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9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10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3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4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5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6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8" r:id="rId2"/>
    <p:sldId id="567" r:id="rId3"/>
    <p:sldId id="499" r:id="rId4"/>
    <p:sldId id="500" r:id="rId5"/>
    <p:sldId id="505" r:id="rId6"/>
    <p:sldId id="502" r:id="rId7"/>
    <p:sldId id="537" r:id="rId8"/>
    <p:sldId id="504" r:id="rId9"/>
    <p:sldId id="538" r:id="rId10"/>
    <p:sldId id="462" r:id="rId11"/>
    <p:sldId id="566" r:id="rId12"/>
    <p:sldId id="556" r:id="rId13"/>
    <p:sldId id="509" r:id="rId14"/>
    <p:sldId id="561" r:id="rId15"/>
    <p:sldId id="515" r:id="rId16"/>
    <p:sldId id="560" r:id="rId17"/>
    <p:sldId id="565" r:id="rId18"/>
    <p:sldId id="517" r:id="rId19"/>
    <p:sldId id="263" r:id="rId20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ynn Murphey" initials="LM" lastIdx="15" clrIdx="0">
    <p:extLst>
      <p:ext uri="{19B8F6BF-5375-455C-9EA6-DF929625EA0E}">
        <p15:presenceInfo xmlns:p15="http://schemas.microsoft.com/office/powerpoint/2012/main" userId="S::murphey@knightfoundation.org::a0ebc28b-84f9-470e-8f47-13852af103c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ED1"/>
    <a:srgbClr val="633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9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/>
              <a:t>EDUCATION</a:t>
            </a:r>
          </a:p>
        </c:rich>
      </c:tx>
      <c:layout>
        <c:manualLayout>
          <c:xMode val="edge"/>
          <c:yMode val="edge"/>
          <c:x val="0.44596867865883766"/>
          <c:y val="0.68697791107153938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1666666666666664E-2"/>
          <c:y val="0.3027604452283203"/>
          <c:w val="0.9127135826771654"/>
          <c:h val="0.5398623762965132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HS grad/less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0F38-4611-AAB3-82CB4A6BAD3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Education level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C4-47ED-A0A1-5738C1EA4C1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Two-year college/voc ed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0F38-4611-AAB3-82CB4A6BAD3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Education level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C4-47ED-A0A1-5738C1EA4C1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Four-year college grad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Education level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C4-47ED-A0A1-5738C1EA4C1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Post-grad educ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Education level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2C4-47ED-A0A1-5738C1EA4C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2962816"/>
        <c:axId val="52964352"/>
      </c:barChart>
      <c:catAx>
        <c:axId val="52962816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52964352"/>
        <c:crosses val="autoZero"/>
        <c:auto val="1"/>
        <c:lblAlgn val="ctr"/>
        <c:lblOffset val="100"/>
        <c:noMultiLvlLbl val="0"/>
      </c:catAx>
      <c:valAx>
        <c:axId val="52964352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0%" sourceLinked="0"/>
        <c:majorTickMark val="out"/>
        <c:minorTickMark val="none"/>
        <c:tickLblPos val="nextTo"/>
        <c:crossAx val="52962816"/>
        <c:crosses val="autoZero"/>
        <c:crossBetween val="between"/>
      </c:valAx>
      <c:spPr>
        <a:noFill/>
      </c:spPr>
    </c:plotArea>
    <c:legend>
      <c:legendPos val="tr"/>
      <c:layout>
        <c:manualLayout>
          <c:xMode val="edge"/>
          <c:yMode val="edge"/>
          <c:x val="0"/>
          <c:y val="0.27703060376173044"/>
          <c:w val="0.9836009775304837"/>
          <c:h val="0.18554213939958797"/>
        </c:manualLayout>
      </c:layout>
      <c:overlay val="0"/>
      <c:txPr>
        <a:bodyPr/>
        <a:lstStyle/>
        <a:p>
          <a:pPr>
            <a:defRPr sz="90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198265587184519E-2"/>
          <c:y val="7.662442318915702E-2"/>
          <c:w val="0.96160346882563097"/>
          <c:h val="0.878895910895480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5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Sheet1!$B$2:$I$2</c:f>
              <c:numCache>
                <c:formatCode>General</c:formatCode>
                <c:ptCount val="8"/>
                <c:pt idx="0" formatCode="0%">
                  <c:v>0.13</c:v>
                </c:pt>
                <c:pt idx="3" formatCode="0%">
                  <c:v>0.1</c:v>
                </c:pt>
                <c:pt idx="6" formatCode="0%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39-455D-885C-ADEDC15C82E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chemeClr val="accent5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Sheet1!$B$3:$I$3</c:f>
              <c:numCache>
                <c:formatCode>General</c:formatCode>
                <c:ptCount val="8"/>
                <c:pt idx="0" formatCode="0%">
                  <c:v>0.33</c:v>
                </c:pt>
                <c:pt idx="3" formatCode="0%">
                  <c:v>0.38</c:v>
                </c:pt>
                <c:pt idx="6" formatCode="0%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39-455D-885C-ADEDC15C82E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accent5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Sheet1!$B$4:$I$4</c:f>
              <c:numCache>
                <c:formatCode>0%</c:formatCode>
                <c:ptCount val="8"/>
                <c:pt idx="1">
                  <c:v>0.18</c:v>
                </c:pt>
                <c:pt idx="4">
                  <c:v>0.16</c:v>
                </c:pt>
                <c:pt idx="7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39-455D-885C-ADEDC15C82EA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Somewhat disagree</c:v>
                </c:pt>
              </c:strCache>
            </c:strRef>
          </c:tx>
          <c:spPr>
            <a:solidFill>
              <a:schemeClr val="accent5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Sheet1!$B$5:$I$5</c:f>
              <c:numCache>
                <c:formatCode>0%</c:formatCode>
                <c:ptCount val="8"/>
                <c:pt idx="1">
                  <c:v>0.34</c:v>
                </c:pt>
                <c:pt idx="4">
                  <c:v>0.35</c:v>
                </c:pt>
                <c:pt idx="7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39-455D-885C-ADEDC15C82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70386048"/>
        <c:axId val="70387584"/>
      </c:barChart>
      <c:catAx>
        <c:axId val="703860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0387584"/>
        <c:crosses val="autoZero"/>
        <c:auto val="1"/>
        <c:lblAlgn val="ctr"/>
        <c:lblOffset val="100"/>
        <c:noMultiLvlLbl val="0"/>
      </c:catAx>
      <c:valAx>
        <c:axId val="70387584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70386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solidFill>
            <a:schemeClr val="bg1">
              <a:lumMod val="50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687358150851211"/>
          <c:y val="6.3681498247546049E-3"/>
          <c:w val="0.86898966289875745"/>
          <c:h val="0.8862063183527981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5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Sheet1!$B$2:$J$2</c:f>
              <c:numCache>
                <c:formatCode>General</c:formatCode>
                <c:ptCount val="9"/>
                <c:pt idx="0" formatCode="0%">
                  <c:v>0.15</c:v>
                </c:pt>
                <c:pt idx="3" formatCode="0%">
                  <c:v>0.14000000000000001</c:v>
                </c:pt>
                <c:pt idx="7" formatCode="0%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B7-4E3E-BF22-087C186232A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chemeClr val="accent5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Sheet1!$B$3:$J$3</c:f>
              <c:numCache>
                <c:formatCode>General</c:formatCode>
                <c:ptCount val="9"/>
                <c:pt idx="0" formatCode="0%">
                  <c:v>0.4</c:v>
                </c:pt>
                <c:pt idx="3" formatCode="0%">
                  <c:v>0.39</c:v>
                </c:pt>
                <c:pt idx="7" formatCode="0%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B7-4E3E-BF22-087C186232A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Strongle Disagree</c:v>
                </c:pt>
              </c:strCache>
            </c:strRef>
          </c:tx>
          <c:spPr>
            <a:solidFill>
              <a:schemeClr val="accent5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8494615871866799E-3"/>
                  <c:y val="-3.893065163473484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AB7-4E3E-BF22-087C186232AA}"/>
                </c:ext>
              </c:extLst>
            </c:dLbl>
            <c:dLbl>
              <c:idx val="4"/>
              <c:layout>
                <c:manualLayout>
                  <c:x val="4.5952764455705368E-3"/>
                  <c:y val="-3.893065163473484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AB7-4E3E-BF22-087C186232AA}"/>
                </c:ext>
              </c:extLst>
            </c:dLbl>
            <c:dLbl>
              <c:idx val="8"/>
              <c:layout>
                <c:manualLayout>
                  <c:x val="5.5162428739480591E-3"/>
                  <c:y val="3.893065163473484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AF2-6C48-AE20-D4B3F701AD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Sheet1!$B$4:$J$4</c:f>
              <c:numCache>
                <c:formatCode>0%</c:formatCode>
                <c:ptCount val="9"/>
                <c:pt idx="1">
                  <c:v>0.12</c:v>
                </c:pt>
                <c:pt idx="4">
                  <c:v>0.11</c:v>
                </c:pt>
                <c:pt idx="8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AB7-4E3E-BF22-087C186232AA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Somewhat Disagree</c:v>
                </c:pt>
              </c:strCache>
            </c:strRef>
          </c:tx>
          <c:spPr>
            <a:solidFill>
              <a:schemeClr val="accent5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Sheet1!$B$5:$J$5</c:f>
              <c:numCache>
                <c:formatCode>0%</c:formatCode>
                <c:ptCount val="9"/>
                <c:pt idx="1">
                  <c:v>0.3</c:v>
                </c:pt>
                <c:pt idx="4">
                  <c:v>0.36</c:v>
                </c:pt>
                <c:pt idx="8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AB7-4E3E-BF22-087C186232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overlap val="100"/>
        <c:axId val="70457600"/>
        <c:axId val="70483968"/>
      </c:barChart>
      <c:catAx>
        <c:axId val="7045760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0483968"/>
        <c:crosses val="autoZero"/>
        <c:auto val="1"/>
        <c:lblAlgn val="ctr"/>
        <c:lblOffset val="0"/>
        <c:noMultiLvlLbl val="0"/>
      </c:catAx>
      <c:valAx>
        <c:axId val="70483968"/>
        <c:scaling>
          <c:orientation val="minMax"/>
          <c:max val="1"/>
          <c:min val="0"/>
        </c:scaling>
        <c:delete val="1"/>
        <c:axPos val="l"/>
        <c:numFmt formatCode="0%" sourceLinked="0"/>
        <c:majorTickMark val="out"/>
        <c:minorTickMark val="none"/>
        <c:tickLblPos val="nextTo"/>
        <c:crossAx val="70457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solidFill>
            <a:schemeClr val="bg1">
              <a:lumMod val="50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918539352377207E-2"/>
          <c:y val="8.2323579251643034E-2"/>
          <c:w val="0.96616292129524561"/>
          <c:h val="0.8764199805205812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5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Sheet1!$B$2:$R$2</c:f>
              <c:numCache>
                <c:formatCode>General</c:formatCode>
                <c:ptCount val="17"/>
                <c:pt idx="0" formatCode="0%">
                  <c:v>0.15</c:v>
                </c:pt>
                <c:pt idx="3" formatCode="0%">
                  <c:v>0.11</c:v>
                </c:pt>
                <c:pt idx="6" formatCode="0%">
                  <c:v>0.14000000000000001</c:v>
                </c:pt>
                <c:pt idx="9" formatCode="0%">
                  <c:v>0.25</c:v>
                </c:pt>
                <c:pt idx="12" formatCode="0%">
                  <c:v>0.05</c:v>
                </c:pt>
                <c:pt idx="15" formatCode="0%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C94-4DB8-8470-BA1D4B5B15C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chemeClr val="accent5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Sheet1!$B$3:$R$3</c:f>
              <c:numCache>
                <c:formatCode>General</c:formatCode>
                <c:ptCount val="17"/>
                <c:pt idx="0" formatCode="0%">
                  <c:v>0.4</c:v>
                </c:pt>
                <c:pt idx="3" formatCode="0%">
                  <c:v>0.44</c:v>
                </c:pt>
                <c:pt idx="6" formatCode="0%">
                  <c:v>0.18</c:v>
                </c:pt>
                <c:pt idx="9" formatCode="0%">
                  <c:v>0.33</c:v>
                </c:pt>
                <c:pt idx="12" formatCode="0%">
                  <c:v>0.42</c:v>
                </c:pt>
                <c:pt idx="15" formatCode="0%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C94-4DB8-8470-BA1D4B5B15C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accent5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Sheet1!$B$4:$R$4</c:f>
              <c:numCache>
                <c:formatCode>0%</c:formatCode>
                <c:ptCount val="17"/>
                <c:pt idx="1">
                  <c:v>0.12</c:v>
                </c:pt>
                <c:pt idx="4">
                  <c:v>0.14000000000000001</c:v>
                </c:pt>
                <c:pt idx="7">
                  <c:v>0.23</c:v>
                </c:pt>
                <c:pt idx="10">
                  <c:v>0.15</c:v>
                </c:pt>
                <c:pt idx="13">
                  <c:v>0.16</c:v>
                </c:pt>
                <c:pt idx="16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C94-4DB8-8470-BA1D4B5B15CA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Somewhat Disagree</c:v>
                </c:pt>
              </c:strCache>
            </c:strRef>
          </c:tx>
          <c:spPr>
            <a:solidFill>
              <a:schemeClr val="accent5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Sheet1!$B$5:$R$5</c:f>
              <c:numCache>
                <c:formatCode>0%</c:formatCode>
                <c:ptCount val="17"/>
                <c:pt idx="1">
                  <c:v>0.3</c:v>
                </c:pt>
                <c:pt idx="4">
                  <c:v>0.3</c:v>
                </c:pt>
                <c:pt idx="7">
                  <c:v>0.41</c:v>
                </c:pt>
                <c:pt idx="10">
                  <c:v>0.24</c:v>
                </c:pt>
                <c:pt idx="13">
                  <c:v>0.37</c:v>
                </c:pt>
                <c:pt idx="16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9C94-4DB8-8470-BA1D4B5B15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70097152"/>
        <c:axId val="70115328"/>
      </c:barChart>
      <c:catAx>
        <c:axId val="700971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0115328"/>
        <c:crosses val="autoZero"/>
        <c:auto val="1"/>
        <c:lblAlgn val="ctr"/>
        <c:lblOffset val="100"/>
        <c:noMultiLvlLbl val="0"/>
      </c:catAx>
      <c:valAx>
        <c:axId val="70115328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70097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3651941199537762"/>
          <c:y val="8.2512880455551427E-2"/>
          <c:w val="0.68900672793511231"/>
          <c:h val="5.9820066400128998E-2"/>
        </c:manualLayout>
      </c:layout>
      <c:overlay val="0"/>
      <c:spPr>
        <a:noFill/>
        <a:ln>
          <a:solidFill>
            <a:schemeClr val="bg1">
              <a:lumMod val="50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5130107422729862"/>
          <c:y val="4.9101730318125515E-2"/>
          <c:w val="0.6442270916120042"/>
          <c:h val="0.9174871195444486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687-4116-90CF-A402FCF46B7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687-4116-90CF-A402FCF46B7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687-4116-90CF-A402FCF46B7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687-4116-90CF-A402FCF46B7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687-4116-90CF-A402FCF46B7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687-4116-90CF-A402FCF46B76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2687-4116-90CF-A402FCF46B76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2687-4116-90CF-A402FCF46B76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2687-4116-90CF-A402FCF46B76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2687-4116-90CF-A402FCF46B7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34F-4796-A7CC-0B428E51C0EC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2687-4116-90CF-A402FCF46B76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2687-4116-90CF-A402FCF46B76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Sheet1!$A$4:$A$15</c:f>
              <c:strCache>
                <c:ptCount val="12"/>
                <c:pt idx="0">
                  <c:v>Public transportation</c:v>
                </c:pt>
                <c:pt idx="1">
                  <c:v>Local public and charter schools</c:v>
                </c:pt>
                <c:pt idx="2">
                  <c:v>Drug and alcohol addiction</c:v>
                </c:pt>
                <c:pt idx="3">
                  <c:v>Early childhood development</c:v>
                </c:pt>
                <c:pt idx="4">
                  <c:v>Social justice issues</c:v>
                </c:pt>
                <c:pt idx="5">
                  <c:v>Affordable healthcare</c:v>
                </c:pt>
                <c:pt idx="6">
                  <c:v>Hunger/food insecurity</c:v>
                </c:pt>
                <c:pt idx="7">
                  <c:v>Housing issues</c:v>
                </c:pt>
                <c:pt idx="8">
                  <c:v>Race relations, racial discrimination</c:v>
                </c:pt>
                <c:pt idx="9">
                  <c:v>Crime, violence, and public safety</c:v>
                </c:pt>
                <c:pt idx="10">
                  <c:v>Good jobs/economic development </c:v>
                </c:pt>
                <c:pt idx="11">
                  <c:v>Poverty, economic security</c:v>
                </c:pt>
              </c:strCache>
            </c:strRef>
          </c:cat>
          <c:val>
            <c:numRef>
              <c:f>Sheet1!$B$4:$B$15</c:f>
              <c:numCache>
                <c:formatCode>0%</c:formatCode>
                <c:ptCount val="12"/>
                <c:pt idx="0">
                  <c:v>0.08</c:v>
                </c:pt>
                <c:pt idx="1">
                  <c:v>0.12</c:v>
                </c:pt>
                <c:pt idx="2">
                  <c:v>0.12</c:v>
                </c:pt>
                <c:pt idx="3">
                  <c:v>0.13</c:v>
                </c:pt>
                <c:pt idx="4">
                  <c:v>0.16</c:v>
                </c:pt>
                <c:pt idx="5">
                  <c:v>0.17</c:v>
                </c:pt>
                <c:pt idx="6">
                  <c:v>0.21</c:v>
                </c:pt>
                <c:pt idx="7">
                  <c:v>0.22</c:v>
                </c:pt>
                <c:pt idx="8">
                  <c:v>0.24</c:v>
                </c:pt>
                <c:pt idx="9">
                  <c:v>0.28999999999999998</c:v>
                </c:pt>
                <c:pt idx="10">
                  <c:v>0.31</c:v>
                </c:pt>
                <c:pt idx="11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2687-4116-90CF-A402FCF46B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axId val="71407488"/>
        <c:axId val="71409024"/>
      </c:barChart>
      <c:catAx>
        <c:axId val="7140748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409024"/>
        <c:crosses val="autoZero"/>
        <c:auto val="1"/>
        <c:lblAlgn val="ctr"/>
        <c:lblOffset val="0"/>
        <c:noMultiLvlLbl val="0"/>
      </c:catAx>
      <c:valAx>
        <c:axId val="71409024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extTo"/>
        <c:crossAx val="71407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743111593815074"/>
          <c:y val="0.14515466078497616"/>
          <c:w val="0.71206926453127706"/>
          <c:h val="0.817807989792462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Gotten better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Healthcare accessibility </c:v>
                </c:pt>
                <c:pt idx="1">
                  <c:v>Cleanliness </c:v>
                </c:pt>
                <c:pt idx="2">
                  <c:v>Quality of life </c:v>
                </c:pt>
                <c:pt idx="3">
                  <c:v>Private sector leadership </c:v>
                </c:pt>
                <c:pt idx="4">
                  <c:v>Job availability </c:v>
                </c:pt>
                <c:pt idx="5">
                  <c:v>K-12 education </c:v>
                </c:pt>
                <c:pt idx="6">
                  <c:v>Arts/culture </c:v>
                </c:pt>
                <c:pt idx="7">
                  <c:v>Parks, trails, green spaces 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0.17</c:v>
                </c:pt>
                <c:pt idx="1">
                  <c:v>0.25</c:v>
                </c:pt>
                <c:pt idx="2">
                  <c:v>0.19</c:v>
                </c:pt>
                <c:pt idx="3">
                  <c:v>0.33</c:v>
                </c:pt>
                <c:pt idx="4">
                  <c:v>0.19</c:v>
                </c:pt>
                <c:pt idx="5">
                  <c:v>0.33</c:v>
                </c:pt>
                <c:pt idx="6">
                  <c:v>0.3</c:v>
                </c:pt>
                <c:pt idx="7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D5-4079-9ACC-F3F16B8C789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Stayed the same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Healthcare accessibility </c:v>
                </c:pt>
                <c:pt idx="1">
                  <c:v>Cleanliness </c:v>
                </c:pt>
                <c:pt idx="2">
                  <c:v>Quality of life </c:v>
                </c:pt>
                <c:pt idx="3">
                  <c:v>Private sector leadership </c:v>
                </c:pt>
                <c:pt idx="4">
                  <c:v>Job availability </c:v>
                </c:pt>
                <c:pt idx="5">
                  <c:v>K-12 education </c:v>
                </c:pt>
                <c:pt idx="6">
                  <c:v>Arts/culture </c:v>
                </c:pt>
                <c:pt idx="7">
                  <c:v>Parks, trails, green spaces 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0.52</c:v>
                </c:pt>
                <c:pt idx="1">
                  <c:v>0.47</c:v>
                </c:pt>
                <c:pt idx="2">
                  <c:v>0.39</c:v>
                </c:pt>
                <c:pt idx="3">
                  <c:v>0.53</c:v>
                </c:pt>
                <c:pt idx="4">
                  <c:v>0.35</c:v>
                </c:pt>
                <c:pt idx="5">
                  <c:v>0.4</c:v>
                </c:pt>
                <c:pt idx="6">
                  <c:v>0.49</c:v>
                </c:pt>
                <c:pt idx="7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D5-4079-9ACC-F3F16B8C789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Gotten worse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Healthcare accessibility </c:v>
                </c:pt>
                <c:pt idx="1">
                  <c:v>Cleanliness </c:v>
                </c:pt>
                <c:pt idx="2">
                  <c:v>Quality of life </c:v>
                </c:pt>
                <c:pt idx="3">
                  <c:v>Private sector leadership </c:v>
                </c:pt>
                <c:pt idx="4">
                  <c:v>Job availability </c:v>
                </c:pt>
                <c:pt idx="5">
                  <c:v>K-12 education </c:v>
                </c:pt>
                <c:pt idx="6">
                  <c:v>Arts/culture </c:v>
                </c:pt>
                <c:pt idx="7">
                  <c:v>Parks, trails, green spaces </c:v>
                </c:pt>
              </c:strCache>
            </c:strRef>
          </c:cat>
          <c:val>
            <c:numRef>
              <c:f>Sheet1!$D$2:$D$9</c:f>
              <c:numCache>
                <c:formatCode>0%</c:formatCode>
                <c:ptCount val="8"/>
                <c:pt idx="0">
                  <c:v>0.31</c:v>
                </c:pt>
                <c:pt idx="1">
                  <c:v>0.28000000000000003</c:v>
                </c:pt>
                <c:pt idx="2">
                  <c:v>0.41</c:v>
                </c:pt>
                <c:pt idx="3">
                  <c:v>0.14000000000000001</c:v>
                </c:pt>
                <c:pt idx="4">
                  <c:v>0.46</c:v>
                </c:pt>
                <c:pt idx="5">
                  <c:v>0.26</c:v>
                </c:pt>
                <c:pt idx="6">
                  <c:v>0.21</c:v>
                </c:pt>
                <c:pt idx="7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D5-4079-9ACC-F3F16B8C78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overlap val="100"/>
        <c:axId val="71359872"/>
        <c:axId val="71246976"/>
      </c:barChart>
      <c:catAx>
        <c:axId val="71359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246976"/>
        <c:crosses val="autoZero"/>
        <c:auto val="1"/>
        <c:lblAlgn val="ctr"/>
        <c:lblOffset val="100"/>
        <c:noMultiLvlLbl val="0"/>
      </c:catAx>
      <c:valAx>
        <c:axId val="71246976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71359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743111593815074"/>
          <c:y val="0.14515466078497616"/>
          <c:w val="0.71206926453127706"/>
          <c:h val="0.6133170052795863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Gotten better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Sheet1!$A$4:$A$9</c:f>
              <c:strCache>
                <c:ptCount val="6"/>
                <c:pt idx="0">
                  <c:v>Poverty </c:v>
                </c:pt>
                <c:pt idx="1">
                  <c:v>Government leadership </c:v>
                </c:pt>
                <c:pt idx="2">
                  <c:v>Residents’ physical health </c:v>
                </c:pt>
                <c:pt idx="3">
                  <c:v>Crime and public safety </c:v>
                </c:pt>
                <c:pt idx="4">
                  <c:v>Affordable housing  </c:v>
                </c:pt>
                <c:pt idx="5">
                  <c:v>Race relations </c:v>
                </c:pt>
              </c:strCache>
            </c:strRef>
          </c:cat>
          <c:val>
            <c:numRef>
              <c:f>Sheet1!$B$4:$B$9</c:f>
              <c:numCache>
                <c:formatCode>0%</c:formatCode>
                <c:ptCount val="6"/>
                <c:pt idx="0">
                  <c:v>0.11</c:v>
                </c:pt>
                <c:pt idx="1">
                  <c:v>0.19</c:v>
                </c:pt>
                <c:pt idx="2">
                  <c:v>0.12</c:v>
                </c:pt>
                <c:pt idx="3">
                  <c:v>0.1</c:v>
                </c:pt>
                <c:pt idx="4">
                  <c:v>0.17</c:v>
                </c:pt>
                <c:pt idx="5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D5-4079-9ACC-F3F16B8C789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Stayed the same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Sheet1!$A$4:$A$9</c:f>
              <c:strCache>
                <c:ptCount val="6"/>
                <c:pt idx="0">
                  <c:v>Poverty </c:v>
                </c:pt>
                <c:pt idx="1">
                  <c:v>Government leadership </c:v>
                </c:pt>
                <c:pt idx="2">
                  <c:v>Residents’ physical health </c:v>
                </c:pt>
                <c:pt idx="3">
                  <c:v>Crime and public safety </c:v>
                </c:pt>
                <c:pt idx="4">
                  <c:v>Affordable housing  </c:v>
                </c:pt>
                <c:pt idx="5">
                  <c:v>Race relations </c:v>
                </c:pt>
              </c:strCache>
            </c:strRef>
          </c:cat>
          <c:val>
            <c:numRef>
              <c:f>Sheet1!$C$4:$C$9</c:f>
              <c:numCache>
                <c:formatCode>0%</c:formatCode>
                <c:ptCount val="6"/>
                <c:pt idx="0">
                  <c:v>0.3</c:v>
                </c:pt>
                <c:pt idx="1">
                  <c:v>0.53</c:v>
                </c:pt>
                <c:pt idx="2">
                  <c:v>0.35</c:v>
                </c:pt>
                <c:pt idx="3">
                  <c:v>0.37</c:v>
                </c:pt>
                <c:pt idx="4">
                  <c:v>0.45</c:v>
                </c:pt>
                <c:pt idx="5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D5-4079-9ACC-F3F16B8C789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Gotten worse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Sheet1!$A$4:$A$9</c:f>
              <c:strCache>
                <c:ptCount val="6"/>
                <c:pt idx="0">
                  <c:v>Poverty </c:v>
                </c:pt>
                <c:pt idx="1">
                  <c:v>Government leadership </c:v>
                </c:pt>
                <c:pt idx="2">
                  <c:v>Residents’ physical health </c:v>
                </c:pt>
                <c:pt idx="3">
                  <c:v>Crime and public safety </c:v>
                </c:pt>
                <c:pt idx="4">
                  <c:v>Affordable housing  </c:v>
                </c:pt>
                <c:pt idx="5">
                  <c:v>Race relations </c:v>
                </c:pt>
              </c:strCache>
            </c:strRef>
          </c:cat>
          <c:val>
            <c:numRef>
              <c:f>Sheet1!$D$4:$D$9</c:f>
              <c:numCache>
                <c:formatCode>0%</c:formatCode>
                <c:ptCount val="6"/>
                <c:pt idx="0">
                  <c:v>0.57999999999999996</c:v>
                </c:pt>
                <c:pt idx="1">
                  <c:v>0.27</c:v>
                </c:pt>
                <c:pt idx="2">
                  <c:v>0.53</c:v>
                </c:pt>
                <c:pt idx="3">
                  <c:v>0.53</c:v>
                </c:pt>
                <c:pt idx="4">
                  <c:v>0.38</c:v>
                </c:pt>
                <c:pt idx="5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D5-4079-9ACC-F3F16B8C78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overlap val="100"/>
        <c:axId val="71791744"/>
        <c:axId val="71793280"/>
      </c:barChart>
      <c:catAx>
        <c:axId val="717917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793280"/>
        <c:crosses val="autoZero"/>
        <c:auto val="1"/>
        <c:lblAlgn val="ctr"/>
        <c:lblOffset val="100"/>
        <c:noMultiLvlLbl val="0"/>
      </c:catAx>
      <c:valAx>
        <c:axId val="71793280"/>
        <c:scaling>
          <c:orientation val="minMax"/>
          <c:max val="1"/>
        </c:scaling>
        <c:delete val="1"/>
        <c:axPos val="b"/>
        <c:numFmt formatCode="0%" sourceLinked="1"/>
        <c:majorTickMark val="none"/>
        <c:minorTickMark val="none"/>
        <c:tickLblPos val="nextTo"/>
        <c:crossAx val="71791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2746211845958367"/>
          <c:y val="4.1256440227775713E-2"/>
          <c:w val="0.65490958439484714"/>
          <c:h val="0.91748711954444861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BB6D-43E4-8C40-0B8F9E765E0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BB6D-43E4-8C40-0B8F9E765E0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BB6D-43E4-8C40-0B8F9E765E0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7-BB6D-43E4-8C40-0B8F9E765E08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9-BB6D-43E4-8C40-0B8F9E765E0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B-BB6D-43E4-8C40-0B8F9E765E0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D-BB6D-43E4-8C40-0B8F9E765E08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F-BB6D-43E4-8C40-0B8F9E765E08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2-3A5F-40C9-8FE5-BB8806C7F46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3A5F-40C9-8FE5-BB8806C7F463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0-3A5F-40C9-8FE5-BB8806C7F46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Redevelopment progress in downtown core </c:v>
                </c:pt>
                <c:pt idx="1">
                  <c:v>Training to develop community leaders </c:v>
                </c:pt>
                <c:pt idx="2">
                  <c:v>Public transportation accessibility </c:v>
                </c:pt>
                <c:pt idx="3">
                  <c:v>Hire/train more law enforcement officers </c:v>
                </c:pt>
                <c:pt idx="4">
                  <c:v>Fewer vacant, neglected properties </c:v>
                </c:pt>
                <c:pt idx="5">
                  <c:v>Housing rehab assistance programs </c:v>
                </c:pt>
                <c:pt idx="6">
                  <c:v>Access to healthy food </c:v>
                </c:pt>
                <c:pt idx="7">
                  <c:v>Improve race relations </c:v>
                </c:pt>
                <c:pt idx="8">
                  <c:v>Access to affordable healthcare </c:v>
                </c:pt>
                <c:pt idx="9">
                  <c:v>Workforce training/financial education for unemployed and low-income citizens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0.12</c:v>
                </c:pt>
                <c:pt idx="1">
                  <c:v>0.18</c:v>
                </c:pt>
                <c:pt idx="2">
                  <c:v>0.18</c:v>
                </c:pt>
                <c:pt idx="3">
                  <c:v>0.2</c:v>
                </c:pt>
                <c:pt idx="4">
                  <c:v>0.26</c:v>
                </c:pt>
                <c:pt idx="5">
                  <c:v>0.28999999999999998</c:v>
                </c:pt>
                <c:pt idx="6">
                  <c:v>0.33</c:v>
                </c:pt>
                <c:pt idx="7">
                  <c:v>0.35</c:v>
                </c:pt>
                <c:pt idx="8">
                  <c:v>0.39</c:v>
                </c:pt>
                <c:pt idx="9">
                  <c:v>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B6D-43E4-8C40-0B8F9E765E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axId val="71633536"/>
        <c:axId val="71635328"/>
      </c:barChart>
      <c:catAx>
        <c:axId val="716335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 algn="r">
              <a:defRPr sz="1000" b="0"/>
            </a:pPr>
            <a:endParaRPr lang="en-US"/>
          </a:p>
        </c:txPr>
        <c:crossAx val="71635328"/>
        <c:crosses val="autoZero"/>
        <c:auto val="1"/>
        <c:lblAlgn val="ctr"/>
        <c:lblOffset val="0"/>
        <c:noMultiLvlLbl val="0"/>
      </c:catAx>
      <c:valAx>
        <c:axId val="7163532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716335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318715872228698E-2"/>
          <c:y val="0.10126580783181312"/>
          <c:w val="0.8755682338426819"/>
          <c:h val="0.857477751940411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9EF9-4281-B39A-290A8014837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9EF9-4281-B39A-290A8014837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5-9EF9-4281-B39A-290A8014837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7-9EF9-4281-B39A-290A8014837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EF9-4281-B39A-290A8014837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EF9-4281-B39A-290A8014837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0.28000000000000003</c:v>
                </c:pt>
                <c:pt idx="1">
                  <c:v>0.6</c:v>
                </c:pt>
                <c:pt idx="2">
                  <c:v>0.6</c:v>
                </c:pt>
                <c:pt idx="3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EF9-4281-B39A-290A801483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6"/>
        <c:axId val="73339648"/>
        <c:axId val="73341184"/>
      </c:barChart>
      <c:catAx>
        <c:axId val="73339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r">
              <a:defRPr sz="1200" b="1"/>
            </a:pPr>
            <a:endParaRPr lang="en-US"/>
          </a:p>
        </c:txPr>
        <c:crossAx val="73341184"/>
        <c:crosses val="autoZero"/>
        <c:auto val="1"/>
        <c:lblAlgn val="ctr"/>
        <c:lblOffset val="0"/>
        <c:noMultiLvlLbl val="0"/>
      </c:catAx>
      <c:valAx>
        <c:axId val="73341184"/>
        <c:scaling>
          <c:orientation val="minMax"/>
        </c:scaling>
        <c:delete val="1"/>
        <c:axPos val="b"/>
        <c:numFmt formatCode="0%" sourceLinked="0"/>
        <c:majorTickMark val="out"/>
        <c:minorTickMark val="none"/>
        <c:tickLblPos val="nextTo"/>
        <c:crossAx val="73339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179153203763235E-2"/>
          <c:y val="9.5607947597142251E-2"/>
          <c:w val="0.90082084679623675"/>
          <c:h val="0.7220445543760402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5">
                <a:shade val="65000"/>
              </a:scheme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7C41-428B-A2F7-7C4FF2E1C2B8}"/>
              </c:ext>
            </c:extLst>
          </c:dPt>
          <c:dLbls>
            <c:dLbl>
              <c:idx val="0"/>
              <c:layout>
                <c:manualLayout>
                  <c:x val="0"/>
                  <c:y val="4.1256440227775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41-428B-A2F7-7C4FF2E1C2B8}"/>
                </c:ext>
              </c:extLst>
            </c:dLbl>
            <c:dLbl>
              <c:idx val="3"/>
              <c:layout>
                <c:manualLayout>
                  <c:x val="0"/>
                  <c:y val="3.75058547525233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41-428B-A2F7-7C4FF2E1C2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Very/somewhat likely to take action</c:v>
                </c:pt>
                <c:pt idx="1">
                  <c:v>Less/not likely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 formatCode="0%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41-428B-A2F7-7C4FF2E1C2B8}"/>
            </c:ext>
          </c:extLst>
        </c:ser>
        <c:ser>
          <c:idx val="1"/>
          <c:order val="1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7C41-428B-A2F7-7C4FF2E1C2B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Very/somewhat likely to take action</c:v>
                </c:pt>
                <c:pt idx="1">
                  <c:v>Less/not likely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 formatCode="0%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41-428B-A2F7-7C4FF2E1C2B8}"/>
            </c:ext>
          </c:extLst>
        </c:ser>
        <c:ser>
          <c:idx val="2"/>
          <c:order val="2"/>
          <c:spPr>
            <a:solidFill>
              <a:schemeClr val="accent5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5.1538161476544237E-3"/>
                  <c:y val="-7.06097866529351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C41-428B-A2F7-7C4FF2E1C2B8}"/>
                </c:ext>
              </c:extLst>
            </c:dLbl>
            <c:dLbl>
              <c:idx val="4"/>
              <c:layout>
                <c:manualLayout>
                  <c:x val="-1.6025641025641025E-3"/>
                  <c:y val="-0.101265807831813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C41-428B-A2F7-7C4FF2E1C2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Very/somewhat likely to take action</c:v>
                </c:pt>
                <c:pt idx="1">
                  <c:v>Less/not likely</c:v>
                </c:pt>
              </c:strCache>
            </c:strRef>
          </c:cat>
          <c:val>
            <c:numRef>
              <c:f>Sheet1!$B$4:$C$4</c:f>
              <c:numCache>
                <c:formatCode>0%</c:formatCode>
                <c:ptCount val="2"/>
                <c:pt idx="1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C41-428B-A2F7-7C4FF2E1C2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7"/>
        <c:overlap val="100"/>
        <c:axId val="73650176"/>
        <c:axId val="73651712"/>
      </c:barChart>
      <c:catAx>
        <c:axId val="736501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lnSpc>
                <a:spcPts val="1300"/>
              </a:lnSpc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651712"/>
        <c:crosses val="autoZero"/>
        <c:auto val="1"/>
        <c:lblAlgn val="ctr"/>
        <c:lblOffset val="0"/>
        <c:noMultiLvlLbl val="0"/>
      </c:catAx>
      <c:valAx>
        <c:axId val="7365171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73650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589746760574727"/>
          <c:y val="0.13653816902923752"/>
          <c:w val="0.55641055356243152"/>
          <c:h val="0.83461597778739993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6C01-4E82-B52D-AC8424445EC4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3-6C01-4E82-B52D-AC8424445EC4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5-6C01-4E82-B52D-AC8424445EC4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7-6C01-4E82-B52D-AC8424445EC4}"/>
              </c:ext>
            </c:extLst>
          </c:dPt>
          <c:dPt>
            <c:idx val="4"/>
            <c:bubble3D val="0"/>
            <c:spPr>
              <a:solidFill>
                <a:srgbClr val="1870C0"/>
              </a:solidFill>
              <a:ln>
                <a:solidFill>
                  <a:srgbClr val="1870C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6C01-4E82-B52D-AC8424445EC4}"/>
              </c:ext>
            </c:extLst>
          </c:dPt>
          <c:dLbls>
            <c:dLbl>
              <c:idx val="0"/>
              <c:layout>
                <c:manualLayout>
                  <c:x val="-4.3378223823506172E-3"/>
                  <c:y val="1.3461539480734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01-4E82-B52D-AC8424445EC4}"/>
                </c:ext>
              </c:extLst>
            </c:dLbl>
            <c:dLbl>
              <c:idx val="1"/>
              <c:layout>
                <c:manualLayout>
                  <c:x val="-8.2278653213185718E-4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C01-4E82-B52D-AC8424445EC4}"/>
                </c:ext>
              </c:extLst>
            </c:dLbl>
            <c:dLbl>
              <c:idx val="2"/>
              <c:layout>
                <c:manualLayout>
                  <c:x val="2.7424032381730993E-3"/>
                  <c:y val="6.73076974036718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01-4E82-B52D-AC8424445EC4}"/>
                </c:ext>
              </c:extLst>
            </c:dLbl>
            <c:dLbl>
              <c:idx val="3"/>
              <c:layout>
                <c:manualLayout>
                  <c:x val="1.4206999323741587E-3"/>
                  <c:y val="6.73076974036718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C01-4E82-B52D-AC8424445EC4}"/>
                </c:ext>
              </c:extLst>
            </c:dLbl>
            <c:dLbl>
              <c:idx val="4"/>
              <c:layout>
                <c:manualLayout>
                  <c:x val="-5.2848464028002274E-3"/>
                  <c:y val="6.73076974036718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C01-4E82-B52D-AC8424445EC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18 to 34</c:v>
                </c:pt>
                <c:pt idx="1">
                  <c:v>35 to 49</c:v>
                </c:pt>
                <c:pt idx="2">
                  <c:v>50 to 64</c:v>
                </c:pt>
                <c:pt idx="3">
                  <c:v>65/older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0.17</c:v>
                </c:pt>
                <c:pt idx="1">
                  <c:v>0.34</c:v>
                </c:pt>
                <c:pt idx="2">
                  <c:v>0.34</c:v>
                </c:pt>
                <c:pt idx="3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C01-4E82-B52D-AC8424445E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E294-4596-866A-29144F4FB5DB}"/>
              </c:ext>
            </c:extLst>
          </c:dPt>
          <c:dPt>
            <c:idx val="1"/>
            <c:invertIfNegative val="0"/>
            <c:bubble3D val="0"/>
            <c:spPr>
              <a:solidFill>
                <a:srgbClr val="9DB9F1"/>
              </a:solidFill>
            </c:spPr>
            <c:extLst>
              <c:ext xmlns:c16="http://schemas.microsoft.com/office/drawing/2014/chart" uri="{C3380CC4-5D6E-409C-BE32-E72D297353CC}">
                <c16:uniqueId val="{00000003-E294-4596-866A-29144F4FB5D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5-E294-4596-866A-29144F4FB5D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7-E294-4596-866A-29144F4FB5D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9-E294-4596-866A-29144F4FB5DB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294-4596-866A-29144F4FB5DB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294-4596-866A-29144F4FB5DB}"/>
                </c:ext>
              </c:extLst>
            </c:dLbl>
            <c:dLbl>
              <c:idx val="2"/>
              <c:layout>
                <c:manualLayout>
                  <c:x val="-3.1915700936740021E-3"/>
                  <c:y val="2.0889145662726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294-4596-866A-29144F4FB5DB}"/>
                </c:ext>
              </c:extLst>
            </c:dLbl>
            <c:dLbl>
              <c:idx val="3"/>
              <c:layout>
                <c:manualLayout>
                  <c:x val="3.1913268280523155E-3"/>
                  <c:y val="1.56664480433902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294-4596-866A-29144F4FB5DB}"/>
                </c:ext>
              </c:extLst>
            </c:dLbl>
            <c:dLbl>
              <c:idx val="4"/>
              <c:layout>
                <c:manualLayout>
                  <c:x val="3.1910675237828636E-3"/>
                  <c:y val="1.56668592470449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294-4596-866A-29144F4FB5DB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Whites</c:v>
                </c:pt>
                <c:pt idx="1">
                  <c:v>Blacks/African Americans</c:v>
                </c:pt>
                <c:pt idx="2">
                  <c:v>Other</c:v>
                </c:pt>
                <c:pt idx="3">
                  <c:v>Bi/multi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0.42</c:v>
                </c:pt>
                <c:pt idx="1">
                  <c:v>0.51</c:v>
                </c:pt>
                <c:pt idx="2">
                  <c:v>0.03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294-4596-866A-29144F4FB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9"/>
        <c:axId val="53209728"/>
        <c:axId val="53215616"/>
      </c:barChart>
      <c:catAx>
        <c:axId val="5320972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53215616"/>
        <c:crosses val="autoZero"/>
        <c:auto val="1"/>
        <c:lblAlgn val="ctr"/>
        <c:lblOffset val="100"/>
        <c:noMultiLvlLbl val="0"/>
      </c:catAx>
      <c:valAx>
        <c:axId val="5321561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532097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034258863733447"/>
          <c:y val="1.2214709609793453E-2"/>
          <c:w val="0.57684664673216579"/>
          <c:h val="0.8647024283292917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282E-49A4-B3ED-3E2661A1877D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3-282E-49A4-B3ED-3E2661A1877D}"/>
              </c:ext>
            </c:extLst>
          </c:dPt>
          <c:dPt>
            <c:idx val="2"/>
            <c:bubble3D val="0"/>
            <c:spPr>
              <a:solidFill>
                <a:srgbClr val="1870C0"/>
              </a:solidFill>
            </c:spPr>
            <c:extLst>
              <c:ext xmlns:c16="http://schemas.microsoft.com/office/drawing/2014/chart" uri="{C3380CC4-5D6E-409C-BE32-E72D297353CC}">
                <c16:uniqueId val="{00000005-282E-49A4-B3ED-3E2661A1877D}"/>
              </c:ext>
            </c:extLst>
          </c:dPt>
          <c:dPt>
            <c:idx val="3"/>
            <c:bubble3D val="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282E-49A4-B3ED-3E2661A1877D}"/>
              </c:ext>
            </c:extLst>
          </c:dPt>
          <c:dPt>
            <c:idx val="4"/>
            <c:bubble3D val="0"/>
            <c:spPr>
              <a:solidFill>
                <a:srgbClr val="1870C0"/>
              </a:solidFill>
              <a:ln>
                <a:solidFill>
                  <a:srgbClr val="1870C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282E-49A4-B3ED-3E2661A1877D}"/>
              </c:ext>
            </c:extLst>
          </c:dPt>
          <c:dLbls>
            <c:dLbl>
              <c:idx val="0"/>
              <c:layout>
                <c:manualLayout>
                  <c:x val="-0.25200041491102487"/>
                  <c:y val="0.114765066807301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82E-49A4-B3ED-3E2661A1877D}"/>
                </c:ext>
              </c:extLst>
            </c:dLbl>
            <c:dLbl>
              <c:idx val="1"/>
              <c:layout>
                <c:manualLayout>
                  <c:x val="1.3384536156434224E-2"/>
                  <c:y val="-3.244669343428444E-2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000" b="1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82E-49A4-B3ED-3E2661A1877D}"/>
                </c:ext>
              </c:extLst>
            </c:dLbl>
            <c:dLbl>
              <c:idx val="2"/>
              <c:layout>
                <c:manualLayout>
                  <c:x val="0.21998291328492098"/>
                  <c:y val="1.8234080877715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82E-49A4-B3ED-3E2661A1877D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Women</c:v>
                </c:pt>
                <c:pt idx="2">
                  <c:v>Men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0.71</c:v>
                </c:pt>
                <c:pt idx="1">
                  <c:v>0.01</c:v>
                </c:pt>
                <c:pt idx="2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82E-49A4-B3ED-3E2661A187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26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564228675363011E-2"/>
          <c:y val="8.4906208306852374E-2"/>
          <c:w val="0.91043577132463704"/>
          <c:h val="0.82487885613955036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1870C0"/>
              </a:solidFill>
            </c:spPr>
            <c:extLst>
              <c:ext xmlns:c16="http://schemas.microsoft.com/office/drawing/2014/chart" uri="{C3380CC4-5D6E-409C-BE32-E72D297353CC}">
                <c16:uniqueId val="{00000001-6B51-476F-ADE0-B3FE866D393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6B51-476F-ADE0-B3FE866D393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6B51-476F-ADE0-B3FE866D393C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7-6B51-476F-ADE0-B3FE866D393C}"/>
              </c:ext>
            </c:extLst>
          </c:dPt>
          <c:dLbls>
            <c:dLbl>
              <c:idx val="0"/>
              <c:layout>
                <c:manualLayout>
                  <c:x val="9.5869171041169394E-3"/>
                  <c:y val="3.343298396833325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B51-476F-ADE0-B3FE866D393C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&lt; 1 Year</c:v>
                </c:pt>
                <c:pt idx="1">
                  <c:v>1 - 5 Years</c:v>
                </c:pt>
                <c:pt idx="2">
                  <c:v>6 - 10 Years</c:v>
                </c:pt>
                <c:pt idx="3">
                  <c:v>11 - 20 Years</c:v>
                </c:pt>
                <c:pt idx="4">
                  <c:v>21 - 30 Years</c:v>
                </c:pt>
                <c:pt idx="5">
                  <c:v>30+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0.06</c:v>
                </c:pt>
                <c:pt idx="1">
                  <c:v>0.18</c:v>
                </c:pt>
                <c:pt idx="2">
                  <c:v>0.14000000000000001</c:v>
                </c:pt>
                <c:pt idx="3">
                  <c:v>0.17</c:v>
                </c:pt>
                <c:pt idx="4">
                  <c:v>0.14000000000000001</c:v>
                </c:pt>
                <c:pt idx="5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B51-476F-ADE0-B3FE866D39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900352"/>
        <c:axId val="46901888"/>
      </c:barChart>
      <c:catAx>
        <c:axId val="469003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b="1"/>
            </a:pPr>
            <a:endParaRPr lang="en-US"/>
          </a:p>
        </c:txPr>
        <c:crossAx val="46901888"/>
        <c:crosses val="autoZero"/>
        <c:auto val="1"/>
        <c:lblAlgn val="ctr"/>
        <c:lblOffset val="0"/>
        <c:noMultiLvlLbl val="0"/>
      </c:catAx>
      <c:valAx>
        <c:axId val="4690188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6900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1996865970569739E-2"/>
          <c:y val="8.2993076694670029E-2"/>
          <c:w val="0.94800309748190947"/>
          <c:h val="0.8381724859162954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F244-4BD0-8A34-F65ECF4FD69E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244-4BD0-8A34-F65ECF4FD69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F244-4BD0-8A34-F65ECF4FD69E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F244-4BD0-8A34-F65ECF4FD69E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F244-4BD0-8A34-F65ECF4FD69E}"/>
              </c:ext>
            </c:extLst>
          </c:dPt>
          <c:dLbls>
            <c:dLbl>
              <c:idx val="0"/>
              <c:layout>
                <c:manualLayout>
                  <c:x val="3.4215953597607723E-3"/>
                  <c:y val="2.0748266348925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244-4BD0-8A34-F65ECF4FD69E}"/>
                </c:ext>
              </c:extLst>
            </c:dLbl>
            <c:dLbl>
              <c:idx val="1"/>
              <c:layout>
                <c:manualLayout>
                  <c:x val="3.9445589240306531E-3"/>
                  <c:y val="2.0748266348925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244-4BD0-8A34-F65ECF4FD69E}"/>
                </c:ext>
              </c:extLst>
            </c:dLbl>
            <c:dLbl>
              <c:idx val="2"/>
              <c:layout>
                <c:manualLayout>
                  <c:x val="1.19097796788327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244-4BD0-8A34-F65ECF4FD69E}"/>
                </c:ext>
              </c:extLst>
            </c:dLbl>
            <c:dLbl>
              <c:idx val="3"/>
              <c:layout>
                <c:manualLayout>
                  <c:x val="1.086471981988545E-3"/>
                  <c:y val="1.38321775659506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244-4BD0-8A34-F65ECF4FD69E}"/>
                </c:ext>
              </c:extLst>
            </c:dLbl>
            <c:dLbl>
              <c:idx val="4"/>
              <c:layout>
                <c:manualLayout>
                  <c:x val="5.5071619122947606E-3"/>
                  <c:y val="6.91608878297531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244-4BD0-8A34-F65ECF4FD69E}"/>
                </c:ext>
              </c:extLst>
            </c:dLbl>
            <c:dLbl>
              <c:idx val="5"/>
              <c:layout>
                <c:manualLayout>
                  <c:x val="6.3026544596986277E-3"/>
                  <c:y val="3.4580443914876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244-4BD0-8A34-F65ECF4FD6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North</c:v>
                </c:pt>
                <c:pt idx="1">
                  <c:v>South</c:v>
                </c:pt>
                <c:pt idx="2">
                  <c:v>East</c:v>
                </c:pt>
                <c:pt idx="3">
                  <c:v>West</c:v>
                </c:pt>
                <c:pt idx="4">
                  <c:v>Downtown</c:v>
                </c:pt>
              </c:strCache>
            </c:strRef>
          </c:cat>
          <c:val>
            <c:numRef>
              <c:f>Sheet1!$B$2:$F$2</c:f>
              <c:numCache>
                <c:formatCode>0%</c:formatCode>
                <c:ptCount val="5"/>
                <c:pt idx="0">
                  <c:v>0.28999999999999998</c:v>
                </c:pt>
                <c:pt idx="1">
                  <c:v>7.0000000000000007E-2</c:v>
                </c:pt>
                <c:pt idx="2">
                  <c:v>0.17</c:v>
                </c:pt>
                <c:pt idx="3">
                  <c:v>0.06</c:v>
                </c:pt>
                <c:pt idx="4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244-4BD0-8A34-F65ECF4FD6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988672"/>
        <c:axId val="53675136"/>
      </c:barChart>
      <c:catAx>
        <c:axId val="469886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900" b="1"/>
            </a:pPr>
            <a:endParaRPr lang="en-US"/>
          </a:p>
        </c:txPr>
        <c:crossAx val="53675136"/>
        <c:crosses val="autoZero"/>
        <c:auto val="1"/>
        <c:lblAlgn val="ctr"/>
        <c:lblOffset val="0"/>
        <c:noMultiLvlLbl val="0"/>
      </c:catAx>
      <c:valAx>
        <c:axId val="536751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6988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757896618125562E-2"/>
          <c:y val="6.2410028357863773E-2"/>
          <c:w val="0.93006315592386846"/>
          <c:h val="0.8712777808320743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5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2385962570190934E-3"/>
                  <c:y val="3.7792470253878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02C-4CAE-A540-8E86A24A81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Very/somewhat involved</c:v>
                </c:pt>
                <c:pt idx="1">
                  <c:v>Not too/not at all involved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 formatCode="0%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2C-4CAE-A540-8E86A24A815F}"/>
            </c:ext>
          </c:extLst>
        </c:ser>
        <c:ser>
          <c:idx val="1"/>
          <c:order val="1"/>
          <c:spPr>
            <a:solidFill>
              <a:schemeClr val="accent5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Very/somewhat involved</c:v>
                </c:pt>
                <c:pt idx="1">
                  <c:v>Not too/not at all involved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 formatCode="0%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2C-4CAE-A540-8E86A24A815F}"/>
            </c:ext>
          </c:extLst>
        </c:ser>
        <c:ser>
          <c:idx val="2"/>
          <c:order val="2"/>
          <c:spPr>
            <a:solidFill>
              <a:schemeClr val="accent5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Very/somewhat involved</c:v>
                </c:pt>
                <c:pt idx="1">
                  <c:v>Not too/not at all involved</c:v>
                </c:pt>
              </c:strCache>
            </c:strRef>
          </c:cat>
          <c:val>
            <c:numRef>
              <c:f>Sheet1!$B$4:$C$4</c:f>
              <c:numCache>
                <c:formatCode>0%</c:formatCode>
                <c:ptCount val="2"/>
                <c:pt idx="1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2C-4CAE-A540-8E86A24A815F}"/>
            </c:ext>
          </c:extLst>
        </c:ser>
        <c:ser>
          <c:idx val="3"/>
          <c:order val="3"/>
          <c:spPr>
            <a:solidFill>
              <a:schemeClr val="accent5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Sheet1!$B$1:$C$1</c:f>
              <c:strCache>
                <c:ptCount val="2"/>
                <c:pt idx="0">
                  <c:v>Very/somewhat involved</c:v>
                </c:pt>
                <c:pt idx="1">
                  <c:v>Not too/not at all involved</c:v>
                </c:pt>
              </c:strCache>
            </c:strRef>
          </c:cat>
          <c:val>
            <c:numRef>
              <c:f>Sheet1!$B$5:$C$5</c:f>
              <c:numCache>
                <c:formatCode>0%</c:formatCode>
                <c:ptCount val="2"/>
                <c:pt idx="1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02C-4CAE-A540-8E86A24A81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3760000"/>
        <c:axId val="53761536"/>
      </c:barChart>
      <c:catAx>
        <c:axId val="537600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761536"/>
        <c:crosses val="autoZero"/>
        <c:auto val="1"/>
        <c:lblAlgn val="ctr"/>
        <c:lblOffset val="0"/>
        <c:noMultiLvlLbl val="0"/>
      </c:catAx>
      <c:valAx>
        <c:axId val="537615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53760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962265762787746E-2"/>
          <c:y val="7.0681967539683851E-2"/>
          <c:w val="0.54286159045118454"/>
          <c:h val="0.8591583643549300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D25-4198-8CDD-B39BC56F72E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D25-4198-8CDD-B39BC56F72E9}"/>
              </c:ext>
            </c:extLst>
          </c:dPt>
          <c:dLbls>
            <c:dLbl>
              <c:idx val="0"/>
              <c:layout>
                <c:manualLayout>
                  <c:x val="-0.25946196508235364"/>
                  <c:y val="-0.15226077468592661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49CE46D-2718-45C1-8494-3B66B63F51FB}" type="CATEGORYNAME">
                      <a:rPr lang="en-US"/>
                      <a:pPr>
                        <a:defRPr sz="1400" b="1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/>
                      <a:t>
80%</a:t>
                    </a: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D25-4198-8CDD-B39BC56F72E9}"/>
                </c:ext>
              </c:extLst>
            </c:dLbl>
            <c:dLbl>
              <c:idx val="1"/>
              <c:layout>
                <c:manualLayout>
                  <c:x val="9.2846919782500092E-2"/>
                  <c:y val="4.2257685582174166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25-4198-8CDD-B39BC56F72E9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More HOPEFUL</c:v>
                </c:pt>
                <c:pt idx="1">
                  <c:v>More WORRIED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25-4198-8CDD-B39BC56F72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2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628205128205128E-2"/>
          <c:y val="3.1485375260118471E-2"/>
          <c:w val="0.96474358974358976"/>
          <c:h val="0.86303520876880102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5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Agree</c:v>
                </c:pt>
                <c:pt idx="1">
                  <c:v>Disagree</c:v>
                </c:pt>
                <c:pt idx="3">
                  <c:v>Agree</c:v>
                </c:pt>
                <c:pt idx="4">
                  <c:v>Disagree</c:v>
                </c:pt>
                <c:pt idx="6">
                  <c:v>Agree</c:v>
                </c:pt>
                <c:pt idx="7">
                  <c:v>Disagree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 formatCode="0%">
                  <c:v>0.38</c:v>
                </c:pt>
                <c:pt idx="3" formatCode="0%">
                  <c:v>0.15</c:v>
                </c:pt>
                <c:pt idx="6" formatCode="0%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03-4406-BF9D-70A0ED43B0FF}"/>
            </c:ext>
          </c:extLst>
        </c:ser>
        <c:ser>
          <c:idx val="1"/>
          <c:order val="1"/>
          <c:spPr>
            <a:solidFill>
              <a:schemeClr val="accent5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Agree</c:v>
                </c:pt>
                <c:pt idx="1">
                  <c:v>Disagree</c:v>
                </c:pt>
                <c:pt idx="3">
                  <c:v>Agree</c:v>
                </c:pt>
                <c:pt idx="4">
                  <c:v>Disagree</c:v>
                </c:pt>
                <c:pt idx="6">
                  <c:v>Agree</c:v>
                </c:pt>
                <c:pt idx="7">
                  <c:v>Disagree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 formatCode="0%">
                  <c:v>0.41</c:v>
                </c:pt>
                <c:pt idx="3" formatCode="0%">
                  <c:v>0.4</c:v>
                </c:pt>
                <c:pt idx="6" formatCode="0%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03-4406-BF9D-70A0ED43B0FF}"/>
            </c:ext>
          </c:extLst>
        </c:ser>
        <c:ser>
          <c:idx val="2"/>
          <c:order val="2"/>
          <c:spPr>
            <a:solidFill>
              <a:schemeClr val="accent5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Agree</c:v>
                </c:pt>
                <c:pt idx="1">
                  <c:v>Disagree</c:v>
                </c:pt>
                <c:pt idx="3">
                  <c:v>Agree</c:v>
                </c:pt>
                <c:pt idx="4">
                  <c:v>Disagree</c:v>
                </c:pt>
                <c:pt idx="6">
                  <c:v>Agree</c:v>
                </c:pt>
                <c:pt idx="7">
                  <c:v>Disagree</c:v>
                </c:pt>
              </c:strCache>
            </c:strRef>
          </c:cat>
          <c:val>
            <c:numRef>
              <c:f>Sheet1!$B$4:$I$4</c:f>
              <c:numCache>
                <c:formatCode>0%</c:formatCode>
                <c:ptCount val="8"/>
                <c:pt idx="1">
                  <c:v>7.0000000000000007E-2</c:v>
                </c:pt>
                <c:pt idx="4">
                  <c:v>0.12</c:v>
                </c:pt>
                <c:pt idx="7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03-4406-BF9D-70A0ED43B0FF}"/>
            </c:ext>
          </c:extLst>
        </c:ser>
        <c:ser>
          <c:idx val="3"/>
          <c:order val="3"/>
          <c:spPr>
            <a:solidFill>
              <a:schemeClr val="accent5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Agree</c:v>
                </c:pt>
                <c:pt idx="1">
                  <c:v>Disagree</c:v>
                </c:pt>
                <c:pt idx="3">
                  <c:v>Agree</c:v>
                </c:pt>
                <c:pt idx="4">
                  <c:v>Disagree</c:v>
                </c:pt>
                <c:pt idx="6">
                  <c:v>Agree</c:v>
                </c:pt>
                <c:pt idx="7">
                  <c:v>Disagree</c:v>
                </c:pt>
              </c:strCache>
            </c:strRef>
          </c:cat>
          <c:val>
            <c:numRef>
              <c:f>Sheet1!$B$5:$I$5</c:f>
              <c:numCache>
                <c:formatCode>0%</c:formatCode>
                <c:ptCount val="8"/>
                <c:pt idx="1">
                  <c:v>0.12</c:v>
                </c:pt>
                <c:pt idx="4">
                  <c:v>0.3</c:v>
                </c:pt>
                <c:pt idx="7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03-4406-BF9D-70A0ED43B0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2"/>
        <c:overlap val="100"/>
        <c:axId val="54703232"/>
        <c:axId val="54712960"/>
      </c:barChart>
      <c:catAx>
        <c:axId val="547032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712960"/>
        <c:crosses val="autoZero"/>
        <c:auto val="1"/>
        <c:lblAlgn val="ctr"/>
        <c:lblOffset val="0"/>
        <c:noMultiLvlLbl val="0"/>
      </c:catAx>
      <c:valAx>
        <c:axId val="54712960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54703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10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5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6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6B00280-8F2D-4E6E-8EAE-CA59CDECDB15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1CF363E4-FC18-47D3-BCF1-22ACBDA141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Q.F1, 1,F2, F8ab</a:t>
            </a:r>
            <a:r>
              <a:rPr lang="en-US" baseline="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44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Q.7</a:t>
            </a:r>
          </a:p>
        </p:txBody>
      </p:sp>
    </p:spTree>
    <p:extLst>
      <p:ext uri="{BB962C8B-B14F-4D97-AF65-F5344CB8AC3E}">
        <p14:creationId xmlns:p14="http://schemas.microsoft.com/office/powerpoint/2010/main" val="15614670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Q.7</a:t>
            </a:r>
          </a:p>
        </p:txBody>
      </p:sp>
    </p:spTree>
    <p:extLst>
      <p:ext uri="{BB962C8B-B14F-4D97-AF65-F5344CB8AC3E}">
        <p14:creationId xmlns:p14="http://schemas.microsoft.com/office/powerpoint/2010/main" val="2704074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Q.F2</a:t>
            </a:r>
          </a:p>
        </p:txBody>
      </p:sp>
    </p:spTree>
    <p:extLst>
      <p:ext uri="{BB962C8B-B14F-4D97-AF65-F5344CB8AC3E}">
        <p14:creationId xmlns:p14="http://schemas.microsoft.com/office/powerpoint/2010/main" val="30308943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Q.F2</a:t>
            </a:r>
          </a:p>
        </p:txBody>
      </p:sp>
    </p:spTree>
    <p:extLst>
      <p:ext uri="{BB962C8B-B14F-4D97-AF65-F5344CB8AC3E}">
        <p14:creationId xmlns:p14="http://schemas.microsoft.com/office/powerpoint/2010/main" val="37771181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Q.F3</a:t>
            </a:r>
          </a:p>
        </p:txBody>
      </p:sp>
    </p:spTree>
    <p:extLst>
      <p:ext uri="{BB962C8B-B14F-4D97-AF65-F5344CB8AC3E}">
        <p14:creationId xmlns:p14="http://schemas.microsoft.com/office/powerpoint/2010/main" val="1481363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Q.F3</a:t>
            </a:r>
          </a:p>
        </p:txBody>
      </p:sp>
    </p:spTree>
    <p:extLst>
      <p:ext uri="{BB962C8B-B14F-4D97-AF65-F5344CB8AC3E}">
        <p14:creationId xmlns:p14="http://schemas.microsoft.com/office/powerpoint/2010/main" val="27365957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Q.11</a:t>
            </a:r>
          </a:p>
        </p:txBody>
      </p:sp>
    </p:spTree>
    <p:extLst>
      <p:ext uri="{BB962C8B-B14F-4D97-AF65-F5344CB8AC3E}">
        <p14:creationId xmlns:p14="http://schemas.microsoft.com/office/powerpoint/2010/main" val="2785615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Banners, Q.</a:t>
            </a:r>
            <a:r>
              <a:rPr lang="en-US" baseline="0" dirty="0"/>
              <a:t>F3, F6, F4, F7, F5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180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Q.2</a:t>
            </a:r>
          </a:p>
        </p:txBody>
      </p:sp>
    </p:spTree>
    <p:extLst>
      <p:ext uri="{BB962C8B-B14F-4D97-AF65-F5344CB8AC3E}">
        <p14:creationId xmlns:p14="http://schemas.microsoft.com/office/powerpoint/2010/main" val="3265054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Q.3</a:t>
            </a:r>
          </a:p>
        </p:txBody>
      </p:sp>
    </p:spTree>
    <p:extLst>
      <p:ext uri="{BB962C8B-B14F-4D97-AF65-F5344CB8AC3E}">
        <p14:creationId xmlns:p14="http://schemas.microsoft.com/office/powerpoint/2010/main" val="4196473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Q.3</a:t>
            </a:r>
          </a:p>
        </p:txBody>
      </p:sp>
    </p:spTree>
    <p:extLst>
      <p:ext uri="{BB962C8B-B14F-4D97-AF65-F5344CB8AC3E}">
        <p14:creationId xmlns:p14="http://schemas.microsoft.com/office/powerpoint/2010/main" val="4130928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Q.4</a:t>
            </a:r>
          </a:p>
        </p:txBody>
      </p:sp>
    </p:spTree>
    <p:extLst>
      <p:ext uri="{BB962C8B-B14F-4D97-AF65-F5344CB8AC3E}">
        <p14:creationId xmlns:p14="http://schemas.microsoft.com/office/powerpoint/2010/main" val="3570791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Q.4</a:t>
            </a:r>
          </a:p>
        </p:txBody>
      </p:sp>
    </p:spTree>
    <p:extLst>
      <p:ext uri="{BB962C8B-B14F-4D97-AF65-F5344CB8AC3E}">
        <p14:creationId xmlns:p14="http://schemas.microsoft.com/office/powerpoint/2010/main" val="1479965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13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Q.7</a:t>
            </a:r>
          </a:p>
        </p:txBody>
      </p:sp>
    </p:spTree>
    <p:extLst>
      <p:ext uri="{BB962C8B-B14F-4D97-AF65-F5344CB8AC3E}">
        <p14:creationId xmlns:p14="http://schemas.microsoft.com/office/powerpoint/2010/main" val="3590233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DD0F0-E99F-446E-9873-460F5FD7DD6A}" type="datetime1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-11880"/>
            <a:ext cx="12192000" cy="686988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 userDrawn="1"/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cap="all" baseline="0" dirty="0"/>
          </a:p>
        </p:txBody>
      </p:sp>
    </p:spTree>
    <p:extLst>
      <p:ext uri="{BB962C8B-B14F-4D97-AF65-F5344CB8AC3E}">
        <p14:creationId xmlns:p14="http://schemas.microsoft.com/office/powerpoint/2010/main" val="212226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-2" y="0"/>
            <a:ext cx="12192000" cy="6859902"/>
            <a:chOff x="75304" y="0"/>
            <a:chExt cx="12192000" cy="6859902"/>
          </a:xfrm>
        </p:grpSpPr>
        <p:grpSp>
          <p:nvGrpSpPr>
            <p:cNvPr id="9" name="Group 8"/>
            <p:cNvGrpSpPr/>
            <p:nvPr userDrawn="1"/>
          </p:nvGrpSpPr>
          <p:grpSpPr>
            <a:xfrm>
              <a:off x="75304" y="0"/>
              <a:ext cx="12192000" cy="6859902"/>
              <a:chOff x="0" y="-1902"/>
              <a:chExt cx="12192000" cy="6859902"/>
            </a:xfrm>
          </p:grpSpPr>
          <p:pic>
            <p:nvPicPr>
              <p:cNvPr id="11" name="Content Placeholder 3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94"/>
              <a:stretch/>
            </p:blipFill>
            <p:spPr>
              <a:xfrm>
                <a:off x="0" y="-1902"/>
                <a:ext cx="12192000" cy="6859902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2" name="Picture 11"/>
              <p:cNvPicPr>
                <a:picLocks noChangeAspect="1"/>
              </p:cNvPicPr>
              <p:nvPr userDrawn="1"/>
            </p:nvPicPr>
            <p:blipFill rotWithShape="1">
              <a:blip r:embed="rId3"/>
              <a:srcRect b="9285"/>
              <a:stretch/>
            </p:blipFill>
            <p:spPr>
              <a:xfrm>
                <a:off x="0" y="-1902"/>
                <a:ext cx="12192000" cy="389177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 userDrawn="1"/>
            </p:nvPicPr>
            <p:blipFill rotWithShape="1">
              <a:blip r:embed="rId3"/>
              <a:srcRect b="9285"/>
              <a:stretch/>
            </p:blipFill>
            <p:spPr>
              <a:xfrm>
                <a:off x="0" y="6468823"/>
                <a:ext cx="12192000" cy="389177"/>
              </a:xfrm>
              <a:prstGeom prst="rect">
                <a:avLst/>
              </a:prstGeom>
            </p:spPr>
          </p:pic>
        </p:grpSp>
        <p:sp>
          <p:nvSpPr>
            <p:cNvPr id="10" name="Rectangle 9"/>
            <p:cNvSpPr/>
            <p:nvPr userDrawn="1"/>
          </p:nvSpPr>
          <p:spPr>
            <a:xfrm>
              <a:off x="4539728" y="1249789"/>
              <a:ext cx="3108960" cy="22698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50E07-9B59-4530-9193-F16DFFF83E0F}" type="datetime1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359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206856"/>
            <a:ext cx="12192000" cy="6511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-2" y="-1"/>
            <a:ext cx="12192530" cy="6900561"/>
            <a:chOff x="-2" y="-1"/>
            <a:chExt cx="12192530" cy="6900561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-2" y="-1"/>
              <a:ext cx="12192002" cy="6900561"/>
              <a:chOff x="75304" y="-1"/>
              <a:chExt cx="12192002" cy="6900561"/>
            </a:xfrm>
          </p:grpSpPr>
          <p:grpSp>
            <p:nvGrpSpPr>
              <p:cNvPr id="9" name="Group 8"/>
              <p:cNvGrpSpPr/>
              <p:nvPr userDrawn="1"/>
            </p:nvGrpSpPr>
            <p:grpSpPr>
              <a:xfrm>
                <a:off x="75304" y="-1"/>
                <a:ext cx="12192002" cy="6900561"/>
                <a:chOff x="0" y="-1903"/>
                <a:chExt cx="12192002" cy="6900561"/>
              </a:xfrm>
            </p:grpSpPr>
            <p:pic>
              <p:nvPicPr>
                <p:cNvPr id="11" name="Content Placeholder 3"/>
                <p:cNvPicPr>
                  <a:picLocks noChangeAspect="1"/>
                </p:cNvPicPr>
                <p:nvPr userDrawn="1"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294" b="6223"/>
                <a:stretch/>
              </p:blipFill>
              <p:spPr>
                <a:xfrm>
                  <a:off x="0" y="-1903"/>
                  <a:ext cx="12192000" cy="6433073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12" name="Picture 11"/>
                <p:cNvPicPr>
                  <a:picLocks noChangeAspect="1"/>
                </p:cNvPicPr>
                <p:nvPr userDrawn="1"/>
              </p:nvPicPr>
              <p:blipFill rotWithShape="1">
                <a:blip r:embed="rId3"/>
                <a:srcRect b="9285"/>
                <a:stretch/>
              </p:blipFill>
              <p:spPr>
                <a:xfrm>
                  <a:off x="0" y="-1902"/>
                  <a:ext cx="12192000" cy="389177"/>
                </a:xfrm>
                <a:prstGeom prst="rect">
                  <a:avLst/>
                </a:prstGeom>
              </p:spPr>
            </p:pic>
            <p:pic>
              <p:nvPicPr>
                <p:cNvPr id="13" name="Picture 12"/>
                <p:cNvPicPr>
                  <a:picLocks/>
                </p:cNvPicPr>
                <p:nvPr userDrawn="1"/>
              </p:nvPicPr>
              <p:blipFill rotWithShape="1">
                <a:blip r:embed="rId3"/>
                <a:srcRect b="9285"/>
                <a:stretch/>
              </p:blipFill>
              <p:spPr>
                <a:xfrm>
                  <a:off x="3050" y="6670058"/>
                  <a:ext cx="12188952" cy="228600"/>
                </a:xfrm>
                <a:prstGeom prst="rect">
                  <a:avLst/>
                </a:prstGeom>
              </p:spPr>
            </p:pic>
          </p:grpSp>
          <p:sp>
            <p:nvSpPr>
              <p:cNvPr id="10" name="Rectangle 9"/>
              <p:cNvSpPr/>
              <p:nvPr userDrawn="1"/>
            </p:nvSpPr>
            <p:spPr>
              <a:xfrm>
                <a:off x="4539728" y="1249789"/>
                <a:ext cx="3108960" cy="226986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ectangle 13"/>
            <p:cNvSpPr/>
            <p:nvPr userDrawn="1"/>
          </p:nvSpPr>
          <p:spPr>
            <a:xfrm>
              <a:off x="528" y="228600"/>
              <a:ext cx="12192000" cy="1171057"/>
            </a:xfrm>
            <a:prstGeom prst="rect">
              <a:avLst/>
            </a:prstGeom>
            <a:solidFill>
              <a:srgbClr val="633393"/>
            </a:solidFill>
            <a:ln>
              <a:solidFill>
                <a:srgbClr val="63339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1FB6-9F86-46B0-9B2D-CF711BBA3C52}" type="datetime1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27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2" y="0"/>
            <a:ext cx="12192000" cy="6859902"/>
            <a:chOff x="75304" y="0"/>
            <a:chExt cx="12192000" cy="6859902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75304" y="0"/>
              <a:ext cx="12192000" cy="6859902"/>
              <a:chOff x="0" y="-1902"/>
              <a:chExt cx="12192000" cy="6859902"/>
            </a:xfrm>
          </p:grpSpPr>
          <p:pic>
            <p:nvPicPr>
              <p:cNvPr id="10" name="Content Placeholder 3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94"/>
              <a:stretch/>
            </p:blipFill>
            <p:spPr>
              <a:xfrm>
                <a:off x="0" y="-1902"/>
                <a:ext cx="12192000" cy="6859902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1" name="Picture 10"/>
              <p:cNvPicPr>
                <a:picLocks noChangeAspect="1"/>
              </p:cNvPicPr>
              <p:nvPr userDrawn="1"/>
            </p:nvPicPr>
            <p:blipFill rotWithShape="1">
              <a:blip r:embed="rId3"/>
              <a:srcRect b="9285"/>
              <a:stretch/>
            </p:blipFill>
            <p:spPr>
              <a:xfrm>
                <a:off x="0" y="-1902"/>
                <a:ext cx="12192000" cy="389177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 userDrawn="1"/>
            </p:nvPicPr>
            <p:blipFill rotWithShape="1">
              <a:blip r:embed="rId3"/>
              <a:srcRect b="9285"/>
              <a:stretch/>
            </p:blipFill>
            <p:spPr>
              <a:xfrm>
                <a:off x="0" y="6468823"/>
                <a:ext cx="12192000" cy="389177"/>
              </a:xfrm>
              <a:prstGeom prst="rect">
                <a:avLst/>
              </a:prstGeom>
            </p:spPr>
          </p:pic>
        </p:grpSp>
        <p:sp>
          <p:nvSpPr>
            <p:cNvPr id="9" name="Rectangle 8"/>
            <p:cNvSpPr/>
            <p:nvPr userDrawn="1"/>
          </p:nvSpPr>
          <p:spPr>
            <a:xfrm>
              <a:off x="4539728" y="1249789"/>
              <a:ext cx="3108960" cy="22698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A7AF0-4388-44FE-8778-B8FBC9B6CF90}" type="datetime1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36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2" y="0"/>
            <a:ext cx="12192000" cy="6859902"/>
            <a:chOff x="75304" y="0"/>
            <a:chExt cx="12192000" cy="6859902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75304" y="0"/>
              <a:ext cx="12192000" cy="6859902"/>
              <a:chOff x="0" y="-1902"/>
              <a:chExt cx="12192000" cy="6859902"/>
            </a:xfrm>
          </p:grpSpPr>
          <p:pic>
            <p:nvPicPr>
              <p:cNvPr id="10" name="Content Placeholder 3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94"/>
              <a:stretch/>
            </p:blipFill>
            <p:spPr>
              <a:xfrm>
                <a:off x="0" y="-1902"/>
                <a:ext cx="12192000" cy="6859902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1" name="Picture 10"/>
              <p:cNvPicPr>
                <a:picLocks noChangeAspect="1"/>
              </p:cNvPicPr>
              <p:nvPr userDrawn="1"/>
            </p:nvPicPr>
            <p:blipFill rotWithShape="1">
              <a:blip r:embed="rId3"/>
              <a:srcRect b="9285"/>
              <a:stretch/>
            </p:blipFill>
            <p:spPr>
              <a:xfrm>
                <a:off x="0" y="-1902"/>
                <a:ext cx="12192000" cy="389177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 userDrawn="1"/>
            </p:nvPicPr>
            <p:blipFill rotWithShape="1">
              <a:blip r:embed="rId3"/>
              <a:srcRect b="9285"/>
              <a:stretch/>
            </p:blipFill>
            <p:spPr>
              <a:xfrm>
                <a:off x="0" y="6468823"/>
                <a:ext cx="12192000" cy="389177"/>
              </a:xfrm>
              <a:prstGeom prst="rect">
                <a:avLst/>
              </a:prstGeom>
            </p:spPr>
          </p:pic>
        </p:grpSp>
        <p:sp>
          <p:nvSpPr>
            <p:cNvPr id="9" name="Rectangle 8"/>
            <p:cNvSpPr/>
            <p:nvPr userDrawn="1"/>
          </p:nvSpPr>
          <p:spPr>
            <a:xfrm>
              <a:off x="4539728" y="1249789"/>
              <a:ext cx="3108960" cy="22698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3A4C2-ADB4-443B-A5FB-B96BD7FEACA5}" type="datetime1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20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fld id="{64BC09A3-7A9F-49DB-9FEE-4F34ADDCA43B}" type="datetime1">
              <a:rPr lang="en-US" smtClean="0"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Office of Institutional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E5CDD5C3-AB9F-4DD6-A8AF-E4697C44053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76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62291" y="2055425"/>
            <a:ext cx="6652787" cy="2852737"/>
          </a:xfrm>
        </p:spPr>
        <p:txBody>
          <a:bodyPr anchor="ctr">
            <a:normAutofit/>
          </a:bodyPr>
          <a:lstStyle>
            <a:lvl1pPr algn="r">
              <a:defRPr sz="2400" b="1" cap="all" baseline="0">
                <a:solidFill>
                  <a:srgbClr val="63339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Chapter N – topic of section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6EB98-54C9-42A0-991B-2731A852F89D}" type="datetime1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5724-90C5-495E-B534-DAC928F13A96}" type="datetime1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61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CACD-D80A-4BD1-B0E6-C67C4A0C0457}" type="datetime1">
              <a:rPr lang="en-US" smtClean="0"/>
              <a:t>3/9/2021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4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FAE7B-7427-4EAD-A380-71CFAC4F11E6}" type="datetime1">
              <a:rPr lang="en-US" smtClean="0"/>
              <a:t>3/9/2021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0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B346-522B-49CF-9BB0-E961C51F78A7}" type="datetime1">
              <a:rPr lang="en-US" smtClean="0"/>
              <a:t>3/9/2021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492873"/>
            <a:ext cx="4114800" cy="365125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Office of Institutional Research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0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 userDrawn="1"/>
        </p:nvGrpSpPr>
        <p:grpSpPr>
          <a:xfrm>
            <a:off x="75304" y="0"/>
            <a:ext cx="12192000" cy="6859902"/>
            <a:chOff x="75304" y="0"/>
            <a:chExt cx="12192000" cy="6859902"/>
          </a:xfrm>
        </p:grpSpPr>
        <p:grpSp>
          <p:nvGrpSpPr>
            <p:cNvPr id="15" name="Group 14"/>
            <p:cNvGrpSpPr/>
            <p:nvPr userDrawn="1"/>
          </p:nvGrpSpPr>
          <p:grpSpPr>
            <a:xfrm>
              <a:off x="75304" y="0"/>
              <a:ext cx="12192000" cy="6859902"/>
              <a:chOff x="0" y="-1902"/>
              <a:chExt cx="12192000" cy="6859902"/>
            </a:xfrm>
          </p:grpSpPr>
          <p:pic>
            <p:nvPicPr>
              <p:cNvPr id="17" name="Content Placeholder 3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94"/>
              <a:stretch/>
            </p:blipFill>
            <p:spPr>
              <a:xfrm>
                <a:off x="0" y="-1902"/>
                <a:ext cx="12192000" cy="6859902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8" name="Picture 17"/>
              <p:cNvPicPr>
                <a:picLocks noChangeAspect="1"/>
              </p:cNvPicPr>
              <p:nvPr userDrawn="1"/>
            </p:nvPicPr>
            <p:blipFill rotWithShape="1">
              <a:blip r:embed="rId3"/>
              <a:srcRect b="9285"/>
              <a:stretch/>
            </p:blipFill>
            <p:spPr>
              <a:xfrm>
                <a:off x="0" y="-1902"/>
                <a:ext cx="12192000" cy="389177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 userDrawn="1"/>
            </p:nvPicPr>
            <p:blipFill rotWithShape="1">
              <a:blip r:embed="rId3"/>
              <a:srcRect b="9285"/>
              <a:stretch/>
            </p:blipFill>
            <p:spPr>
              <a:xfrm>
                <a:off x="0" y="6468823"/>
                <a:ext cx="12192000" cy="389177"/>
              </a:xfrm>
              <a:prstGeom prst="rect">
                <a:avLst/>
              </a:prstGeom>
            </p:spPr>
          </p:pic>
        </p:grpSp>
        <p:sp>
          <p:nvSpPr>
            <p:cNvPr id="16" name="Rectangle 15"/>
            <p:cNvSpPr/>
            <p:nvPr userDrawn="1"/>
          </p:nvSpPr>
          <p:spPr>
            <a:xfrm>
              <a:off x="4539728" y="1249789"/>
              <a:ext cx="3108960" cy="22698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Content Placeholder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4"/>
          <a:stretch/>
        </p:blipFill>
        <p:spPr>
          <a:xfrm>
            <a:off x="0" y="-1902"/>
            <a:ext cx="12267304" cy="6859902"/>
          </a:xfrm>
          <a:prstGeom prst="rect">
            <a:avLst/>
          </a:prstGeom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3F72-922D-4AE9-B64A-F21AE6701D6E}" type="datetime1">
              <a:rPr lang="en-US" smtClean="0"/>
              <a:t>3/9/2021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3581401" y="5263816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0" dirty="0">
                <a:solidFill>
                  <a:srgbClr val="633393"/>
                </a:solidFill>
              </a:rPr>
              <a:t>Office of Institutional Research</a:t>
            </a:r>
            <a:br>
              <a:rPr lang="en-US" sz="2800" i="1" dirty="0">
                <a:solidFill>
                  <a:srgbClr val="633393"/>
                </a:solidFill>
              </a:rPr>
            </a:br>
            <a:r>
              <a:rPr lang="en-US" sz="1800" i="1" dirty="0">
                <a:solidFill>
                  <a:srgbClr val="633393"/>
                </a:solidFill>
              </a:rPr>
              <a:t>-Actionable Intelligence for MGA-</a:t>
            </a:r>
          </a:p>
        </p:txBody>
      </p:sp>
    </p:spTree>
    <p:extLst>
      <p:ext uri="{BB962C8B-B14F-4D97-AF65-F5344CB8AC3E}">
        <p14:creationId xmlns:p14="http://schemas.microsoft.com/office/powerpoint/2010/main" val="368882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 userDrawn="1"/>
        </p:nvGrpSpPr>
        <p:grpSpPr>
          <a:xfrm>
            <a:off x="75304" y="0"/>
            <a:ext cx="12192000" cy="6859902"/>
            <a:chOff x="75304" y="0"/>
            <a:chExt cx="12192000" cy="6859902"/>
          </a:xfrm>
        </p:grpSpPr>
        <p:grpSp>
          <p:nvGrpSpPr>
            <p:cNvPr id="15" name="Group 14"/>
            <p:cNvGrpSpPr/>
            <p:nvPr userDrawn="1"/>
          </p:nvGrpSpPr>
          <p:grpSpPr>
            <a:xfrm>
              <a:off x="75304" y="0"/>
              <a:ext cx="12192000" cy="6859902"/>
              <a:chOff x="0" y="-1902"/>
              <a:chExt cx="12192000" cy="6859902"/>
            </a:xfrm>
          </p:grpSpPr>
          <p:pic>
            <p:nvPicPr>
              <p:cNvPr id="17" name="Content Placeholder 3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94"/>
              <a:stretch/>
            </p:blipFill>
            <p:spPr>
              <a:xfrm>
                <a:off x="0" y="-1902"/>
                <a:ext cx="12192000" cy="6859902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18" name="Picture 17"/>
              <p:cNvPicPr>
                <a:picLocks noChangeAspect="1"/>
              </p:cNvPicPr>
              <p:nvPr userDrawn="1"/>
            </p:nvPicPr>
            <p:blipFill rotWithShape="1">
              <a:blip r:embed="rId3"/>
              <a:srcRect b="9285"/>
              <a:stretch/>
            </p:blipFill>
            <p:spPr>
              <a:xfrm>
                <a:off x="0" y="-1902"/>
                <a:ext cx="12192000" cy="389177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 userDrawn="1"/>
            </p:nvPicPr>
            <p:blipFill rotWithShape="1">
              <a:blip r:embed="rId3"/>
              <a:srcRect b="9285"/>
              <a:stretch/>
            </p:blipFill>
            <p:spPr>
              <a:xfrm>
                <a:off x="0" y="6468823"/>
                <a:ext cx="12192000" cy="389177"/>
              </a:xfrm>
              <a:prstGeom prst="rect">
                <a:avLst/>
              </a:prstGeom>
            </p:spPr>
          </p:pic>
        </p:grpSp>
        <p:sp>
          <p:nvSpPr>
            <p:cNvPr id="16" name="Rectangle 15"/>
            <p:cNvSpPr/>
            <p:nvPr userDrawn="1"/>
          </p:nvSpPr>
          <p:spPr>
            <a:xfrm>
              <a:off x="4539728" y="1249789"/>
              <a:ext cx="3108960" cy="22698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Content Placeholder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4"/>
          <a:stretch/>
        </p:blipFill>
        <p:spPr>
          <a:xfrm>
            <a:off x="0" y="-1902"/>
            <a:ext cx="12267304" cy="6859902"/>
          </a:xfrm>
          <a:prstGeom prst="rect">
            <a:avLst/>
          </a:prstGeom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CE653-92E4-4BE8-ABC7-502C923D9366}" type="datetime1">
              <a:rPr lang="en-US" smtClean="0"/>
              <a:t>3/9/2021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48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A797CF1-E485-4A45-A4F9-D5DB7218AD54}" type="datetime1">
              <a:rPr lang="en-US" smtClean="0"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9287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Office of Institutional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5CDD5C3-AB9F-4DD6-A8AF-E4697C44053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7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6" r:id="rId10"/>
    <p:sldLayoutId id="2147483657" r:id="rId11"/>
    <p:sldLayoutId id="2147483658" r:id="rId12"/>
    <p:sldLayoutId id="2147483659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8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2020 </a:t>
            </a:r>
            <a:r>
              <a:rPr lang="en-US" sz="4000" i="1" dirty="0"/>
              <a:t>On the Table</a:t>
            </a:r>
            <a:br>
              <a:rPr lang="en-US" sz="4000" i="1" dirty="0"/>
            </a:br>
            <a:r>
              <a:rPr lang="en-US" sz="2000" dirty="0"/>
              <a:t>Community Foundation of Central Georgia</a:t>
            </a:r>
            <a:br>
              <a:rPr lang="en-US" sz="2000" dirty="0"/>
            </a:br>
            <a:r>
              <a:rPr lang="en-US" sz="2000" dirty="0"/>
              <a:t>The John S. and James L. Knight Foundation</a:t>
            </a:r>
            <a:endParaRPr lang="en-US" sz="40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524000" y="3256632"/>
            <a:ext cx="9144000" cy="1655762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Key Findings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BEF34-AF2D-4479-8B31-EEF10ACACD65}" type="datetime1">
              <a:rPr lang="en-US" smtClean="0"/>
              <a:t>3/9/2021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Office of Institutional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1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9F7147-96E3-4C98-8645-40754097A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2135" y="2110354"/>
            <a:ext cx="4192618" cy="263729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D05CC88-5EAE-41DA-A6A2-32D5692315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924" y="482810"/>
            <a:ext cx="3516943" cy="13911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956153-70F1-4E1C-914E-D0C325D8D9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3837" y="608138"/>
            <a:ext cx="4038239" cy="1300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157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PRIORITIES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581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304808"/>
            <a:ext cx="10549856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/>
              <a:t>Poverty, jobs/economic development and crime/public safety are top priorities. Race relations, housing and hunger round out the Top 6 issues.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428906"/>
              </p:ext>
            </p:extLst>
          </p:nvPr>
        </p:nvGraphicFramePr>
        <p:xfrm>
          <a:off x="1236957" y="1682899"/>
          <a:ext cx="9652985" cy="4856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43496" y="1421440"/>
            <a:ext cx="102921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/>
              <a:t>THREE most important issues for our community to address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AEFC67-ECC7-44A9-AE4E-89F1836EA739}"/>
              </a:ext>
            </a:extLst>
          </p:cNvPr>
          <p:cNvSpPr txBox="1"/>
          <p:nvPr/>
        </p:nvSpPr>
        <p:spPr>
          <a:xfrm>
            <a:off x="8305101" y="5268285"/>
            <a:ext cx="279353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sz="1600" dirty="0"/>
              <a:t>2019: Crime (49), Poverty (46), Jobs (37)</a:t>
            </a:r>
          </a:p>
          <a:p>
            <a:endParaRPr lang="en-US" sz="1600" dirty="0"/>
          </a:p>
          <a:p>
            <a:r>
              <a:rPr lang="en-US" sz="1600" dirty="0"/>
              <a:t>Race (27), Housing (26), Hunger (15); Schools (21)</a:t>
            </a:r>
          </a:p>
        </p:txBody>
      </p:sp>
    </p:spTree>
    <p:extLst>
      <p:ext uri="{BB962C8B-B14F-4D97-AF65-F5344CB8AC3E}">
        <p14:creationId xmlns:p14="http://schemas.microsoft.com/office/powerpoint/2010/main" val="3155453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356881"/>
            <a:ext cx="11041723" cy="1143000"/>
          </a:xfrm>
        </p:spPr>
        <p:txBody>
          <a:bodyPr/>
          <a:lstStyle/>
          <a:p>
            <a:r>
              <a:rPr lang="en-US" dirty="0"/>
              <a:t>Similar issues are top priorities across race and ethnicity.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49913" y="1672792"/>
            <a:ext cx="102921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/>
              <a:t>THREE most important issues for our community to address</a:t>
            </a:r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798355"/>
              </p:ext>
            </p:extLst>
          </p:nvPr>
        </p:nvGraphicFramePr>
        <p:xfrm>
          <a:off x="2708278" y="2905304"/>
          <a:ext cx="6600526" cy="2356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0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08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51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1104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Whites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African Americans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Poverty, economic security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41%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Poverty, economic security</a:t>
                      </a:r>
                      <a:endParaRPr lang="en-US" sz="15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36%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effectLst/>
                          <a:latin typeface="+mn-lt"/>
                          <a:cs typeface="Times New Roman"/>
                        </a:rPr>
                        <a:t>Housing</a:t>
                      </a:r>
                      <a:endParaRPr lang="en-US" sz="1500" b="1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/>
                        <a:t>30%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Crime/violence/public safety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29%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Crime/violence/public safety</a:t>
                      </a:r>
                      <a:endParaRPr lang="en-US" sz="1500" dirty="0"/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27%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Jobs/economic</a:t>
                      </a:r>
                      <a:r>
                        <a:rPr lang="en-US" sz="15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development</a:t>
                      </a:r>
                      <a:endParaRPr lang="en-US" sz="1500" dirty="0"/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28%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B470DFB-52A9-4D9B-9B62-4156888F1E4D}"/>
              </a:ext>
            </a:extLst>
          </p:cNvPr>
          <p:cNvSpPr txBox="1"/>
          <p:nvPr/>
        </p:nvSpPr>
        <p:spPr>
          <a:xfrm>
            <a:off x="2503055" y="5837382"/>
            <a:ext cx="3205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*2019: Poverty (50), Crime (49), Jobs (36)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0810B6-7431-454C-89BD-4F065834418D}"/>
              </a:ext>
            </a:extLst>
          </p:cNvPr>
          <p:cNvSpPr txBox="1"/>
          <p:nvPr/>
        </p:nvSpPr>
        <p:spPr>
          <a:xfrm>
            <a:off x="6410035" y="5938982"/>
            <a:ext cx="3205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*2019: Crime (51), Poverty (43), Jobs (41)</a:t>
            </a:r>
          </a:p>
        </p:txBody>
      </p:sp>
    </p:spTree>
    <p:extLst>
      <p:ext uri="{BB962C8B-B14F-4D97-AF65-F5344CB8AC3E}">
        <p14:creationId xmlns:p14="http://schemas.microsoft.com/office/powerpoint/2010/main" val="2649328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767" y="100203"/>
            <a:ext cx="11022471" cy="1143000"/>
          </a:xfrm>
        </p:spPr>
        <p:txBody>
          <a:bodyPr/>
          <a:lstStyle/>
          <a:p>
            <a:r>
              <a:rPr lang="en-US" sz="2400" dirty="0"/>
              <a:t>Top issues vary by geography, highlighting differential needs.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087854"/>
              </p:ext>
            </p:extLst>
          </p:nvPr>
        </p:nvGraphicFramePr>
        <p:xfrm>
          <a:off x="320984" y="2133547"/>
          <a:ext cx="11550032" cy="2740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22183467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19414824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4109446881"/>
                    </a:ext>
                  </a:extLst>
                </a:gridCol>
                <a:gridCol w="577232">
                  <a:extLst>
                    <a:ext uri="{9D8B030D-6E8A-4147-A177-3AD203B41FA5}">
                      <a16:colId xmlns:a16="http://schemas.microsoft.com/office/drawing/2014/main" val="69811586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56550685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9164530"/>
                    </a:ext>
                  </a:extLst>
                </a:gridCol>
              </a:tblGrid>
              <a:tr h="451104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North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South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East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West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Downtown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0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highlight>
                            <a:srgbClr val="00FFFF"/>
                          </a:highlight>
                          <a:latin typeface="+mn-lt"/>
                          <a:ea typeface="Calibri"/>
                          <a:cs typeface="Times New Roman"/>
                        </a:rPr>
                        <a:t>Poverty, economic security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49%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highlight>
                            <a:srgbClr val="C9CED1"/>
                          </a:highlight>
                          <a:latin typeface="+mn-lt"/>
                          <a:ea typeface="Calibri"/>
                          <a:cs typeface="Times New Roman"/>
                        </a:rPr>
                        <a:t>Crime/violence/ public safety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32%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highlight>
                            <a:srgbClr val="C9CED1"/>
                          </a:highlight>
                          <a:latin typeface="+mn-lt"/>
                          <a:ea typeface="Calibri"/>
                          <a:cs typeface="Times New Roman"/>
                        </a:rPr>
                        <a:t>Crime/violence/ public safety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24%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highlight>
                            <a:srgbClr val="C9CED1"/>
                          </a:highlight>
                          <a:latin typeface="+mn-lt"/>
                          <a:ea typeface="Calibri"/>
                          <a:cs typeface="Times New Roman"/>
                        </a:rPr>
                        <a:t>Crime/violence/ public safety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47%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highlight>
                            <a:srgbClr val="00FFFF"/>
                          </a:highlight>
                        </a:rPr>
                        <a:t>Poverty, economic security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38%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0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highlight>
                            <a:srgbClr val="C9CED1"/>
                          </a:highlight>
                        </a:rPr>
                        <a:t>Crime/violence/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highlight>
                            <a:srgbClr val="C9CED1"/>
                          </a:highlight>
                        </a:rPr>
                        <a:t>public safety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43%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Hunger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27%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highlight>
                            <a:srgbClr val="00FFFF"/>
                          </a:highlight>
                        </a:rPr>
                        <a:t>Poverty, economic security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24%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highlight>
                            <a:srgbClr val="00FFFF"/>
                          </a:highlight>
                        </a:rPr>
                        <a:t>Poverty, economic security</a:t>
                      </a:r>
                      <a:endParaRPr lang="en-US" sz="1500" dirty="0">
                        <a:effectLst/>
                        <a:highlight>
                          <a:srgbClr val="00FFFF"/>
                        </a:highligh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47%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Race relations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36%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0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Jobs/economic</a:t>
                      </a:r>
                      <a:r>
                        <a:rPr lang="en-US" sz="1500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development</a:t>
                      </a:r>
                      <a:endParaRPr lang="en-US" sz="1500" dirty="0"/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36%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Race Relations</a:t>
                      </a:r>
                      <a:endParaRPr lang="en-US" sz="1500" dirty="0"/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23%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Housing</a:t>
                      </a:r>
                      <a:endParaRPr lang="en-US" sz="1500" dirty="0"/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22%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Race relations</a:t>
                      </a:r>
                      <a:endParaRPr lang="en-US" sz="1500" dirty="0"/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37%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Jobs/economic development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27%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highlight>
                            <a:srgbClr val="00FFFF"/>
                          </a:highlight>
                        </a:rPr>
                        <a:t>Poverty, economic security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23%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556917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49913" y="1402555"/>
            <a:ext cx="102921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/>
              <a:t>THREE most important issues for my community to address</a:t>
            </a:r>
          </a:p>
        </p:txBody>
      </p:sp>
    </p:spTree>
    <p:extLst>
      <p:ext uri="{BB962C8B-B14F-4D97-AF65-F5344CB8AC3E}">
        <p14:creationId xmlns:p14="http://schemas.microsoft.com/office/powerpoint/2010/main" val="4217086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477" y="483693"/>
            <a:ext cx="1121664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/>
              <a:t>Perceptions of many aspects of our community have gotten worse, while some have shown improvement. This variation is likely exacerbated by the COVID-19 pandemic.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16894" y="1770942"/>
            <a:ext cx="107582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/>
              <a:t>Has this aspect of our community gotten better, worse, or stayed the same over the past year or so? 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3BA1853-A6FA-4D5E-AEFE-8085ADAC62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2573095"/>
              </p:ext>
            </p:extLst>
          </p:nvPr>
        </p:nvGraphicFramePr>
        <p:xfrm>
          <a:off x="182538" y="1976992"/>
          <a:ext cx="5097212" cy="4554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93D2DA0-0840-48EE-8C19-766CF740E002}"/>
              </a:ext>
            </a:extLst>
          </p:cNvPr>
          <p:cNvCxnSpPr/>
          <p:nvPr/>
        </p:nvCxnSpPr>
        <p:spPr bwMode="auto">
          <a:xfrm>
            <a:off x="6096000" y="2293748"/>
            <a:ext cx="0" cy="41116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CA1F2CE2-500A-47F0-89CA-9FB5D44A96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502952"/>
              </p:ext>
            </p:extLst>
          </p:nvPr>
        </p:nvGraphicFramePr>
        <p:xfrm>
          <a:off x="5248754" y="2212197"/>
          <a:ext cx="902345" cy="4231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345">
                  <a:extLst>
                    <a:ext uri="{9D8B030D-6E8A-4147-A177-3AD203B41FA5}">
                      <a16:colId xmlns:a16="http://schemas.microsoft.com/office/drawing/2014/main" val="1880459502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Net Better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2026776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+32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683085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+9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640211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+7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416346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-27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834059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+19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052371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-22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5657257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-3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635519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-14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75415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B98EA5D4-CDC4-49AA-982A-2008621E1BB5}"/>
              </a:ext>
            </a:extLst>
          </p:cNvPr>
          <p:cNvSpPr txBox="1"/>
          <p:nvPr/>
        </p:nvSpPr>
        <p:spPr>
          <a:xfrm>
            <a:off x="2595370" y="2150930"/>
            <a:ext cx="628249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b="1" dirty="0">
                <a:solidFill>
                  <a:schemeClr val="accent1"/>
                </a:solidFill>
              </a:rPr>
              <a:t>Better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EE32CE-80B6-4494-9CE8-3B2E346B124A}"/>
              </a:ext>
            </a:extLst>
          </p:cNvPr>
          <p:cNvSpPr txBox="1"/>
          <p:nvPr/>
        </p:nvSpPr>
        <p:spPr>
          <a:xfrm>
            <a:off x="3977671" y="2150930"/>
            <a:ext cx="575799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Same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50B19D-5B2F-4AAE-82FC-4B10FF50FE87}"/>
              </a:ext>
            </a:extLst>
          </p:cNvPr>
          <p:cNvSpPr txBox="1"/>
          <p:nvPr/>
        </p:nvSpPr>
        <p:spPr>
          <a:xfrm>
            <a:off x="4627513" y="2150930"/>
            <a:ext cx="639149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b="1" dirty="0">
                <a:solidFill>
                  <a:srgbClr val="C00000"/>
                </a:solidFill>
              </a:rPr>
              <a:t>Worse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5F67C7F-8F61-4B79-BDB0-0F01B8E2E78A}"/>
              </a:ext>
            </a:extLst>
          </p:cNvPr>
          <p:cNvCxnSpPr/>
          <p:nvPr/>
        </p:nvCxnSpPr>
        <p:spPr bwMode="auto">
          <a:xfrm>
            <a:off x="2965343" y="2408370"/>
            <a:ext cx="0" cy="2588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90BF626-853F-4398-B76F-7B7A6C6C3FDD}"/>
              </a:ext>
            </a:extLst>
          </p:cNvPr>
          <p:cNvCxnSpPr/>
          <p:nvPr/>
        </p:nvCxnSpPr>
        <p:spPr bwMode="auto">
          <a:xfrm>
            <a:off x="4327340" y="2408370"/>
            <a:ext cx="0" cy="2588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D69C703-9B14-4E0D-827A-EFB945903579}"/>
              </a:ext>
            </a:extLst>
          </p:cNvPr>
          <p:cNvCxnSpPr/>
          <p:nvPr/>
        </p:nvCxnSpPr>
        <p:spPr bwMode="auto">
          <a:xfrm>
            <a:off x="5160804" y="2408370"/>
            <a:ext cx="0" cy="2588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4" name="Content Placeholder 8">
            <a:extLst>
              <a:ext uri="{FF2B5EF4-FFF2-40B4-BE49-F238E27FC236}">
                <a16:creationId xmlns:a16="http://schemas.microsoft.com/office/drawing/2014/main" id="{6BD4DA1F-D4F3-4D21-9C73-25BE425C7A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5305613"/>
              </p:ext>
            </p:extLst>
          </p:nvPr>
        </p:nvGraphicFramePr>
        <p:xfrm>
          <a:off x="6181614" y="1976992"/>
          <a:ext cx="5097212" cy="4554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5" name="Table 13">
            <a:extLst>
              <a:ext uri="{FF2B5EF4-FFF2-40B4-BE49-F238E27FC236}">
                <a16:creationId xmlns:a16="http://schemas.microsoft.com/office/drawing/2014/main" id="{961A89E0-A9CB-4F21-BC38-860E280F12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791809"/>
              </p:ext>
            </p:extLst>
          </p:nvPr>
        </p:nvGraphicFramePr>
        <p:xfrm>
          <a:off x="11247830" y="2212197"/>
          <a:ext cx="902345" cy="3305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2345">
                  <a:extLst>
                    <a:ext uri="{9D8B030D-6E8A-4147-A177-3AD203B41FA5}">
                      <a16:colId xmlns:a16="http://schemas.microsoft.com/office/drawing/2014/main" val="1880459502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Net</a:t>
                      </a:r>
                      <a:br>
                        <a:rPr lang="en-US" sz="12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Better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2026776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-23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683085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-21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640211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-43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416346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-23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834059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-8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052371"/>
                  </a:ext>
                </a:extLst>
              </a:tr>
              <a:tr h="46329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-47</a:t>
                      </a: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5657257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F5906993-1038-4437-A35A-4F7CCFD0D333}"/>
              </a:ext>
            </a:extLst>
          </p:cNvPr>
          <p:cNvSpPr txBox="1"/>
          <p:nvPr/>
        </p:nvSpPr>
        <p:spPr>
          <a:xfrm>
            <a:off x="7633553" y="2150930"/>
            <a:ext cx="628249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b="1" dirty="0">
                <a:solidFill>
                  <a:schemeClr val="accent1"/>
                </a:solidFill>
              </a:rPr>
              <a:t>Better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7994EF5-A496-4A49-A29B-F67F322A1094}"/>
              </a:ext>
            </a:extLst>
          </p:cNvPr>
          <p:cNvSpPr txBox="1"/>
          <p:nvPr/>
        </p:nvSpPr>
        <p:spPr>
          <a:xfrm>
            <a:off x="9015854" y="2150930"/>
            <a:ext cx="575799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Same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3BE2361-D80F-490C-9743-43FAD34308A9}"/>
              </a:ext>
            </a:extLst>
          </p:cNvPr>
          <p:cNvSpPr txBox="1"/>
          <p:nvPr/>
        </p:nvSpPr>
        <p:spPr>
          <a:xfrm>
            <a:off x="10388953" y="2150930"/>
            <a:ext cx="639149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b="1" dirty="0">
                <a:solidFill>
                  <a:srgbClr val="C00000"/>
                </a:solidFill>
              </a:rPr>
              <a:t>Worse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DB6F18C-55C4-4531-B900-849ADB8B573B}"/>
              </a:ext>
            </a:extLst>
          </p:cNvPr>
          <p:cNvCxnSpPr/>
          <p:nvPr/>
        </p:nvCxnSpPr>
        <p:spPr bwMode="auto">
          <a:xfrm>
            <a:off x="8003525" y="2408370"/>
            <a:ext cx="0" cy="2588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ADB4D01-6295-459B-B163-6F98B06F5DEB}"/>
              </a:ext>
            </a:extLst>
          </p:cNvPr>
          <p:cNvCxnSpPr/>
          <p:nvPr/>
        </p:nvCxnSpPr>
        <p:spPr bwMode="auto">
          <a:xfrm>
            <a:off x="9365523" y="2408370"/>
            <a:ext cx="0" cy="2588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A75B6B0-8F8F-4819-A2B9-20AB3E59E40F}"/>
              </a:ext>
            </a:extLst>
          </p:cNvPr>
          <p:cNvCxnSpPr/>
          <p:nvPr/>
        </p:nvCxnSpPr>
        <p:spPr bwMode="auto">
          <a:xfrm>
            <a:off x="10798260" y="2408370"/>
            <a:ext cx="0" cy="2588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76634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348" y="355761"/>
            <a:ext cx="11229473" cy="1143000"/>
          </a:xfrm>
        </p:spPr>
        <p:txBody>
          <a:bodyPr/>
          <a:lstStyle/>
          <a:p>
            <a:r>
              <a:rPr lang="en-US" dirty="0"/>
              <a:t>On issues where the trajectory is viewed as more negative, there are some differences in perceptions by race and region.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16893" y="1588688"/>
            <a:ext cx="107582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/>
              <a:t>Differential: getting better minus getting worse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684280"/>
              </p:ext>
            </p:extLst>
          </p:nvPr>
        </p:nvGraphicFramePr>
        <p:xfrm>
          <a:off x="535466" y="2099204"/>
          <a:ext cx="1001998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526930221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585534858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882926773"/>
                    </a:ext>
                  </a:extLst>
                </a:gridCol>
                <a:gridCol w="997904">
                  <a:extLst>
                    <a:ext uri="{9D8B030D-6E8A-4147-A177-3AD203B41FA5}">
                      <a16:colId xmlns:a16="http://schemas.microsoft.com/office/drawing/2014/main" val="270260846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1920" marR="121920" marT="60960" marB="6096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+mn-lt"/>
                        </a:rPr>
                        <a:t>All </a:t>
                      </a:r>
                      <a:br>
                        <a:rPr lang="en-US" sz="130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US" sz="1300" dirty="0">
                          <a:solidFill>
                            <a:schemeClr val="bg1"/>
                          </a:solidFill>
                          <a:latin typeface="+mn-lt"/>
                        </a:rPr>
                        <a:t>participants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br>
                        <a:rPr lang="en-US" sz="130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US" sz="1300" dirty="0">
                          <a:solidFill>
                            <a:schemeClr val="bg1"/>
                          </a:solidFill>
                          <a:latin typeface="+mn-lt"/>
                        </a:rPr>
                        <a:t>Whites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+mn-lt"/>
                        </a:rPr>
                        <a:t>African Americans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br>
                        <a:rPr lang="en-US" sz="130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US" sz="1300" dirty="0">
                          <a:solidFill>
                            <a:schemeClr val="bg1"/>
                          </a:solidFill>
                          <a:latin typeface="+mn-lt"/>
                        </a:rPr>
                        <a:t>North</a:t>
                      </a:r>
                    </a:p>
                  </a:txBody>
                  <a:tcPr marL="121920" marR="121920" marT="60960" marB="6096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br>
                        <a:rPr lang="en-US" sz="130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US" sz="1300" dirty="0">
                          <a:solidFill>
                            <a:schemeClr val="bg1"/>
                          </a:solidFill>
                          <a:latin typeface="+mn-lt"/>
                        </a:rPr>
                        <a:t>South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br>
                        <a:rPr lang="en-US" sz="130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US" sz="1300" dirty="0">
                          <a:solidFill>
                            <a:schemeClr val="bg1"/>
                          </a:solidFill>
                          <a:latin typeface="+mn-lt"/>
                        </a:rPr>
                        <a:t>East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br>
                        <a:rPr lang="en-US" sz="130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US" sz="1300" dirty="0">
                          <a:solidFill>
                            <a:schemeClr val="bg1"/>
                          </a:solidFill>
                          <a:latin typeface="+mn-lt"/>
                        </a:rPr>
                        <a:t>West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bg1"/>
                          </a:solidFill>
                          <a:latin typeface="+mn-lt"/>
                        </a:rPr>
                        <a:t>Down-town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algn="l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3240" algn="l"/>
                        </a:tabLs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Poverty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5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-47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C00000"/>
                          </a:solidFill>
                        </a:rPr>
                        <a:t>-58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-32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-58</a:t>
                      </a:r>
                    </a:p>
                  </a:txBody>
                  <a:tcPr marL="121920" marR="121920" marT="60960" marB="6096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C00000"/>
                          </a:solidFill>
                        </a:rPr>
                        <a:t>-65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-21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rgbClr val="C00000"/>
                          </a:solidFill>
                          <a:latin typeface="+mn-lt"/>
                        </a:rPr>
                        <a:t>-47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-58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633078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algn="l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3240" algn="l"/>
                        </a:tabLs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Crime and Public Safety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5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-43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C00000"/>
                          </a:solidFill>
                        </a:rPr>
                        <a:t>-40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rgbClr val="C00000"/>
                          </a:solidFill>
                        </a:rPr>
                        <a:t>-26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-53</a:t>
                      </a:r>
                    </a:p>
                  </a:txBody>
                  <a:tcPr marL="121920" marR="121920" marT="60960" marB="6096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-56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-20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-53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-38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algn="l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3240" algn="l"/>
                        </a:tabLs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Job availability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5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-27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-35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-21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rgbClr val="C00000"/>
                          </a:solidFill>
                        </a:rPr>
                        <a:t>-28</a:t>
                      </a:r>
                    </a:p>
                  </a:txBody>
                  <a:tcPr marL="121920" marR="121920" marT="60960" marB="6096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-16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-4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-17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>
                          <a:solidFill>
                            <a:srgbClr val="DA3A3A"/>
                          </a:solidFill>
                          <a:latin typeface="+mn-lt"/>
                          <a:ea typeface="+mn-ea"/>
                          <a:cs typeface="+mn-cs"/>
                        </a:rPr>
                        <a:t>-38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311965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algn="l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3240" algn="l"/>
                        </a:tabLs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Residents’ physical health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50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-23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C00000"/>
                          </a:solidFill>
                        </a:rPr>
                        <a:t>-53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rgbClr val="C00000"/>
                          </a:solidFill>
                        </a:rPr>
                        <a:t>-29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-47</a:t>
                      </a:r>
                    </a:p>
                  </a:txBody>
                  <a:tcPr marL="121920" marR="121920" marT="60960" marB="6096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-23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-17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C00000"/>
                          </a:solidFill>
                          <a:latin typeface="+mn-lt"/>
                        </a:rPr>
                        <a:t>-58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rgbClr val="C00000"/>
                          </a:solidFill>
                          <a:latin typeface="+mn-lt"/>
                        </a:rPr>
                        <a:t>-38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4136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algn="l" hangingPunct="0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063240" algn="l"/>
                        </a:tabLs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Race relations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500" b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-23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</a:rPr>
                        <a:t>-20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rgbClr val="C00000"/>
                          </a:solidFill>
                        </a:rPr>
                        <a:t>-23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rgbClr val="DA3A3A"/>
                          </a:solidFill>
                          <a:latin typeface="+mn-lt"/>
                          <a:ea typeface="+mn-ea"/>
                          <a:cs typeface="+mn-cs"/>
                        </a:rPr>
                        <a:t>-15</a:t>
                      </a:r>
                    </a:p>
                  </a:txBody>
                  <a:tcPr marL="121920" marR="121920" marT="60960" marB="6096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rgbClr val="DA3A3A"/>
                          </a:solidFill>
                          <a:latin typeface="+mn-lt"/>
                          <a:ea typeface="+mn-ea"/>
                          <a:cs typeface="+mn-cs"/>
                        </a:rPr>
                        <a:t>-6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+mn-lt"/>
                        </a:rPr>
                        <a:t>-47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rgbClr val="FF0000"/>
                          </a:solidFill>
                          <a:latin typeface="+mn-lt"/>
                        </a:rPr>
                        <a:t>-15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568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95" y="445688"/>
            <a:ext cx="10879811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dirty="0"/>
              <a:t>More workforce training and financial education for unemployed and low-income citizens is expected to do the most to improve our community, followed by access to affordable healthcare and improving race relations.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3579251"/>
              </p:ext>
            </p:extLst>
          </p:nvPr>
        </p:nvGraphicFramePr>
        <p:xfrm>
          <a:off x="343295" y="2131831"/>
          <a:ext cx="11192611" cy="4308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16893" y="1784998"/>
            <a:ext cx="107582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/>
              <a:t>THREE things that would do the most to </a:t>
            </a:r>
            <a:r>
              <a:rPr lang="en-US" sz="1600" i="1"/>
              <a:t>improve our </a:t>
            </a:r>
            <a:r>
              <a:rPr lang="en-US" sz="1600" i="1" dirty="0"/>
              <a:t>community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586E171-9A6E-4CEE-91BE-4249A89BF7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319948"/>
              </p:ext>
            </p:extLst>
          </p:nvPr>
        </p:nvGraphicFramePr>
        <p:xfrm>
          <a:off x="8415499" y="4741830"/>
          <a:ext cx="2682240" cy="1381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2640">
                  <a:extLst>
                    <a:ext uri="{9D8B030D-6E8A-4147-A177-3AD203B41FA5}">
                      <a16:colId xmlns:a16="http://schemas.microsoft.com/office/drawing/2014/main" val="315923749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428350452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520440" algn="r"/>
                        </a:tabLs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Less than 15%:</a:t>
                      </a:r>
                    </a:p>
                  </a:txBody>
                  <a:tcPr marT="0" marB="0"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840385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520440" algn="r"/>
                        </a:tabLst>
                      </a:pPr>
                      <a:r>
                        <a:rPr lang="en-US" sz="1200" dirty="0">
                          <a:effectLst/>
                        </a:rPr>
                        <a:t>Downtown redevelopment</a:t>
                      </a:r>
                    </a:p>
                    <a:p>
                      <a:pPr marL="0" marR="0" algn="l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520440" algn="r"/>
                        </a:tabLst>
                      </a:pPr>
                      <a:r>
                        <a:rPr lang="en-US" sz="1200" dirty="0">
                          <a:effectLst/>
                        </a:rPr>
                        <a:t>Opportunities to participate in arts and culture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200" dirty="0">
                          <a:effectLst/>
                        </a:rPr>
                        <a:t>12%</a:t>
                      </a:r>
                    </a:p>
                    <a:p>
                      <a:pPr marL="0" marR="0" algn="ctr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6%</a:t>
                      </a:r>
                    </a:p>
                  </a:txBody>
                  <a:tcPr marT="0" marB="0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247208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algn="l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  <a:tabLst>
                          <a:tab pos="3520440" algn="r"/>
                        </a:tabLst>
                      </a:pPr>
                      <a:r>
                        <a:rPr lang="en-US" sz="1200" dirty="0">
                          <a:effectLst/>
                        </a:rPr>
                        <a:t>Additional recreation and greenspace	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en-US" sz="1200" dirty="0">
                          <a:effectLst/>
                        </a:rPr>
                        <a:t>5%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T="0" marB="0"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658698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48C2486-8609-4B69-B00E-35006B761A12}"/>
              </a:ext>
            </a:extLst>
          </p:cNvPr>
          <p:cNvSpPr txBox="1"/>
          <p:nvPr/>
        </p:nvSpPr>
        <p:spPr>
          <a:xfrm>
            <a:off x="7389091" y="6317673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*blue bars were top 3 issues in 2019</a:t>
            </a:r>
          </a:p>
        </p:txBody>
      </p:sp>
    </p:spTree>
    <p:extLst>
      <p:ext uri="{BB962C8B-B14F-4D97-AF65-F5344CB8AC3E}">
        <p14:creationId xmlns:p14="http://schemas.microsoft.com/office/powerpoint/2010/main" val="952532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294889"/>
            <a:ext cx="11041723" cy="1143000"/>
          </a:xfrm>
        </p:spPr>
        <p:txBody>
          <a:bodyPr>
            <a:normAutofit/>
          </a:bodyPr>
          <a:lstStyle/>
          <a:p>
            <a:r>
              <a:rPr lang="en-US" dirty="0"/>
              <a:t>Across race and region, there are a range of initiatives that residents think will help.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7510942"/>
              </p:ext>
            </p:extLst>
          </p:nvPr>
        </p:nvGraphicFramePr>
        <p:xfrm>
          <a:off x="1188708" y="2091697"/>
          <a:ext cx="6600526" cy="1914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0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08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51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1104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Whites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5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African Americans</a:t>
                      </a:r>
                      <a:endParaRPr lang="en-US" sz="15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9DB9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Workforce training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51%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Workforce training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45%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Healthcare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39%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Healthcare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39%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Food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39%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Race relations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38%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D9E7407B-D1FE-4E15-8E5C-18303DBB5A8E}"/>
              </a:ext>
            </a:extLst>
          </p:cNvPr>
          <p:cNvSpPr/>
          <p:nvPr/>
        </p:nvSpPr>
        <p:spPr>
          <a:xfrm>
            <a:off x="771186" y="1721495"/>
            <a:ext cx="107582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/>
              <a:t>THREE things that would do the most to improve my community</a:t>
            </a:r>
          </a:p>
        </p:txBody>
      </p:sp>
      <p:graphicFrame>
        <p:nvGraphicFramePr>
          <p:cNvPr id="9" name="Content Placeholder 4">
            <a:extLst>
              <a:ext uri="{FF2B5EF4-FFF2-40B4-BE49-F238E27FC236}">
                <a16:creationId xmlns:a16="http://schemas.microsoft.com/office/drawing/2014/main" id="{EF338914-41F3-43F6-843B-F91C3ECF6B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7049259"/>
              </p:ext>
            </p:extLst>
          </p:nvPr>
        </p:nvGraphicFramePr>
        <p:xfrm>
          <a:off x="345233" y="4133965"/>
          <a:ext cx="11525783" cy="2157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2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22183467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19414824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4109446881"/>
                    </a:ext>
                  </a:extLst>
                </a:gridCol>
                <a:gridCol w="577232">
                  <a:extLst>
                    <a:ext uri="{9D8B030D-6E8A-4147-A177-3AD203B41FA5}">
                      <a16:colId xmlns:a16="http://schemas.microsoft.com/office/drawing/2014/main" val="69811586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256550685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9164530"/>
                    </a:ext>
                  </a:extLst>
                </a:gridCol>
              </a:tblGrid>
              <a:tr h="451104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North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South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East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West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Downtown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highlight>
                            <a:srgbClr val="00FFFF"/>
                          </a:highlight>
                          <a:latin typeface="+mn-lt"/>
                          <a:ea typeface="Calibri"/>
                          <a:cs typeface="Times New Roman"/>
                        </a:rPr>
                        <a:t>Workforce training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60%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highlight>
                            <a:srgbClr val="00FFFF"/>
                          </a:highlight>
                          <a:latin typeface="+mn-lt"/>
                          <a:ea typeface="Calibri"/>
                          <a:cs typeface="Times New Roman"/>
                        </a:rPr>
                        <a:t>Workforce training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50%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highlight>
                            <a:srgbClr val="00FFFF"/>
                          </a:highlight>
                          <a:latin typeface="+mn-lt"/>
                          <a:ea typeface="Calibri"/>
                          <a:cs typeface="Times New Roman"/>
                        </a:rPr>
                        <a:t>Workforce training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47%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highlight>
                            <a:srgbClr val="C9CED1"/>
                          </a:highlight>
                          <a:latin typeface="+mn-lt"/>
                          <a:ea typeface="Calibri"/>
                          <a:cs typeface="Times New Roman"/>
                        </a:rPr>
                        <a:t>Race relations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53%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highlight>
                            <a:srgbClr val="C9CED1"/>
                          </a:highlight>
                          <a:latin typeface="+mn-lt"/>
                          <a:ea typeface="Calibri"/>
                          <a:cs typeface="Times New Roman"/>
                        </a:rPr>
                        <a:t>Race relations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49%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Food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37%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highlight>
                            <a:srgbClr val="C9CED1"/>
                          </a:highlight>
                        </a:rPr>
                        <a:t>Race relations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50%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Healthcare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42%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Vacant properties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47%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Healthcare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43%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Healthcare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35%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Healthcare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32%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Vacant properties; </a:t>
                      </a:r>
                      <a:r>
                        <a:rPr lang="en-US" sz="1500" dirty="0">
                          <a:highlight>
                            <a:srgbClr val="C9CED1"/>
                          </a:highlight>
                        </a:rPr>
                        <a:t>race relations</a:t>
                      </a:r>
                      <a:r>
                        <a:rPr lang="en-US" sz="1500" dirty="0"/>
                        <a:t>; food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27%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highlight>
                            <a:srgbClr val="00FFFF"/>
                          </a:highlight>
                        </a:rPr>
                        <a:t>Workforce training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32%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highlight>
                            <a:srgbClr val="00FFFF"/>
                          </a:highlight>
                        </a:rPr>
                        <a:t>Workforce training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32%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Housing rehab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32%</a:t>
                      </a:r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rgbClr val="5D98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5569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3045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8862204"/>
              </p:ext>
            </p:extLst>
          </p:nvPr>
        </p:nvGraphicFramePr>
        <p:xfrm>
          <a:off x="812454" y="2052991"/>
          <a:ext cx="9066521" cy="4514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15860" y="2259769"/>
            <a:ext cx="7362488" cy="3311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 hangingPunct="0">
              <a:lnSpc>
                <a:spcPts val="1867"/>
              </a:lnSpc>
              <a:spcBef>
                <a:spcPts val="5600"/>
              </a:spcBef>
            </a:pPr>
            <a:r>
              <a:rPr lang="en-US" sz="1600" b="1" dirty="0"/>
              <a:t>The conversation helped me better understand how I can take action to help address issues and challenges in my community	</a:t>
            </a:r>
          </a:p>
          <a:p>
            <a:pPr fontAlgn="b" hangingPunct="0">
              <a:lnSpc>
                <a:spcPts val="1867"/>
              </a:lnSpc>
              <a:spcBef>
                <a:spcPts val="5600"/>
              </a:spcBef>
            </a:pPr>
            <a:r>
              <a:rPr lang="en-US" sz="1600" b="1" dirty="0"/>
              <a:t>I spoke with at least one person that I did not already know	</a:t>
            </a:r>
          </a:p>
          <a:p>
            <a:pPr fontAlgn="b">
              <a:lnSpc>
                <a:spcPts val="1867"/>
              </a:lnSpc>
              <a:spcBef>
                <a:spcPts val="5600"/>
              </a:spcBef>
            </a:pPr>
            <a:r>
              <a:rPr lang="en-US" sz="1600" b="1" dirty="0"/>
              <a:t>I learned about important issues in my community	</a:t>
            </a:r>
          </a:p>
          <a:p>
            <a:pPr fontAlgn="b">
              <a:lnSpc>
                <a:spcPts val="1867"/>
              </a:lnSpc>
              <a:spcBef>
                <a:spcPts val="4400"/>
              </a:spcBef>
            </a:pPr>
            <a:r>
              <a:rPr lang="en-US" sz="1600" b="1" dirty="0"/>
              <a:t>I exchanged contact information with at least one person that I did not already know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110" y="398684"/>
            <a:ext cx="10709492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i="1" dirty="0"/>
              <a:t>OTT</a:t>
            </a:r>
            <a:r>
              <a:rPr lang="en-US" dirty="0"/>
              <a:t> conversations helped participants understand how to take action, led to connections</a:t>
            </a:r>
            <a:r>
              <a:rPr lang="en-US"/>
              <a:t>, and </a:t>
            </a:r>
            <a:r>
              <a:rPr lang="en-US" dirty="0"/>
              <a:t>helped them understand issues facing their community.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76185" y="1649268"/>
            <a:ext cx="102921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/>
              <a:t>Which of these apply to your </a:t>
            </a:r>
            <a:r>
              <a:rPr lang="en-US" sz="1600" dirty="0"/>
              <a:t>On the Table </a:t>
            </a:r>
            <a:r>
              <a:rPr lang="en-US" sz="1600" i="1" dirty="0"/>
              <a:t>experience?</a:t>
            </a:r>
          </a:p>
        </p:txBody>
      </p:sp>
      <p:pic>
        <p:nvPicPr>
          <p:cNvPr id="10241" name="Picture 1" descr="C:\Users\lsteinmetz\Downloads\noun_29970_656565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01" y="3293830"/>
            <a:ext cx="926123" cy="926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lsteinmetz\Downloads\noun_1082784_656565.png">
            <a:extLst>
              <a:ext uri="{FF2B5EF4-FFF2-40B4-BE49-F238E27FC236}">
                <a16:creationId xmlns:a16="http://schemas.microsoft.com/office/drawing/2014/main" id="{97C2496F-CB6F-43BF-9175-A00423D3F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85273">
            <a:off x="253012" y="1973208"/>
            <a:ext cx="1341251" cy="1341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lsteinmetz\Downloads\noun_1082784_656565.png">
            <a:extLst>
              <a:ext uri="{FF2B5EF4-FFF2-40B4-BE49-F238E27FC236}">
                <a16:creationId xmlns:a16="http://schemas.microsoft.com/office/drawing/2014/main" id="{7A52F73E-85CD-4E3A-AA78-D76900655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85273">
            <a:off x="205583" y="4115926"/>
            <a:ext cx="1341251" cy="1341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Content Placeholder 4">
            <a:extLst>
              <a:ext uri="{FF2B5EF4-FFF2-40B4-BE49-F238E27FC236}">
                <a16:creationId xmlns:a16="http://schemas.microsoft.com/office/drawing/2014/main" id="{CB41EB1E-3C7A-4F91-8E48-661EB194DB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1404018"/>
              </p:ext>
            </p:extLst>
          </p:nvPr>
        </p:nvGraphicFramePr>
        <p:xfrm>
          <a:off x="8682268" y="2141848"/>
          <a:ext cx="3576185" cy="3615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7BF9267-AE96-425C-BBD7-F235FAA3376F}"/>
              </a:ext>
            </a:extLst>
          </p:cNvPr>
          <p:cNvSpPr txBox="1"/>
          <p:nvPr/>
        </p:nvSpPr>
        <p:spPr>
          <a:xfrm>
            <a:off x="7684316" y="6174297"/>
            <a:ext cx="4202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*49% Did NOT participate in </a:t>
            </a:r>
            <a:r>
              <a:rPr lang="en-US" i="1" dirty="0"/>
              <a:t>OTT</a:t>
            </a:r>
            <a:r>
              <a:rPr lang="en-US" dirty="0"/>
              <a:t> last year.</a:t>
            </a:r>
          </a:p>
        </p:txBody>
      </p:sp>
    </p:spTree>
    <p:extLst>
      <p:ext uri="{BB962C8B-B14F-4D97-AF65-F5344CB8AC3E}">
        <p14:creationId xmlns:p14="http://schemas.microsoft.com/office/powerpoint/2010/main" val="3392064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83B1F-F5F6-4529-8247-8F8DF3F93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A1D46-82F7-4021-B28E-C7CFC2BDC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ED915-F4EA-4687-B9F0-F71BBBA0D77C}" type="datetime1">
              <a:rPr lang="en-US" smtClean="0"/>
              <a:t>3/9/2021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0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E1226-0D44-434B-B4F1-531B50114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504B6-40AF-425F-BB15-192527D31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First-ever </a:t>
            </a:r>
            <a:r>
              <a:rPr lang="en-US" i="1" dirty="0"/>
              <a:t>all-virtual</a:t>
            </a:r>
            <a:r>
              <a:rPr lang="en-US" dirty="0"/>
              <a:t> On the Table!</a:t>
            </a:r>
          </a:p>
          <a:p>
            <a:r>
              <a:rPr lang="en-US" dirty="0"/>
              <a:t>323 virtual participants completed the online survey (vs. 873 in 2019)</a:t>
            </a:r>
          </a:p>
          <a:p>
            <a:r>
              <a:rPr lang="en-US" dirty="0"/>
              <a:t>Major historical and social forces were experienced in-between 2019 </a:t>
            </a:r>
            <a:r>
              <a:rPr lang="en-US" i="1" dirty="0"/>
              <a:t>OTT</a:t>
            </a:r>
            <a:r>
              <a:rPr lang="en-US" dirty="0"/>
              <a:t> and 2020 </a:t>
            </a:r>
            <a:r>
              <a:rPr lang="en-US" i="1" dirty="0"/>
              <a:t>OTT</a:t>
            </a:r>
          </a:p>
          <a:p>
            <a:pPr lvl="1"/>
            <a:r>
              <a:rPr lang="en-US" dirty="0"/>
              <a:t>COVID-19 pandemic, economic crisis, civil unrest</a:t>
            </a:r>
          </a:p>
          <a:p>
            <a:pPr lvl="1"/>
            <a:r>
              <a:rPr lang="en-US" dirty="0"/>
              <a:t>Apples-to-apples comparison still possible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586CD-F315-4B19-9E6F-EF33BB9B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09A3-7A9F-49DB-9FEE-4F34ADDCA43B}" type="datetime1">
              <a:rPr lang="en-US" smtClean="0"/>
              <a:t>3/9/2021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E2A60-600C-43C9-9B26-94AA3DD2F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Office of Institutional Research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22B81-8F76-4124-A5FE-E1D3BE864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D5C3-AB9F-4DD6-A8AF-E4697C44053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034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89675" y="139492"/>
            <a:ext cx="9874808" cy="1143000"/>
          </a:xfrm>
        </p:spPr>
        <p:txBody>
          <a:bodyPr/>
          <a:lstStyle/>
          <a:p>
            <a:r>
              <a:rPr lang="en-US" dirty="0"/>
              <a:t>Profile of 2020 </a:t>
            </a:r>
            <a:r>
              <a:rPr lang="en-US" i="1" dirty="0"/>
              <a:t>OTT</a:t>
            </a:r>
            <a:r>
              <a:rPr lang="en-US" dirty="0"/>
              <a:t> Survey Participants: Demographics</a:t>
            </a:r>
            <a:br>
              <a:rPr lang="en-US" dirty="0"/>
            </a:b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120208371"/>
              </p:ext>
            </p:extLst>
          </p:nvPr>
        </p:nvGraphicFramePr>
        <p:xfrm>
          <a:off x="5444971" y="1098415"/>
          <a:ext cx="6648949" cy="2304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Straight Connector 2"/>
          <p:cNvCxnSpPr/>
          <p:nvPr/>
        </p:nvCxnSpPr>
        <p:spPr bwMode="auto">
          <a:xfrm>
            <a:off x="1639450" y="3646829"/>
            <a:ext cx="37184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5471477" y="1212483"/>
            <a:ext cx="0" cy="51326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5590850" y="3066698"/>
            <a:ext cx="635718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987022126"/>
              </p:ext>
            </p:extLst>
          </p:nvPr>
        </p:nvGraphicFramePr>
        <p:xfrm>
          <a:off x="1380567" y="3558060"/>
          <a:ext cx="4067479" cy="2515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885024" y="4739029"/>
            <a:ext cx="713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AGE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6144435" y="2958766"/>
            <a:ext cx="5306063" cy="3765647"/>
            <a:chOff x="5631359" y="2043948"/>
            <a:chExt cx="3786819" cy="2915298"/>
          </a:xfrm>
        </p:grpSpPr>
        <p:graphicFrame>
          <p:nvGraphicFramePr>
            <p:cNvPr id="25" name="Chart 24"/>
            <p:cNvGraphicFramePr/>
            <p:nvPr>
              <p:extLst>
                <p:ext uri="{D42A27DB-BD31-4B8C-83A1-F6EECF244321}">
                  <p14:modId xmlns:p14="http://schemas.microsoft.com/office/powerpoint/2010/main" val="3276707320"/>
                </p:ext>
              </p:extLst>
            </p:nvPr>
          </p:nvGraphicFramePr>
          <p:xfrm>
            <a:off x="5631359" y="2043948"/>
            <a:ext cx="3786819" cy="251029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27" name="TextBox 26"/>
            <p:cNvSpPr txBox="1"/>
            <p:nvPr/>
          </p:nvSpPr>
          <p:spPr>
            <a:xfrm>
              <a:off x="5895498" y="4411362"/>
              <a:ext cx="518473" cy="3890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33" b="1" dirty="0"/>
                <a:t>Whites </a:t>
              </a:r>
            </a:p>
            <a:p>
              <a:r>
                <a:rPr lang="en-US" sz="1333" b="1" dirty="0"/>
                <a:t>(n=135)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666675" y="4411362"/>
              <a:ext cx="693921" cy="5478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33" b="1" dirty="0"/>
                <a:t>African </a:t>
              </a:r>
              <a:br>
                <a:rPr lang="en-US" sz="1333" b="1" dirty="0"/>
              </a:br>
              <a:r>
                <a:rPr lang="en-US" sz="1333" b="1" dirty="0"/>
                <a:t>Americans </a:t>
              </a:r>
            </a:p>
            <a:p>
              <a:r>
                <a:rPr lang="en-US" sz="1333" b="1" dirty="0"/>
                <a:t>(n=166)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714480" y="4411362"/>
              <a:ext cx="426951" cy="2302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33" b="1" dirty="0"/>
                <a:t>Other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380940" y="4411362"/>
              <a:ext cx="822373" cy="2302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33" b="1" dirty="0"/>
                <a:t>Bi/multiracial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3852022" y="5715197"/>
            <a:ext cx="787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35 to 49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264674" y="5273420"/>
            <a:ext cx="787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50 to 64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674020" y="3843117"/>
            <a:ext cx="831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65/older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010676" y="3977569"/>
            <a:ext cx="787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18 to 34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1771065" y="1750537"/>
            <a:ext cx="3121333" cy="2082255"/>
            <a:chOff x="280459" y="929332"/>
            <a:chExt cx="2147049" cy="1327989"/>
          </a:xfrm>
        </p:grpSpPr>
        <p:graphicFrame>
          <p:nvGraphicFramePr>
            <p:cNvPr id="34" name="Chart 33"/>
            <p:cNvGraphicFramePr/>
            <p:nvPr>
              <p:extLst>
                <p:ext uri="{D42A27DB-BD31-4B8C-83A1-F6EECF244321}">
                  <p14:modId xmlns:p14="http://schemas.microsoft.com/office/powerpoint/2010/main" val="272272614"/>
                </p:ext>
              </p:extLst>
            </p:nvPr>
          </p:nvGraphicFramePr>
          <p:xfrm>
            <a:off x="280459" y="929332"/>
            <a:ext cx="2147049" cy="13279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35" name="TextBox 34"/>
            <p:cNvSpPr txBox="1"/>
            <p:nvPr/>
          </p:nvSpPr>
          <p:spPr>
            <a:xfrm>
              <a:off x="1250693" y="1305935"/>
              <a:ext cx="509732" cy="1962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  <a:latin typeface="Calibri Light" pitchFamily="34" charset="0"/>
                </a:rPr>
                <a:t>Women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35322" y="1307419"/>
              <a:ext cx="351965" cy="1962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  <a:latin typeface="Calibri Light" pitchFamily="34" charset="0"/>
                </a:rPr>
                <a:t>Men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869447" y="2014823"/>
            <a:ext cx="1250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GENDER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56774" y="3059396"/>
            <a:ext cx="871777" cy="5025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dirty="0"/>
              <a:t>Other </a:t>
            </a:r>
            <a:br>
              <a:rPr lang="en-US" sz="1333" dirty="0"/>
            </a:br>
            <a:r>
              <a:rPr lang="en-US" sz="1333" dirty="0"/>
              <a:t>not listed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787071" y="4049267"/>
            <a:ext cx="2325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RACE/ETHNICITY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EED6C4-EFEA-41D6-BAEE-6B9C8142A595}"/>
              </a:ext>
            </a:extLst>
          </p:cNvPr>
          <p:cNvSpPr txBox="1"/>
          <p:nvPr/>
        </p:nvSpPr>
        <p:spPr>
          <a:xfrm>
            <a:off x="369116" y="6073869"/>
            <a:ext cx="1011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(N=323)</a:t>
            </a:r>
          </a:p>
        </p:txBody>
      </p:sp>
    </p:spTree>
    <p:extLst>
      <p:ext uri="{BB962C8B-B14F-4D97-AF65-F5344CB8AC3E}">
        <p14:creationId xmlns:p14="http://schemas.microsoft.com/office/powerpoint/2010/main" val="3591298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51172" y="4072812"/>
            <a:ext cx="490670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5471477" y="1212483"/>
            <a:ext cx="0" cy="51326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5562563" y="2859559"/>
            <a:ext cx="635718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20"/>
          <p:cNvSpPr txBox="1"/>
          <p:nvPr/>
        </p:nvSpPr>
        <p:spPr>
          <a:xfrm>
            <a:off x="290121" y="4354208"/>
            <a:ext cx="3104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LENGTH OF RESIDENCE</a:t>
            </a:r>
          </a:p>
        </p:txBody>
      </p:sp>
      <p:pic>
        <p:nvPicPr>
          <p:cNvPr id="2053" name="Picture 5" descr="C:\Users\lsteinmetz\Downloads\noun_250956_81bbd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1284" y="3635772"/>
            <a:ext cx="1035461" cy="1035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0" name="Straight Connector 49"/>
          <p:cNvCxnSpPr/>
          <p:nvPr/>
        </p:nvCxnSpPr>
        <p:spPr bwMode="auto">
          <a:xfrm>
            <a:off x="10122819" y="2870713"/>
            <a:ext cx="0" cy="342865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Box 53"/>
          <p:cNvSpPr txBox="1"/>
          <p:nvPr/>
        </p:nvSpPr>
        <p:spPr>
          <a:xfrm>
            <a:off x="10534011" y="4860996"/>
            <a:ext cx="11822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27% are the</a:t>
            </a:r>
            <a:br>
              <a:rPr lang="en-US" sz="1600" dirty="0"/>
            </a:br>
            <a:r>
              <a:rPr lang="en-US" sz="1600" dirty="0"/>
              <a:t>Parent of a</a:t>
            </a:r>
            <a:br>
              <a:rPr lang="en-US" sz="1600" dirty="0"/>
            </a:br>
            <a:r>
              <a:rPr lang="en-US" sz="1600" dirty="0"/>
              <a:t>minor child</a:t>
            </a:r>
            <a:endParaRPr lang="en-US" sz="1600" b="1" dirty="0"/>
          </a:p>
        </p:txBody>
      </p:sp>
      <p:graphicFrame>
        <p:nvGraphicFramePr>
          <p:cNvPr id="47" name="Chart 46"/>
          <p:cNvGraphicFramePr/>
          <p:nvPr>
            <p:extLst>
              <p:ext uri="{D42A27DB-BD31-4B8C-83A1-F6EECF244321}">
                <p14:modId xmlns:p14="http://schemas.microsoft.com/office/powerpoint/2010/main" val="1378622739"/>
              </p:ext>
            </p:extLst>
          </p:nvPr>
        </p:nvGraphicFramePr>
        <p:xfrm>
          <a:off x="724707" y="3931849"/>
          <a:ext cx="4242139" cy="2393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7" name="Title 8"/>
          <p:cNvSpPr>
            <a:spLocks noGrp="1"/>
          </p:cNvSpPr>
          <p:nvPr>
            <p:ph type="title"/>
          </p:nvPr>
        </p:nvSpPr>
        <p:spPr>
          <a:xfrm>
            <a:off x="451172" y="117423"/>
            <a:ext cx="9874808" cy="1143000"/>
          </a:xfrm>
        </p:spPr>
        <p:txBody>
          <a:bodyPr/>
          <a:lstStyle/>
          <a:p>
            <a:r>
              <a:rPr lang="en-US" dirty="0"/>
              <a:t>Profile of </a:t>
            </a:r>
            <a:r>
              <a:rPr lang="en-US" i="1" dirty="0"/>
              <a:t>OTT</a:t>
            </a:r>
            <a:r>
              <a:rPr lang="en-US" dirty="0"/>
              <a:t> Survey Participants: Community Engagement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17850" y="1939279"/>
            <a:ext cx="2798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GEOGRAPHIC AREAS</a:t>
            </a:r>
          </a:p>
        </p:txBody>
      </p:sp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BA5C1307-C990-4448-818A-DE58880030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6554958"/>
              </p:ext>
            </p:extLst>
          </p:nvPr>
        </p:nvGraphicFramePr>
        <p:xfrm>
          <a:off x="616975" y="1560989"/>
          <a:ext cx="4267988" cy="2448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4FFBA258-CF41-4466-B5D7-F404DCB29A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0927981"/>
              </p:ext>
            </p:extLst>
          </p:nvPr>
        </p:nvGraphicFramePr>
        <p:xfrm>
          <a:off x="5634841" y="2726264"/>
          <a:ext cx="3995033" cy="325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6AA86DB2-D6AF-44EC-9ED1-32189960100A}"/>
              </a:ext>
            </a:extLst>
          </p:cNvPr>
          <p:cNvSpPr txBox="1"/>
          <p:nvPr/>
        </p:nvSpPr>
        <p:spPr>
          <a:xfrm>
            <a:off x="7532531" y="3235134"/>
            <a:ext cx="32422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COMMUNITY INVOLVEMENT: NEIGHBORHOOD ACTIVITIES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848422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54517" y="393937"/>
            <a:ext cx="10870131" cy="1143000"/>
          </a:xfrm>
        </p:spPr>
        <p:txBody>
          <a:bodyPr/>
          <a:lstStyle/>
          <a:p>
            <a:pPr algn="just"/>
            <a:r>
              <a:rPr lang="en-US" dirty="0"/>
              <a:t>Participants across the board are notably more hopeful than worried about what the future holds for our community.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152462"/>
              </p:ext>
            </p:extLst>
          </p:nvPr>
        </p:nvGraphicFramePr>
        <p:xfrm>
          <a:off x="1578825" y="2604655"/>
          <a:ext cx="6336739" cy="382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A8D9D-64E9-4306-8D36-E616A295A43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4300" y="1934854"/>
            <a:ext cx="52024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i="1" dirty="0"/>
              <a:t>Looking ahead to the next five years or so, do you feel more hopeful or more worried about what the future holds for our community?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87911"/>
              </p:ext>
            </p:extLst>
          </p:nvPr>
        </p:nvGraphicFramePr>
        <p:xfrm>
          <a:off x="6227995" y="1716872"/>
          <a:ext cx="5714138" cy="459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6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44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76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300" i="1" dirty="0">
                          <a:solidFill>
                            <a:schemeClr val="bg1"/>
                          </a:solidFill>
                        </a:rPr>
                        <a:t>More HOPEFUL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8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300" dirty="0"/>
                        <a:t>Men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80%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Years in community: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300" dirty="0"/>
                        <a:t>Women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80%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algn="l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10 years/less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78%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Age</a:t>
                      </a:r>
                      <a:r>
                        <a:rPr lang="en-US" sz="1300" baseline="0" dirty="0">
                          <a:solidFill>
                            <a:schemeClr val="tx1"/>
                          </a:solidFill>
                        </a:rPr>
                        <a:t> 18 to 34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80%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algn="l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en-US" sz="1300" baseline="0" dirty="0">
                          <a:solidFill>
                            <a:schemeClr val="tx1"/>
                          </a:solidFill>
                        </a:rPr>
                        <a:t> to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20 years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82%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Age 35 to 49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84%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algn="l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More than 20 years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78% 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Age 50 to 64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82%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South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68%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Age 65/older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83%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East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/>
                        <a:t>78%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North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/>
                        <a:t>84%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0409048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Whites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84%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West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/>
                        <a:t>74%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African</a:t>
                      </a:r>
                      <a:r>
                        <a:rPr lang="en-US" sz="1300" baseline="0" dirty="0">
                          <a:solidFill>
                            <a:schemeClr val="tx1"/>
                          </a:solidFill>
                        </a:rPr>
                        <a:t> Americans</a:t>
                      </a:r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76% 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Downtown</a:t>
                      </a: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/>
                        <a:t>76% </a:t>
                      </a: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396445"/>
                  </a:ext>
                </a:extLst>
              </a:tr>
              <a:tr h="325120"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0" dirty="0"/>
                    </a:p>
                  </a:txBody>
                  <a:tcPr marL="121920" marR="121920" marT="60960" marB="6096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74060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F3A5014-8313-485A-B65F-6CA713F01BB1}"/>
              </a:ext>
            </a:extLst>
          </p:cNvPr>
          <p:cNvSpPr txBox="1"/>
          <p:nvPr/>
        </p:nvSpPr>
        <p:spPr>
          <a:xfrm>
            <a:off x="572655" y="6225309"/>
            <a:ext cx="3666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*Compares favorably with 2019 </a:t>
            </a:r>
            <a:r>
              <a:rPr lang="en-US" i="1" dirty="0"/>
              <a:t>OTT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457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972" y="202089"/>
            <a:ext cx="11270017" cy="1143000"/>
          </a:xfrm>
        </p:spPr>
        <p:txBody>
          <a:bodyPr/>
          <a:lstStyle/>
          <a:p>
            <a:r>
              <a:rPr lang="en-US" dirty="0"/>
              <a:t>Changing assessment of our community on key dimensions, relative to 2019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4330920"/>
              </p:ext>
            </p:extLst>
          </p:nvPr>
        </p:nvGraphicFramePr>
        <p:xfrm>
          <a:off x="1210560" y="2213498"/>
          <a:ext cx="10090033" cy="430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5883" y="2074271"/>
            <a:ext cx="3667060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67"/>
              </a:lnSpc>
            </a:pPr>
            <a:r>
              <a:rPr lang="en-US" sz="1600" b="1" dirty="0"/>
              <a:t>My community is the perfect </a:t>
            </a:r>
            <a:br>
              <a:rPr lang="en-US" sz="1600" b="1" dirty="0"/>
            </a:br>
            <a:r>
              <a:rPr lang="en-US" sz="1600" b="1" dirty="0"/>
              <a:t>place for people like me.</a:t>
            </a:r>
          </a:p>
        </p:txBody>
      </p:sp>
      <p:sp>
        <p:nvSpPr>
          <p:cNvPr id="8" name="Rectangle 7"/>
          <p:cNvSpPr/>
          <p:nvPr/>
        </p:nvSpPr>
        <p:spPr>
          <a:xfrm>
            <a:off x="4560360" y="2074271"/>
            <a:ext cx="3390431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67"/>
              </a:lnSpc>
            </a:pPr>
            <a:r>
              <a:rPr lang="en-US" sz="1600" b="1" dirty="0"/>
              <a:t>Residents have shared goals/ priorities for our community.</a:t>
            </a:r>
          </a:p>
        </p:txBody>
      </p:sp>
      <p:sp>
        <p:nvSpPr>
          <p:cNvPr id="9" name="Rectangle 8"/>
          <p:cNvSpPr/>
          <p:nvPr/>
        </p:nvSpPr>
        <p:spPr>
          <a:xfrm>
            <a:off x="8473047" y="2076180"/>
            <a:ext cx="2894115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67"/>
              </a:lnSpc>
            </a:pPr>
            <a:r>
              <a:rPr lang="en-US" sz="1600" b="1" dirty="0"/>
              <a:t>My community provides opportunities for everyone.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82722" y="2822720"/>
            <a:ext cx="511679" cy="318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67" b="1" dirty="0"/>
              <a:t>79%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58088" y="5825637"/>
            <a:ext cx="845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ym typeface="Wingdings"/>
              </a:rPr>
              <a:t></a:t>
            </a:r>
            <a:r>
              <a:rPr lang="en-US" sz="1200" dirty="0"/>
              <a:t>Strongly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67306" y="3268698"/>
            <a:ext cx="627095" cy="5025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dirty="0">
                <a:solidFill>
                  <a:schemeClr val="bg1"/>
                </a:solidFill>
              </a:rPr>
              <a:t>Some-</a:t>
            </a:r>
            <a:br>
              <a:rPr lang="en-US" sz="1333" dirty="0">
                <a:solidFill>
                  <a:schemeClr val="bg1"/>
                </a:solidFill>
              </a:rPr>
            </a:br>
            <a:r>
              <a:rPr lang="en-US" sz="1333" dirty="0">
                <a:solidFill>
                  <a:schemeClr val="bg1"/>
                </a:solidFill>
              </a:rPr>
              <a:t>what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72871" y="4891206"/>
            <a:ext cx="511679" cy="318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67" b="1" dirty="0"/>
              <a:t>19%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64090" y="3429000"/>
            <a:ext cx="511679" cy="318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67" b="1" dirty="0"/>
              <a:t>55%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96292" y="4046661"/>
            <a:ext cx="511679" cy="318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67" b="1" dirty="0"/>
              <a:t>42%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018947" y="3678298"/>
            <a:ext cx="511679" cy="318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67" b="1" dirty="0"/>
              <a:t>46%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257499" y="3678298"/>
            <a:ext cx="511679" cy="318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67" b="1" dirty="0"/>
              <a:t>52%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93817" y="5005234"/>
            <a:ext cx="770852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b="1" dirty="0">
                <a:solidFill>
                  <a:schemeClr val="bg1"/>
                </a:solidFill>
              </a:rPr>
              <a:t>Strongly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6FC14E-3AFC-4FE9-9437-056BE728507B}"/>
              </a:ext>
            </a:extLst>
          </p:cNvPr>
          <p:cNvSpPr txBox="1"/>
          <p:nvPr/>
        </p:nvSpPr>
        <p:spPr>
          <a:xfrm>
            <a:off x="1388755" y="6331359"/>
            <a:ext cx="2959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*2019: 77/23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3708AD-588D-4546-A955-F1BE27B885AC}"/>
              </a:ext>
            </a:extLst>
          </p:cNvPr>
          <p:cNvSpPr txBox="1"/>
          <p:nvPr/>
        </p:nvSpPr>
        <p:spPr>
          <a:xfrm>
            <a:off x="5121206" y="6331359"/>
            <a:ext cx="2856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*2019: 72/28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D1DE6B-38D8-4644-9836-BED6C4F10ABC}"/>
              </a:ext>
            </a:extLst>
          </p:cNvPr>
          <p:cNvSpPr txBox="1"/>
          <p:nvPr/>
        </p:nvSpPr>
        <p:spPr>
          <a:xfrm>
            <a:off x="8844125" y="6331359"/>
            <a:ext cx="252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2019: 61/39</a:t>
            </a:r>
          </a:p>
        </p:txBody>
      </p:sp>
    </p:spTree>
    <p:extLst>
      <p:ext uri="{BB962C8B-B14F-4D97-AF65-F5344CB8AC3E}">
        <p14:creationId xmlns:p14="http://schemas.microsoft.com/office/powerpoint/2010/main" val="1212282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3175904"/>
              </p:ext>
            </p:extLst>
          </p:nvPr>
        </p:nvGraphicFramePr>
        <p:xfrm>
          <a:off x="1272140" y="1895486"/>
          <a:ext cx="9702265" cy="4187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683" y="366678"/>
            <a:ext cx="10867176" cy="1126497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There is agreement in the degree to which participants think our community provides opportunities for everyone.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03911" y="1448600"/>
            <a:ext cx="10675548" cy="33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67"/>
              </a:lnSpc>
            </a:pPr>
            <a:r>
              <a:rPr lang="en-US" sz="1600" i="1" dirty="0"/>
              <a:t>Our community provides opportunities for everyone.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6467" y="3793955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46%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71026" y="3605093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52%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017706" y="3605093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50%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18383" y="3758981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48%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90537" y="6058298"/>
            <a:ext cx="783291" cy="3103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600" b="1" dirty="0"/>
              <a:t>Whites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829150" y="6012027"/>
            <a:ext cx="1738746" cy="3103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600" b="1" dirty="0"/>
              <a:t>African Americans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624104" y="5930255"/>
            <a:ext cx="1199046" cy="52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600" b="1" dirty="0"/>
              <a:t>All </a:t>
            </a:r>
            <a:br>
              <a:rPr lang="en-US" sz="1600" b="1" dirty="0"/>
            </a:br>
            <a:r>
              <a:rPr lang="en-US" sz="1600" b="1" dirty="0"/>
              <a:t>participants</a:t>
            </a: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4248966" y="2282403"/>
            <a:ext cx="0" cy="40862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Box 36"/>
          <p:cNvSpPr txBox="1"/>
          <p:nvPr/>
        </p:nvSpPr>
        <p:spPr>
          <a:xfrm>
            <a:off x="5252715" y="3758981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48%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52038" y="3700183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51%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A91030-5993-41CB-AD37-F6C03D4F31F8}"/>
              </a:ext>
            </a:extLst>
          </p:cNvPr>
          <p:cNvSpPr txBox="1"/>
          <p:nvPr/>
        </p:nvSpPr>
        <p:spPr>
          <a:xfrm>
            <a:off x="5126847" y="6322368"/>
            <a:ext cx="20874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*2019: 62/38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3F8405-5E16-44E4-A436-817ADEFE52DF}"/>
              </a:ext>
            </a:extLst>
          </p:cNvPr>
          <p:cNvSpPr txBox="1"/>
          <p:nvPr/>
        </p:nvSpPr>
        <p:spPr>
          <a:xfrm>
            <a:off x="8640083" y="6322368"/>
            <a:ext cx="187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*2019: 59/41</a:t>
            </a:r>
          </a:p>
        </p:txBody>
      </p:sp>
    </p:spTree>
    <p:extLst>
      <p:ext uri="{BB962C8B-B14F-4D97-AF65-F5344CB8AC3E}">
        <p14:creationId xmlns:p14="http://schemas.microsoft.com/office/powerpoint/2010/main" val="2821153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996" y="330456"/>
            <a:ext cx="11375945" cy="1143000"/>
          </a:xfrm>
        </p:spPr>
        <p:txBody>
          <a:bodyPr/>
          <a:lstStyle/>
          <a:p>
            <a:r>
              <a:rPr lang="en-US" dirty="0"/>
              <a:t>However, African-American participants see our community as slightly more united than White participants do.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488484"/>
              </p:ext>
            </p:extLst>
          </p:nvPr>
        </p:nvGraphicFramePr>
        <p:xfrm>
          <a:off x="1531030" y="2166410"/>
          <a:ext cx="9209167" cy="4349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4589220" y="2816026"/>
            <a:ext cx="0" cy="35618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Rectangle 34"/>
          <p:cNvSpPr/>
          <p:nvPr/>
        </p:nvSpPr>
        <p:spPr>
          <a:xfrm>
            <a:off x="2551420" y="1388839"/>
            <a:ext cx="70891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/>
              <a:t>Residents have shared goals and priorities for our community.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69652" y="6182533"/>
            <a:ext cx="1469954" cy="3103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600" b="1" dirty="0"/>
              <a:t>All participants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56123" y="3424334"/>
            <a:ext cx="498855" cy="303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400" b="1" dirty="0"/>
              <a:t>55%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9092358" y="3223149"/>
            <a:ext cx="580008" cy="556335"/>
          </a:xfrm>
          <a:prstGeom prst="ellipse">
            <a:avLst/>
          </a:prstGeom>
          <a:noFill/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97784" y="3835059"/>
            <a:ext cx="445170" cy="521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400" b="1" dirty="0"/>
              <a:t>42</a:t>
            </a:r>
          </a:p>
          <a:p>
            <a:pPr>
              <a:lnSpc>
                <a:spcPts val="1733"/>
              </a:lnSpc>
            </a:pPr>
            <a:r>
              <a:rPr lang="en-US" sz="1400" b="1" dirty="0"/>
              <a:t>%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97145" y="3424335"/>
            <a:ext cx="498855" cy="303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400" b="1" dirty="0"/>
              <a:t>53%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150294" y="3393736"/>
            <a:ext cx="498855" cy="303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400" b="1" dirty="0"/>
              <a:t>58%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019336" y="4033306"/>
            <a:ext cx="498855" cy="303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400" b="1" dirty="0"/>
              <a:t>39%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945894" y="6154487"/>
            <a:ext cx="783291" cy="3103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600" b="1" dirty="0"/>
              <a:t>Whites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935222" y="6154487"/>
            <a:ext cx="1738746" cy="3103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600" b="1" dirty="0"/>
              <a:t>African Americans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B54DAF9-31A0-4F07-95F0-B5E3F242DAD4}"/>
              </a:ext>
            </a:extLst>
          </p:cNvPr>
          <p:cNvSpPr txBox="1"/>
          <p:nvPr/>
        </p:nvSpPr>
        <p:spPr>
          <a:xfrm>
            <a:off x="6432907" y="3618649"/>
            <a:ext cx="592556" cy="303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400" b="1" dirty="0"/>
              <a:t>47 %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2ECEC-28D5-4DD2-A016-876E99069B36}"/>
              </a:ext>
            </a:extLst>
          </p:cNvPr>
          <p:cNvSpPr txBox="1"/>
          <p:nvPr/>
        </p:nvSpPr>
        <p:spPr>
          <a:xfrm>
            <a:off x="5430592" y="6372621"/>
            <a:ext cx="2216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*2019: 64/36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7554C0-4EB9-4D8C-89D1-CEDF8A5A42E0}"/>
              </a:ext>
            </a:extLst>
          </p:cNvPr>
          <p:cNvSpPr txBox="1"/>
          <p:nvPr/>
        </p:nvSpPr>
        <p:spPr>
          <a:xfrm>
            <a:off x="8878072" y="6372621"/>
            <a:ext cx="1588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*2019: 49/51</a:t>
            </a:r>
          </a:p>
        </p:txBody>
      </p:sp>
    </p:spTree>
    <p:extLst>
      <p:ext uri="{BB962C8B-B14F-4D97-AF65-F5344CB8AC3E}">
        <p14:creationId xmlns:p14="http://schemas.microsoft.com/office/powerpoint/2010/main" val="2937072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2950935"/>
              </p:ext>
            </p:extLst>
          </p:nvPr>
        </p:nvGraphicFramePr>
        <p:xfrm>
          <a:off x="835871" y="1637099"/>
          <a:ext cx="11009619" cy="4514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848" y="330456"/>
            <a:ext cx="10947133" cy="1143000"/>
          </a:xfrm>
        </p:spPr>
        <p:txBody>
          <a:bodyPr/>
          <a:lstStyle/>
          <a:p>
            <a:pPr algn="just"/>
            <a:r>
              <a:rPr lang="en-US" dirty="0"/>
              <a:t>There are some variations by region in participants’ views of our community being united.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871B65-642A-4956-AD99-54792413B5F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526905" y="2613805"/>
            <a:ext cx="0" cy="38662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Rectangle 34"/>
          <p:cNvSpPr/>
          <p:nvPr/>
        </p:nvSpPr>
        <p:spPr>
          <a:xfrm>
            <a:off x="1855917" y="1257406"/>
            <a:ext cx="82537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i="1" dirty="0"/>
              <a:t>Residents have shared goals and priorities for our community.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0475" y="6020954"/>
            <a:ext cx="1469954" cy="3103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600" b="1" dirty="0"/>
              <a:t>All participants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70403" y="3422133"/>
            <a:ext cx="498855" cy="303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400" b="1" dirty="0"/>
              <a:t>55%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744661" y="3986059"/>
            <a:ext cx="498855" cy="303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400" b="1" dirty="0"/>
              <a:t>42%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85698" y="3429000"/>
            <a:ext cx="498855" cy="303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400" b="1" dirty="0"/>
              <a:t>55%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627830" y="3811433"/>
            <a:ext cx="498855" cy="303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400" b="1" dirty="0"/>
              <a:t>44%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729534" y="3171192"/>
            <a:ext cx="498855" cy="303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400" b="1" dirty="0"/>
              <a:t>58%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361785" y="4092093"/>
            <a:ext cx="498855" cy="303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400" b="1" dirty="0"/>
              <a:t>39%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555838" y="3738617"/>
            <a:ext cx="498855" cy="303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400" b="1" dirty="0"/>
              <a:t>47%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9184261" y="3528185"/>
            <a:ext cx="498855" cy="303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400" b="1" dirty="0"/>
              <a:t>53%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21367" y="5963353"/>
            <a:ext cx="684803" cy="3103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600" b="1" dirty="0"/>
              <a:t>North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805266" y="5963353"/>
            <a:ext cx="615874" cy="3103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600" b="1" dirty="0"/>
              <a:t>West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5430524" y="2743816"/>
            <a:ext cx="580008" cy="556335"/>
          </a:xfrm>
          <a:prstGeom prst="ellipse">
            <a:avLst/>
          </a:prstGeom>
          <a:noFill/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471100" y="2886389"/>
            <a:ext cx="498855" cy="303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400" b="1" dirty="0"/>
              <a:t>64%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807474" y="4243706"/>
            <a:ext cx="498855" cy="303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400" b="1" dirty="0"/>
              <a:t>32%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447339" y="3811432"/>
            <a:ext cx="498855" cy="303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400" b="1" dirty="0"/>
              <a:t>45%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1106701" y="3569774"/>
            <a:ext cx="498855" cy="3032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400" b="1" dirty="0"/>
              <a:t>52%</a:t>
            </a:r>
          </a:p>
        </p:txBody>
      </p:sp>
      <p:sp>
        <p:nvSpPr>
          <p:cNvPr id="40" name="Oval 39"/>
          <p:cNvSpPr/>
          <p:nvPr/>
        </p:nvSpPr>
        <p:spPr bwMode="auto">
          <a:xfrm>
            <a:off x="6688958" y="3021984"/>
            <a:ext cx="580008" cy="556335"/>
          </a:xfrm>
          <a:prstGeom prst="ellipse">
            <a:avLst/>
          </a:prstGeom>
          <a:noFill/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0450139" y="5963353"/>
            <a:ext cx="1127360" cy="3103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600" b="1" dirty="0"/>
              <a:t>Downtown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03169" y="5963353"/>
            <a:ext cx="684803" cy="3103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600" b="1" dirty="0"/>
              <a:t>South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958802" y="5963353"/>
            <a:ext cx="532325" cy="3103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733"/>
              </a:lnSpc>
            </a:pPr>
            <a:r>
              <a:rPr lang="en-US" sz="1600" b="1" dirty="0"/>
              <a:t>East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8D9190-6D44-45FD-85EA-ACBC72280781}"/>
              </a:ext>
            </a:extLst>
          </p:cNvPr>
          <p:cNvSpPr txBox="1"/>
          <p:nvPr/>
        </p:nvSpPr>
        <p:spPr>
          <a:xfrm>
            <a:off x="2867007" y="6342588"/>
            <a:ext cx="1521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*2019: 53/47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67185A-8D8D-49EB-8DBE-E81DDF3A6822}"/>
              </a:ext>
            </a:extLst>
          </p:cNvPr>
          <p:cNvSpPr txBox="1"/>
          <p:nvPr/>
        </p:nvSpPr>
        <p:spPr>
          <a:xfrm>
            <a:off x="4752946" y="6342878"/>
            <a:ext cx="1726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*2019: 46/54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59E8CD-D1C9-4D0C-8F2D-44287A67262E}"/>
              </a:ext>
            </a:extLst>
          </p:cNvPr>
          <p:cNvSpPr txBox="1"/>
          <p:nvPr/>
        </p:nvSpPr>
        <p:spPr>
          <a:xfrm>
            <a:off x="6502800" y="6320426"/>
            <a:ext cx="1726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*2019: 57/43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DFC726-DF16-4600-9DC4-07001FC565DF}"/>
              </a:ext>
            </a:extLst>
          </p:cNvPr>
          <p:cNvSpPr txBox="1"/>
          <p:nvPr/>
        </p:nvSpPr>
        <p:spPr>
          <a:xfrm>
            <a:off x="8555838" y="6295391"/>
            <a:ext cx="2022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*2019: 61/39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33A3B6-8D44-43B1-AF2D-04C85DB50FBD}"/>
              </a:ext>
            </a:extLst>
          </p:cNvPr>
          <p:cNvSpPr txBox="1"/>
          <p:nvPr/>
        </p:nvSpPr>
        <p:spPr>
          <a:xfrm>
            <a:off x="10343312" y="6350163"/>
            <a:ext cx="1807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*2019: 65/35</a:t>
            </a:r>
          </a:p>
        </p:txBody>
      </p:sp>
    </p:spTree>
    <p:extLst>
      <p:ext uri="{BB962C8B-B14F-4D97-AF65-F5344CB8AC3E}">
        <p14:creationId xmlns:p14="http://schemas.microsoft.com/office/powerpoint/2010/main" val="911747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 Wide" id="{FE6E9B1A-2471-4A60-8DF4-1F6546C0BC80}" vid="{2D1B1788-2E04-4D25-81BF-F0BD1CD26C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Blank-Wide</Template>
  <TotalTime>1305</TotalTime>
  <Words>1458</Words>
  <Application>Microsoft Office PowerPoint</Application>
  <PresentationFormat>Widescreen</PresentationFormat>
  <Paragraphs>419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2020 On the Table Community Foundation of Central Georgia The John S. and James L. Knight Foundation</vt:lpstr>
      <vt:lpstr>Data Notes</vt:lpstr>
      <vt:lpstr>Profile of 2020 OTT Survey Participants: Demographics </vt:lpstr>
      <vt:lpstr>Profile of OTT Survey Participants: Community Engagement</vt:lpstr>
      <vt:lpstr>Participants across the board are notably more hopeful than worried about what the future holds for our community.</vt:lpstr>
      <vt:lpstr>Changing assessment of our community on key dimensions, relative to 2019</vt:lpstr>
      <vt:lpstr>There is agreement in the degree to which participants think our community provides opportunities for everyone.</vt:lpstr>
      <vt:lpstr>However, African-American participants see our community as slightly more united than White participants do.</vt:lpstr>
      <vt:lpstr>There are some variations by region in participants’ views of our community being united.</vt:lpstr>
      <vt:lpstr>COMMUNITY PRIORITIES</vt:lpstr>
      <vt:lpstr>Poverty, jobs/economic development and crime/public safety are top priorities. Race relations, housing and hunger round out the Top 6 issues.</vt:lpstr>
      <vt:lpstr>Similar issues are top priorities across race and ethnicity.</vt:lpstr>
      <vt:lpstr>Top issues vary by geography, highlighting differential needs.</vt:lpstr>
      <vt:lpstr>Perceptions of many aspects of our community have gotten worse, while some have shown improvement. This variation is likely exacerbated by the COVID-19 pandemic.</vt:lpstr>
      <vt:lpstr>On issues where the trajectory is viewed as more negative, there are some differences in perceptions by race and region.</vt:lpstr>
      <vt:lpstr>More workforce training and financial education for unemployed and low-income citizens is expected to do the most to improve our community, followed by access to affordable healthcare and improving race relations.</vt:lpstr>
      <vt:lpstr>Across race and region, there are a range of initiatives that residents think will help.</vt:lpstr>
      <vt:lpstr>OTT conversations helped participants understand how to take action, led to connections, and helped them understand issues facing their community.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Enrollment Summit</dc:title>
  <dc:creator>David Biek</dc:creator>
  <cp:lastModifiedBy>David Biek</cp:lastModifiedBy>
  <cp:revision>75</cp:revision>
  <cp:lastPrinted>2021-02-17T20:58:33Z</cp:lastPrinted>
  <dcterms:created xsi:type="dcterms:W3CDTF">2021-02-17T02:31:25Z</dcterms:created>
  <dcterms:modified xsi:type="dcterms:W3CDTF">2021-03-10T04:05:49Z</dcterms:modified>
</cp:coreProperties>
</file>