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4.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5.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6.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7.xml" ContentType="application/vnd.openxmlformats-officedocument.drawingml.chart+xml"/>
  <Override PartName="/ppt/notesSlides/notesSlide26.xml" ContentType="application/vnd.openxmlformats-officedocument.presentationml.notesSlide+xml"/>
  <Override PartName="/ppt/charts/chart18.xml" ContentType="application/vnd.openxmlformats-officedocument.drawingml.chart+xml"/>
  <Override PartName="/ppt/notesSlides/notesSlide27.xml" ContentType="application/vnd.openxmlformats-officedocument.presentationml.notesSlide+xml"/>
  <Override PartName="/ppt/charts/chart19.xml" ContentType="application/vnd.openxmlformats-officedocument.drawingml.chart+xml"/>
  <Override PartName="/ppt/notesSlides/notesSlide28.xml" ContentType="application/vnd.openxmlformats-officedocument.presentationml.notesSlide+xml"/>
  <Override PartName="/ppt/charts/chart20.xml" ContentType="application/vnd.openxmlformats-officedocument.drawingml.chart+xml"/>
  <Override PartName="/ppt/notesSlides/notesSlide29.xml" ContentType="application/vnd.openxmlformats-officedocument.presentationml.notesSlide+xml"/>
  <Override PartName="/ppt/charts/chart21.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22.xml" ContentType="application/vnd.openxmlformats-officedocument.drawingml.chart+xml"/>
  <Override PartName="/ppt/notesSlides/notesSlide33.xml" ContentType="application/vnd.openxmlformats-officedocument.presentationml.notesSlide+xml"/>
  <Override PartName="/ppt/charts/chart23.xml" ContentType="application/vnd.openxmlformats-officedocument.drawingml.chart+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7"/>
  </p:notesMasterIdLst>
  <p:handoutMasterIdLst>
    <p:handoutMasterId r:id="rId38"/>
  </p:handoutMasterIdLst>
  <p:sldIdLst>
    <p:sldId id="256" r:id="rId2"/>
    <p:sldId id="490" r:id="rId3"/>
    <p:sldId id="507" r:id="rId4"/>
    <p:sldId id="313" r:id="rId5"/>
    <p:sldId id="428" r:id="rId6"/>
    <p:sldId id="504" r:id="rId7"/>
    <p:sldId id="505" r:id="rId8"/>
    <p:sldId id="506" r:id="rId9"/>
    <p:sldId id="430" r:id="rId10"/>
    <p:sldId id="431" r:id="rId11"/>
    <p:sldId id="432" r:id="rId12"/>
    <p:sldId id="435" r:id="rId13"/>
    <p:sldId id="492" r:id="rId14"/>
    <p:sldId id="481" r:id="rId15"/>
    <p:sldId id="493" r:id="rId16"/>
    <p:sldId id="462" r:id="rId17"/>
    <p:sldId id="437" r:id="rId18"/>
    <p:sldId id="494" r:id="rId19"/>
    <p:sldId id="475" r:id="rId20"/>
    <p:sldId id="495" r:id="rId21"/>
    <p:sldId id="496" r:id="rId22"/>
    <p:sldId id="497" r:id="rId23"/>
    <p:sldId id="498" r:id="rId24"/>
    <p:sldId id="499" r:id="rId25"/>
    <p:sldId id="478" r:id="rId26"/>
    <p:sldId id="433" r:id="rId27"/>
    <p:sldId id="441" r:id="rId28"/>
    <p:sldId id="471" r:id="rId29"/>
    <p:sldId id="502" r:id="rId30"/>
    <p:sldId id="470" r:id="rId31"/>
    <p:sldId id="477" r:id="rId32"/>
    <p:sldId id="446" r:id="rId33"/>
    <p:sldId id="447" r:id="rId34"/>
    <p:sldId id="503" r:id="rId35"/>
    <p:sldId id="473" r:id="rId36"/>
  </p:sldIdLst>
  <p:sldSz cx="9144000" cy="5143500" type="screen16x9"/>
  <p:notesSz cx="9296400" cy="7010400"/>
  <p:defaultTextStyle>
    <a:defPPr>
      <a:defRPr lang="en-US"/>
    </a:defPPr>
    <a:lvl1pPr algn="ctr" rtl="0" fontAlgn="base">
      <a:spcBef>
        <a:spcPct val="0"/>
      </a:spcBef>
      <a:spcAft>
        <a:spcPct val="0"/>
      </a:spcAft>
      <a:defRPr sz="1400" kern="1200">
        <a:solidFill>
          <a:schemeClr val="tx1"/>
        </a:solidFill>
        <a:latin typeface="Arial" charset="0"/>
        <a:ea typeface="+mn-ea"/>
        <a:cs typeface="+mn-cs"/>
      </a:defRPr>
    </a:lvl1pPr>
    <a:lvl2pPr marL="457200" algn="ctr" rtl="0" fontAlgn="base">
      <a:spcBef>
        <a:spcPct val="0"/>
      </a:spcBef>
      <a:spcAft>
        <a:spcPct val="0"/>
      </a:spcAft>
      <a:defRPr sz="1400" kern="1200">
        <a:solidFill>
          <a:schemeClr val="tx1"/>
        </a:solidFill>
        <a:latin typeface="Arial" charset="0"/>
        <a:ea typeface="+mn-ea"/>
        <a:cs typeface="+mn-cs"/>
      </a:defRPr>
    </a:lvl2pPr>
    <a:lvl3pPr marL="914400" algn="ctr" rtl="0" fontAlgn="base">
      <a:spcBef>
        <a:spcPct val="0"/>
      </a:spcBef>
      <a:spcAft>
        <a:spcPct val="0"/>
      </a:spcAft>
      <a:defRPr sz="1400" kern="1200">
        <a:solidFill>
          <a:schemeClr val="tx1"/>
        </a:solidFill>
        <a:latin typeface="Arial" charset="0"/>
        <a:ea typeface="+mn-ea"/>
        <a:cs typeface="+mn-cs"/>
      </a:defRPr>
    </a:lvl3pPr>
    <a:lvl4pPr marL="1371600" algn="ctr" rtl="0" fontAlgn="base">
      <a:spcBef>
        <a:spcPct val="0"/>
      </a:spcBef>
      <a:spcAft>
        <a:spcPct val="0"/>
      </a:spcAft>
      <a:defRPr sz="1400" kern="1200">
        <a:solidFill>
          <a:schemeClr val="tx1"/>
        </a:solidFill>
        <a:latin typeface="Arial" charset="0"/>
        <a:ea typeface="+mn-ea"/>
        <a:cs typeface="+mn-cs"/>
      </a:defRPr>
    </a:lvl4pPr>
    <a:lvl5pPr marL="1828800" algn="ctr"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92FF"/>
    <a:srgbClr val="115BFF"/>
    <a:srgbClr val="3F7AFF"/>
    <a:srgbClr val="5388FF"/>
    <a:srgbClr val="97BAD9"/>
    <a:srgbClr val="1E58CC"/>
    <a:srgbClr val="3D5167"/>
    <a:srgbClr val="526C88"/>
    <a:srgbClr val="5F7D9F"/>
    <a:srgbClr val="485F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84" autoAdjust="0"/>
    <p:restoredTop sz="93783" autoAdjust="0"/>
  </p:normalViewPr>
  <p:slideViewPr>
    <p:cSldViewPr snapToGrid="0">
      <p:cViewPr varScale="1">
        <p:scale>
          <a:sx n="75" d="100"/>
          <a:sy n="75" d="100"/>
        </p:scale>
        <p:origin x="-108" y="-354"/>
      </p:cViewPr>
      <p:guideLst>
        <p:guide orient="horz"/>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7806"/>
    </p:cViewPr>
  </p:sorterViewPr>
  <p:notesViewPr>
    <p:cSldViewPr snapToGrid="0">
      <p:cViewPr varScale="1">
        <p:scale>
          <a:sx n="87" d="100"/>
          <a:sy n="87" d="100"/>
        </p:scale>
        <p:origin x="-1146" y="-90"/>
      </p:cViewPr>
      <p:guideLst>
        <p:guide orient="horz" pos="2208"/>
        <p:guide pos="29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0.11489030114499657"/>
          <c:w val="0.90743596632842471"/>
          <c:h val="0.88510969885500346"/>
        </c:manualLayout>
      </c:layout>
      <c:barChart>
        <c:barDir val="col"/>
        <c:grouping val="clustered"/>
        <c:varyColors val="0"/>
        <c:ser>
          <c:idx val="0"/>
          <c:order val="0"/>
          <c:invertIfNegative val="0"/>
          <c:dPt>
            <c:idx val="0"/>
            <c:invertIfNegative val="0"/>
            <c:bubble3D val="0"/>
            <c:spPr>
              <a:solidFill>
                <a:schemeClr val="accent6">
                  <a:lumMod val="60000"/>
                  <a:lumOff val="40000"/>
                </a:schemeClr>
              </a:solidFill>
            </c:spPr>
          </c:dPt>
          <c:dPt>
            <c:idx val="1"/>
            <c:invertIfNegative val="0"/>
            <c:bubble3D val="0"/>
            <c:spPr>
              <a:solidFill>
                <a:srgbClr val="9DB9F1"/>
              </a:solidFill>
            </c:spPr>
          </c:dPt>
          <c:dPt>
            <c:idx val="2"/>
            <c:invertIfNegative val="0"/>
            <c:bubble3D val="0"/>
            <c:spPr>
              <a:solidFill>
                <a:srgbClr val="1870C0"/>
              </a:solidFill>
            </c:spPr>
          </c:dPt>
          <c:dPt>
            <c:idx val="3"/>
            <c:invertIfNegative val="0"/>
            <c:bubble3D val="0"/>
            <c:spPr>
              <a:solidFill>
                <a:srgbClr val="1870C0"/>
              </a:solidFill>
            </c:spPr>
          </c:dPt>
          <c:dPt>
            <c:idx val="4"/>
            <c:invertIfNegative val="0"/>
            <c:bubble3D val="0"/>
            <c:spPr>
              <a:solidFill>
                <a:srgbClr val="1870C0"/>
              </a:solidFill>
            </c:spPr>
          </c:dPt>
          <c:dLbls>
            <c:dLbl>
              <c:idx val="0"/>
              <c:layout>
                <c:manualLayout>
                  <c:x val="1.6829824303922773E-2"/>
                  <c:y val="1.5666859247045035E-2"/>
                </c:manualLayout>
              </c:layout>
              <c:showLegendKey val="0"/>
              <c:showVal val="1"/>
              <c:showCatName val="0"/>
              <c:showSerName val="0"/>
              <c:showPercent val="0"/>
              <c:showBubbleSize val="0"/>
            </c:dLbl>
            <c:dLbl>
              <c:idx val="1"/>
              <c:layout>
                <c:manualLayout>
                  <c:x val="3.998865203921659E-3"/>
                  <c:y val="1.0444572831363325E-2"/>
                </c:manualLayout>
              </c:layout>
              <c:showLegendKey val="0"/>
              <c:showVal val="1"/>
              <c:showCatName val="0"/>
              <c:showSerName val="0"/>
              <c:showPercent val="0"/>
              <c:showBubbleSize val="0"/>
            </c:dLbl>
            <c:dLbl>
              <c:idx val="2"/>
              <c:layout>
                <c:manualLayout>
                  <c:x val="3.998865203921659E-3"/>
                  <c:y val="2.0889145662726649E-2"/>
                </c:manualLayout>
              </c:layout>
              <c:showLegendKey val="0"/>
              <c:showVal val="1"/>
              <c:showCatName val="0"/>
              <c:showSerName val="0"/>
              <c:showPercent val="0"/>
              <c:showBubbleSize val="0"/>
            </c:dLbl>
            <c:dLbl>
              <c:idx val="3"/>
              <c:layout>
                <c:manualLayout>
                  <c:x val="7.3311681835759243E-17"/>
                  <c:y val="1.5666859247044987E-2"/>
                </c:manualLayout>
              </c:layout>
              <c:showLegendKey val="0"/>
              <c:showVal val="1"/>
              <c:showCatName val="0"/>
              <c:showSerName val="0"/>
              <c:showPercent val="0"/>
              <c:showBubbleSize val="0"/>
            </c:dLbl>
            <c:dLbl>
              <c:idx val="4"/>
              <c:layout>
                <c:manualLayout>
                  <c:x val="7.9977304078433179E-3"/>
                  <c:y val="1.0444572831363325E-2"/>
                </c:manualLayout>
              </c:layout>
              <c:showLegendKey val="0"/>
              <c:showVal val="1"/>
              <c:showCatName val="0"/>
              <c:showSerName val="0"/>
              <c:showPercent val="0"/>
              <c:showBubbleSize val="0"/>
            </c:dLbl>
            <c:txPr>
              <a:bodyPr/>
              <a:lstStyle/>
              <a:p>
                <a:pPr>
                  <a:defRPr sz="1000" b="1"/>
                </a:pPr>
                <a:endParaRPr lang="en-US"/>
              </a:p>
            </c:txPr>
            <c:showLegendKey val="0"/>
            <c:showVal val="0"/>
            <c:showCatName val="0"/>
            <c:showSerName val="0"/>
            <c:showPercent val="0"/>
            <c:showBubbleSize val="0"/>
          </c:dLbls>
          <c:cat>
            <c:strRef>
              <c:f>Sheet1!$A$2:$A$6</c:f>
              <c:strCache>
                <c:ptCount val="5"/>
                <c:pt idx="0">
                  <c:v>Whites</c:v>
                </c:pt>
                <c:pt idx="1">
                  <c:v>Blacks/African Americans</c:v>
                </c:pt>
                <c:pt idx="2">
                  <c:v>Asians</c:v>
                </c:pt>
                <c:pt idx="3">
                  <c:v>Other</c:v>
                </c:pt>
                <c:pt idx="4">
                  <c:v>Biracial</c:v>
                </c:pt>
              </c:strCache>
            </c:strRef>
          </c:cat>
          <c:val>
            <c:numRef>
              <c:f>Sheet1!$B$2:$B$6</c:f>
              <c:numCache>
                <c:formatCode>0%</c:formatCode>
                <c:ptCount val="5"/>
                <c:pt idx="0">
                  <c:v>0.59</c:v>
                </c:pt>
                <c:pt idx="1">
                  <c:v>0.34</c:v>
                </c:pt>
                <c:pt idx="2">
                  <c:v>0.01</c:v>
                </c:pt>
                <c:pt idx="3">
                  <c:v>0.04</c:v>
                </c:pt>
                <c:pt idx="4">
                  <c:v>0.02</c:v>
                </c:pt>
              </c:numCache>
            </c:numRef>
          </c:val>
        </c:ser>
        <c:dLbls>
          <c:showLegendKey val="0"/>
          <c:showVal val="0"/>
          <c:showCatName val="0"/>
          <c:showSerName val="0"/>
          <c:showPercent val="0"/>
          <c:showBubbleSize val="0"/>
        </c:dLbls>
        <c:gapWidth val="114"/>
        <c:axId val="4618496"/>
        <c:axId val="4620288"/>
      </c:barChart>
      <c:catAx>
        <c:axId val="4618496"/>
        <c:scaling>
          <c:orientation val="minMax"/>
        </c:scaling>
        <c:delete val="1"/>
        <c:axPos val="b"/>
        <c:majorTickMark val="out"/>
        <c:minorTickMark val="none"/>
        <c:tickLblPos val="nextTo"/>
        <c:crossAx val="4620288"/>
        <c:crosses val="autoZero"/>
        <c:auto val="1"/>
        <c:lblAlgn val="ctr"/>
        <c:lblOffset val="100"/>
        <c:noMultiLvlLbl val="0"/>
      </c:catAx>
      <c:valAx>
        <c:axId val="4620288"/>
        <c:scaling>
          <c:orientation val="minMax"/>
          <c:max val="1"/>
          <c:min val="0"/>
        </c:scaling>
        <c:delete val="1"/>
        <c:axPos val="l"/>
        <c:numFmt formatCode="0%" sourceLinked="1"/>
        <c:majorTickMark val="out"/>
        <c:minorTickMark val="none"/>
        <c:tickLblPos val="nextTo"/>
        <c:crossAx val="46184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813738420203624E-2"/>
          <c:y val="1.3329563009347564E-2"/>
          <c:w val="0.87426253149691358"/>
          <c:h val="0.8811910487781377"/>
        </c:manualLayout>
      </c:layout>
      <c:barChart>
        <c:barDir val="col"/>
        <c:grouping val="clustered"/>
        <c:varyColors val="0"/>
        <c:ser>
          <c:idx val="0"/>
          <c:order val="0"/>
          <c:tx>
            <c:strRef>
              <c:f>Sheet1!$A$2</c:f>
              <c:strCache>
                <c:ptCount val="1"/>
                <c:pt idx="0">
                  <c:v>Agree</c:v>
                </c:pt>
              </c:strCache>
            </c:strRef>
          </c:tx>
          <c:spPr>
            <a:solidFill>
              <a:schemeClr val="accent1"/>
            </a:solidFill>
          </c:spPr>
          <c:invertIfNegative val="0"/>
          <c:dLbls>
            <c:txPr>
              <a:bodyPr/>
              <a:lstStyle/>
              <a:p>
                <a:pPr>
                  <a:defRPr sz="1100" b="1">
                    <a:solidFill>
                      <a:schemeClr val="tx1"/>
                    </a:solidFill>
                  </a:defRPr>
                </a:pPr>
                <a:endParaRPr lang="en-US"/>
              </a:p>
            </c:txPr>
            <c:showLegendKey val="0"/>
            <c:showVal val="1"/>
            <c:showCatName val="0"/>
            <c:showSerName val="0"/>
            <c:showPercent val="0"/>
            <c:showBubbleSize val="0"/>
            <c:showLeaderLines val="0"/>
          </c:dLbls>
          <c:cat>
            <c:strRef>
              <c:f>Sheet1!$B$1:$E$1</c:f>
              <c:strCache>
                <c:ptCount val="4"/>
                <c:pt idx="0">
                  <c:v>All attendees</c:v>
                </c:pt>
                <c:pt idx="1">
                  <c:v>Whites</c:v>
                </c:pt>
                <c:pt idx="2">
                  <c:v>PoC</c:v>
                </c:pt>
                <c:pt idx="3">
                  <c:v>African Americans</c:v>
                </c:pt>
              </c:strCache>
            </c:strRef>
          </c:cat>
          <c:val>
            <c:numRef>
              <c:f>Sheet1!$B$2:$E$2</c:f>
              <c:numCache>
                <c:formatCode>0%</c:formatCode>
                <c:ptCount val="4"/>
                <c:pt idx="0">
                  <c:v>0.53</c:v>
                </c:pt>
                <c:pt idx="1">
                  <c:v>0.56999999999999995</c:v>
                </c:pt>
                <c:pt idx="2">
                  <c:v>0.48</c:v>
                </c:pt>
                <c:pt idx="3">
                  <c:v>0.44</c:v>
                </c:pt>
              </c:numCache>
            </c:numRef>
          </c:val>
        </c:ser>
        <c:ser>
          <c:idx val="1"/>
          <c:order val="1"/>
          <c:tx>
            <c:strRef>
              <c:f>Sheet1!$A$3</c:f>
              <c:strCache>
                <c:ptCount val="1"/>
                <c:pt idx="0">
                  <c:v>Disagree</c:v>
                </c:pt>
              </c:strCache>
            </c:strRef>
          </c:tx>
          <c:spPr>
            <a:solidFill>
              <a:schemeClr val="accent5">
                <a:lumMod val="75000"/>
              </a:schemeClr>
            </a:solidFill>
          </c:spPr>
          <c:invertIfNegative val="0"/>
          <c:dLbls>
            <c:txPr>
              <a:bodyPr/>
              <a:lstStyle/>
              <a:p>
                <a:pPr>
                  <a:defRPr sz="1100" b="1">
                    <a:solidFill>
                      <a:schemeClr val="tx1"/>
                    </a:solidFill>
                  </a:defRPr>
                </a:pPr>
                <a:endParaRPr lang="en-US"/>
              </a:p>
            </c:txPr>
            <c:showLegendKey val="0"/>
            <c:showVal val="1"/>
            <c:showCatName val="0"/>
            <c:showSerName val="0"/>
            <c:showPercent val="0"/>
            <c:showBubbleSize val="0"/>
            <c:showLeaderLines val="0"/>
          </c:dLbls>
          <c:cat>
            <c:strRef>
              <c:f>Sheet1!$B$1:$E$1</c:f>
              <c:strCache>
                <c:ptCount val="4"/>
                <c:pt idx="0">
                  <c:v>All attendees</c:v>
                </c:pt>
                <c:pt idx="1">
                  <c:v>Whites</c:v>
                </c:pt>
                <c:pt idx="2">
                  <c:v>PoC</c:v>
                </c:pt>
                <c:pt idx="3">
                  <c:v>African Americans</c:v>
                </c:pt>
              </c:strCache>
            </c:strRef>
          </c:cat>
          <c:val>
            <c:numRef>
              <c:f>Sheet1!$B$3:$E$3</c:f>
              <c:numCache>
                <c:formatCode>0%</c:formatCode>
                <c:ptCount val="4"/>
                <c:pt idx="0">
                  <c:v>0.47</c:v>
                </c:pt>
                <c:pt idx="1">
                  <c:v>0.43</c:v>
                </c:pt>
                <c:pt idx="2">
                  <c:v>0.52</c:v>
                </c:pt>
                <c:pt idx="3">
                  <c:v>0.56000000000000005</c:v>
                </c:pt>
              </c:numCache>
            </c:numRef>
          </c:val>
        </c:ser>
        <c:dLbls>
          <c:showLegendKey val="0"/>
          <c:showVal val="0"/>
          <c:showCatName val="0"/>
          <c:showSerName val="0"/>
          <c:showPercent val="0"/>
          <c:showBubbleSize val="0"/>
        </c:dLbls>
        <c:gapWidth val="73"/>
        <c:axId val="111855104"/>
        <c:axId val="111856640"/>
      </c:barChart>
      <c:catAx>
        <c:axId val="111855104"/>
        <c:scaling>
          <c:orientation val="minMax"/>
        </c:scaling>
        <c:delete val="0"/>
        <c:axPos val="b"/>
        <c:numFmt formatCode="General" sourceLinked="1"/>
        <c:majorTickMark val="none"/>
        <c:minorTickMark val="none"/>
        <c:tickLblPos val="nextTo"/>
        <c:spPr>
          <a:ln>
            <a:noFill/>
          </a:ln>
        </c:spPr>
        <c:txPr>
          <a:bodyPr/>
          <a:lstStyle/>
          <a:p>
            <a:pPr>
              <a:defRPr sz="1100" b="1"/>
            </a:pPr>
            <a:endParaRPr lang="en-US"/>
          </a:p>
        </c:txPr>
        <c:crossAx val="111856640"/>
        <c:crosses val="autoZero"/>
        <c:auto val="1"/>
        <c:lblAlgn val="ctr"/>
        <c:lblOffset val="0"/>
        <c:noMultiLvlLbl val="0"/>
      </c:catAx>
      <c:valAx>
        <c:axId val="111856640"/>
        <c:scaling>
          <c:orientation val="minMax"/>
          <c:max val="0.9"/>
          <c:min val="0"/>
        </c:scaling>
        <c:delete val="1"/>
        <c:axPos val="l"/>
        <c:numFmt formatCode="0%" sourceLinked="1"/>
        <c:majorTickMark val="out"/>
        <c:minorTickMark val="none"/>
        <c:tickLblPos val="nextTo"/>
        <c:crossAx val="111855104"/>
        <c:crosses val="autoZero"/>
        <c:crossBetween val="between"/>
      </c:valAx>
    </c:plotArea>
    <c:legend>
      <c:legendPos val="t"/>
      <c:layout>
        <c:manualLayout>
          <c:xMode val="edge"/>
          <c:yMode val="edge"/>
          <c:x val="0.31913779642886969"/>
          <c:y val="7.6254707305727046E-2"/>
          <c:w val="0.28404781566170362"/>
          <c:h val="6.5967612764471883E-2"/>
        </c:manualLayout>
      </c:layout>
      <c:overlay val="0"/>
      <c:spPr>
        <a:ln>
          <a:solidFill>
            <a:schemeClr val="tx1">
              <a:lumMod val="65000"/>
              <a:lumOff val="35000"/>
            </a:schemeClr>
          </a:solidFill>
        </a:ln>
      </c:spPr>
      <c:txPr>
        <a:bodyPr/>
        <a:lstStyle/>
        <a:p>
          <a:pPr>
            <a:defRPr sz="1100">
              <a:solidFill>
                <a:schemeClr val="tx1">
                  <a:lumMod val="65000"/>
                  <a:lumOff val="3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813738420203624E-2"/>
          <c:y val="1.3329563009347564E-2"/>
          <c:w val="0.88903159766015616"/>
          <c:h val="0.8811910487781377"/>
        </c:manualLayout>
      </c:layout>
      <c:barChart>
        <c:barDir val="col"/>
        <c:grouping val="clustered"/>
        <c:varyColors val="0"/>
        <c:ser>
          <c:idx val="0"/>
          <c:order val="0"/>
          <c:tx>
            <c:strRef>
              <c:f>Sheet1!$A$2</c:f>
              <c:strCache>
                <c:ptCount val="1"/>
                <c:pt idx="0">
                  <c:v>Agree</c:v>
                </c:pt>
              </c:strCache>
            </c:strRef>
          </c:tx>
          <c:spPr>
            <a:solidFill>
              <a:schemeClr val="accent1"/>
            </a:solidFill>
          </c:spPr>
          <c:invertIfNegative val="0"/>
          <c:dLbls>
            <c:txPr>
              <a:bodyPr/>
              <a:lstStyle/>
              <a:p>
                <a:pPr>
                  <a:defRPr sz="1100" b="1">
                    <a:solidFill>
                      <a:schemeClr val="tx1"/>
                    </a:solidFill>
                  </a:defRPr>
                </a:pPr>
                <a:endParaRPr lang="en-US"/>
              </a:p>
            </c:txPr>
            <c:showLegendKey val="0"/>
            <c:showVal val="1"/>
            <c:showCatName val="0"/>
            <c:showSerName val="0"/>
            <c:showPercent val="0"/>
            <c:showBubbleSize val="0"/>
            <c:showLeaderLines val="0"/>
          </c:dLbls>
          <c:cat>
            <c:strRef>
              <c:f>Sheet1!$B$1:$G$1</c:f>
              <c:strCache>
                <c:ptCount val="6"/>
                <c:pt idx="0">
                  <c:v>All attendees</c:v>
                </c:pt>
                <c:pt idx="1">
                  <c:v>North</c:v>
                </c:pt>
                <c:pt idx="2">
                  <c:v>South</c:v>
                </c:pt>
                <c:pt idx="3">
                  <c:v>East</c:v>
                </c:pt>
                <c:pt idx="4">
                  <c:v>West</c:v>
                </c:pt>
                <c:pt idx="5">
                  <c:v>Downtown</c:v>
                </c:pt>
              </c:strCache>
            </c:strRef>
          </c:cat>
          <c:val>
            <c:numRef>
              <c:f>Sheet1!$B$2:$G$2</c:f>
              <c:numCache>
                <c:formatCode>0%</c:formatCode>
                <c:ptCount val="6"/>
                <c:pt idx="0">
                  <c:v>0.53</c:v>
                </c:pt>
                <c:pt idx="1">
                  <c:v>0.51</c:v>
                </c:pt>
                <c:pt idx="2">
                  <c:v>0.49</c:v>
                </c:pt>
                <c:pt idx="3">
                  <c:v>0.54</c:v>
                </c:pt>
                <c:pt idx="4">
                  <c:v>0.67</c:v>
                </c:pt>
                <c:pt idx="5">
                  <c:v>0.54</c:v>
                </c:pt>
              </c:numCache>
            </c:numRef>
          </c:val>
        </c:ser>
        <c:ser>
          <c:idx val="1"/>
          <c:order val="1"/>
          <c:tx>
            <c:strRef>
              <c:f>Sheet1!$A$3</c:f>
              <c:strCache>
                <c:ptCount val="1"/>
                <c:pt idx="0">
                  <c:v>Disagree</c:v>
                </c:pt>
              </c:strCache>
            </c:strRef>
          </c:tx>
          <c:spPr>
            <a:solidFill>
              <a:schemeClr val="accent5">
                <a:lumMod val="75000"/>
              </a:schemeClr>
            </a:solidFill>
          </c:spPr>
          <c:invertIfNegative val="0"/>
          <c:dLbls>
            <c:txPr>
              <a:bodyPr/>
              <a:lstStyle/>
              <a:p>
                <a:pPr>
                  <a:defRPr sz="1100" b="1">
                    <a:solidFill>
                      <a:schemeClr val="tx1"/>
                    </a:solidFill>
                  </a:defRPr>
                </a:pPr>
                <a:endParaRPr lang="en-US"/>
              </a:p>
            </c:txPr>
            <c:showLegendKey val="0"/>
            <c:showVal val="1"/>
            <c:showCatName val="0"/>
            <c:showSerName val="0"/>
            <c:showPercent val="0"/>
            <c:showBubbleSize val="0"/>
            <c:showLeaderLines val="0"/>
          </c:dLbls>
          <c:cat>
            <c:strRef>
              <c:f>Sheet1!$B$1:$G$1</c:f>
              <c:strCache>
                <c:ptCount val="6"/>
                <c:pt idx="0">
                  <c:v>All attendees</c:v>
                </c:pt>
                <c:pt idx="1">
                  <c:v>North</c:v>
                </c:pt>
                <c:pt idx="2">
                  <c:v>South</c:v>
                </c:pt>
                <c:pt idx="3">
                  <c:v>East</c:v>
                </c:pt>
                <c:pt idx="4">
                  <c:v>West</c:v>
                </c:pt>
                <c:pt idx="5">
                  <c:v>Downtown</c:v>
                </c:pt>
              </c:strCache>
            </c:strRef>
          </c:cat>
          <c:val>
            <c:numRef>
              <c:f>Sheet1!$B$3:$G$3</c:f>
              <c:numCache>
                <c:formatCode>0%</c:formatCode>
                <c:ptCount val="6"/>
                <c:pt idx="0">
                  <c:v>0.47</c:v>
                </c:pt>
                <c:pt idx="1">
                  <c:v>0.49</c:v>
                </c:pt>
                <c:pt idx="2">
                  <c:v>0.51</c:v>
                </c:pt>
                <c:pt idx="3">
                  <c:v>0.46</c:v>
                </c:pt>
                <c:pt idx="4">
                  <c:v>0.33</c:v>
                </c:pt>
                <c:pt idx="5">
                  <c:v>0.46</c:v>
                </c:pt>
              </c:numCache>
            </c:numRef>
          </c:val>
        </c:ser>
        <c:dLbls>
          <c:showLegendKey val="0"/>
          <c:showVal val="0"/>
          <c:showCatName val="0"/>
          <c:showSerName val="0"/>
          <c:showPercent val="0"/>
          <c:showBubbleSize val="0"/>
        </c:dLbls>
        <c:gapWidth val="73"/>
        <c:axId val="111976832"/>
        <c:axId val="111978368"/>
      </c:barChart>
      <c:catAx>
        <c:axId val="111976832"/>
        <c:scaling>
          <c:orientation val="minMax"/>
        </c:scaling>
        <c:delete val="0"/>
        <c:axPos val="b"/>
        <c:numFmt formatCode="General" sourceLinked="1"/>
        <c:majorTickMark val="none"/>
        <c:minorTickMark val="none"/>
        <c:tickLblPos val="nextTo"/>
        <c:spPr>
          <a:ln>
            <a:noFill/>
          </a:ln>
        </c:spPr>
        <c:txPr>
          <a:bodyPr/>
          <a:lstStyle/>
          <a:p>
            <a:pPr>
              <a:defRPr sz="1100" b="1"/>
            </a:pPr>
            <a:endParaRPr lang="en-US"/>
          </a:p>
        </c:txPr>
        <c:crossAx val="111978368"/>
        <c:crosses val="autoZero"/>
        <c:auto val="1"/>
        <c:lblAlgn val="ctr"/>
        <c:lblOffset val="0"/>
        <c:noMultiLvlLbl val="0"/>
      </c:catAx>
      <c:valAx>
        <c:axId val="111978368"/>
        <c:scaling>
          <c:orientation val="minMax"/>
          <c:max val="0.9"/>
          <c:min val="0"/>
        </c:scaling>
        <c:delete val="1"/>
        <c:axPos val="l"/>
        <c:numFmt formatCode="0%" sourceLinked="1"/>
        <c:majorTickMark val="out"/>
        <c:minorTickMark val="none"/>
        <c:tickLblPos val="nextTo"/>
        <c:crossAx val="111976832"/>
        <c:crosses val="autoZero"/>
        <c:crossBetween val="between"/>
      </c:valAx>
    </c:plotArea>
    <c:legend>
      <c:legendPos val="t"/>
      <c:layout>
        <c:manualLayout>
          <c:xMode val="edge"/>
          <c:yMode val="edge"/>
          <c:x val="0.31913779642886969"/>
          <c:y val="7.6254707305727046E-2"/>
          <c:w val="0.28404781566170362"/>
          <c:h val="6.5967612764471883E-2"/>
        </c:manualLayout>
      </c:layout>
      <c:overlay val="0"/>
      <c:spPr>
        <a:ln>
          <a:solidFill>
            <a:schemeClr val="tx1">
              <a:lumMod val="65000"/>
              <a:lumOff val="35000"/>
            </a:schemeClr>
          </a:solidFill>
        </a:ln>
      </c:spPr>
      <c:txPr>
        <a:bodyPr/>
        <a:lstStyle/>
        <a:p>
          <a:pPr>
            <a:defRPr sz="1100">
              <a:solidFill>
                <a:schemeClr val="tx1">
                  <a:lumMod val="65000"/>
                  <a:lumOff val="3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938910794940073E-2"/>
          <c:y val="7.8389779201897117E-2"/>
          <c:w val="0.95383796130597309"/>
          <c:h val="0.80834494061247553"/>
        </c:manualLayout>
      </c:layout>
      <c:barChart>
        <c:barDir val="col"/>
        <c:grouping val="stacked"/>
        <c:varyColors val="0"/>
        <c:ser>
          <c:idx val="0"/>
          <c:order val="0"/>
          <c:spPr>
            <a:solidFill>
              <a:schemeClr val="accent1"/>
            </a:solidFill>
          </c:spPr>
          <c:invertIfNegative val="0"/>
          <c:dLbls>
            <c:txPr>
              <a:bodyPr/>
              <a:lstStyle/>
              <a:p>
                <a:pPr>
                  <a:defRPr sz="1050" b="1">
                    <a:solidFill>
                      <a:schemeClr val="bg1"/>
                    </a:solidFill>
                  </a:defRPr>
                </a:pPr>
                <a:endParaRPr lang="en-US"/>
              </a:p>
            </c:txPr>
            <c:showLegendKey val="0"/>
            <c:showVal val="1"/>
            <c:showCatName val="0"/>
            <c:showSerName val="0"/>
            <c:showPercent val="0"/>
            <c:showBubbleSize val="0"/>
            <c:showLeaderLines val="0"/>
          </c:dLbls>
          <c:val>
            <c:numRef>
              <c:f>Sheet1!$B$2:$L$2</c:f>
              <c:numCache>
                <c:formatCode>General</c:formatCode>
                <c:ptCount val="11"/>
                <c:pt idx="0" formatCode="0%">
                  <c:v>0.1</c:v>
                </c:pt>
                <c:pt idx="3" formatCode="0%">
                  <c:v>0.08</c:v>
                </c:pt>
                <c:pt idx="6" formatCode="0%">
                  <c:v>0.11</c:v>
                </c:pt>
                <c:pt idx="9" formatCode="0%">
                  <c:v>0.1</c:v>
                </c:pt>
              </c:numCache>
            </c:numRef>
          </c:val>
        </c:ser>
        <c:ser>
          <c:idx val="1"/>
          <c:order val="1"/>
          <c:spPr>
            <a:solidFill>
              <a:schemeClr val="accent2"/>
            </a:solidFill>
          </c:spPr>
          <c:invertIfNegative val="0"/>
          <c:dLbls>
            <c:txPr>
              <a:bodyPr/>
              <a:lstStyle/>
              <a:p>
                <a:pPr>
                  <a:defRPr sz="1050" b="0">
                    <a:solidFill>
                      <a:schemeClr val="bg1"/>
                    </a:solidFill>
                  </a:defRPr>
                </a:pPr>
                <a:endParaRPr lang="en-US"/>
              </a:p>
            </c:txPr>
            <c:showLegendKey val="0"/>
            <c:showVal val="1"/>
            <c:showCatName val="0"/>
            <c:showSerName val="0"/>
            <c:showPercent val="0"/>
            <c:showBubbleSize val="0"/>
            <c:showLeaderLines val="0"/>
          </c:dLbls>
          <c:val>
            <c:numRef>
              <c:f>Sheet1!$B$3:$L$3</c:f>
              <c:numCache>
                <c:formatCode>General</c:formatCode>
                <c:ptCount val="11"/>
                <c:pt idx="0" formatCode="0%">
                  <c:v>0.42</c:v>
                </c:pt>
                <c:pt idx="3" formatCode="0%">
                  <c:v>0.48</c:v>
                </c:pt>
                <c:pt idx="6" formatCode="0%">
                  <c:v>0.35</c:v>
                </c:pt>
                <c:pt idx="9" formatCode="0%">
                  <c:v>0.33</c:v>
                </c:pt>
              </c:numCache>
            </c:numRef>
          </c:val>
        </c:ser>
        <c:ser>
          <c:idx val="2"/>
          <c:order val="2"/>
          <c:spPr>
            <a:solidFill>
              <a:schemeClr val="accent4"/>
            </a:solidFill>
          </c:spPr>
          <c:invertIfNegative val="0"/>
          <c:dLbls>
            <c:txPr>
              <a:bodyPr/>
              <a:lstStyle/>
              <a:p>
                <a:pPr>
                  <a:defRPr sz="1050" b="1">
                    <a:solidFill>
                      <a:schemeClr val="bg1"/>
                    </a:solidFill>
                  </a:defRPr>
                </a:pPr>
                <a:endParaRPr lang="en-US"/>
              </a:p>
            </c:txPr>
            <c:showLegendKey val="0"/>
            <c:showVal val="1"/>
            <c:showCatName val="0"/>
            <c:showSerName val="0"/>
            <c:showPercent val="0"/>
            <c:showBubbleSize val="0"/>
            <c:showLeaderLines val="0"/>
          </c:dLbls>
          <c:val>
            <c:numRef>
              <c:f>Sheet1!$B$4:$L$4</c:f>
              <c:numCache>
                <c:formatCode>0%</c:formatCode>
                <c:ptCount val="11"/>
                <c:pt idx="1">
                  <c:v>0.11</c:v>
                </c:pt>
                <c:pt idx="4">
                  <c:v>0.08</c:v>
                </c:pt>
                <c:pt idx="7">
                  <c:v>0.14000000000000001</c:v>
                </c:pt>
                <c:pt idx="10">
                  <c:v>0.16</c:v>
                </c:pt>
              </c:numCache>
            </c:numRef>
          </c:val>
        </c:ser>
        <c:ser>
          <c:idx val="3"/>
          <c:order val="3"/>
          <c:spPr>
            <a:solidFill>
              <a:schemeClr val="accent5"/>
            </a:solidFill>
          </c:spPr>
          <c:invertIfNegative val="0"/>
          <c:dLbls>
            <c:txPr>
              <a:bodyPr/>
              <a:lstStyle/>
              <a:p>
                <a:pPr>
                  <a:defRPr sz="1050">
                    <a:solidFill>
                      <a:schemeClr val="tx1"/>
                    </a:solidFill>
                  </a:defRPr>
                </a:pPr>
                <a:endParaRPr lang="en-US"/>
              </a:p>
            </c:txPr>
            <c:showLegendKey val="0"/>
            <c:showVal val="1"/>
            <c:showCatName val="0"/>
            <c:showSerName val="0"/>
            <c:showPercent val="0"/>
            <c:showBubbleSize val="0"/>
            <c:showLeaderLines val="0"/>
          </c:dLbls>
          <c:val>
            <c:numRef>
              <c:f>Sheet1!$B$5:$L$5</c:f>
              <c:numCache>
                <c:formatCode>0%</c:formatCode>
                <c:ptCount val="11"/>
                <c:pt idx="1">
                  <c:v>0.37</c:v>
                </c:pt>
                <c:pt idx="4">
                  <c:v>0.36</c:v>
                </c:pt>
                <c:pt idx="7">
                  <c:v>0.4</c:v>
                </c:pt>
                <c:pt idx="10">
                  <c:v>0.41</c:v>
                </c:pt>
              </c:numCache>
            </c:numRef>
          </c:val>
        </c:ser>
        <c:dLbls>
          <c:showLegendKey val="0"/>
          <c:showVal val="0"/>
          <c:showCatName val="0"/>
          <c:showSerName val="0"/>
          <c:showPercent val="0"/>
          <c:showBubbleSize val="0"/>
        </c:dLbls>
        <c:gapWidth val="26"/>
        <c:overlap val="100"/>
        <c:axId val="193471232"/>
        <c:axId val="193472768"/>
      </c:barChart>
      <c:catAx>
        <c:axId val="193471232"/>
        <c:scaling>
          <c:orientation val="minMax"/>
        </c:scaling>
        <c:delete val="1"/>
        <c:axPos val="b"/>
        <c:numFmt formatCode="General" sourceLinked="1"/>
        <c:majorTickMark val="none"/>
        <c:minorTickMark val="none"/>
        <c:tickLblPos val="nextTo"/>
        <c:crossAx val="193472768"/>
        <c:crosses val="autoZero"/>
        <c:auto val="1"/>
        <c:lblAlgn val="ctr"/>
        <c:lblOffset val="0"/>
        <c:noMultiLvlLbl val="0"/>
      </c:catAx>
      <c:valAx>
        <c:axId val="193472768"/>
        <c:scaling>
          <c:orientation val="minMax"/>
          <c:max val="0.9"/>
          <c:min val="0"/>
        </c:scaling>
        <c:delete val="1"/>
        <c:axPos val="l"/>
        <c:numFmt formatCode="0%" sourceLinked="1"/>
        <c:majorTickMark val="out"/>
        <c:minorTickMark val="none"/>
        <c:tickLblPos val="nextTo"/>
        <c:crossAx val="1934712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938910794940073E-2"/>
          <c:y val="7.8389779201897117E-2"/>
          <c:w val="0.95383796130597309"/>
          <c:h val="0.80834494061247553"/>
        </c:manualLayout>
      </c:layout>
      <c:barChart>
        <c:barDir val="col"/>
        <c:grouping val="stacked"/>
        <c:varyColors val="0"/>
        <c:ser>
          <c:idx val="0"/>
          <c:order val="0"/>
          <c:spPr>
            <a:solidFill>
              <a:schemeClr val="accent1"/>
            </a:solidFill>
          </c:spPr>
          <c:invertIfNegative val="0"/>
          <c:dLbls>
            <c:txPr>
              <a:bodyPr/>
              <a:lstStyle/>
              <a:p>
                <a:pPr>
                  <a:defRPr sz="1050" b="1">
                    <a:solidFill>
                      <a:schemeClr val="bg1"/>
                    </a:solidFill>
                  </a:defRPr>
                </a:pPr>
                <a:endParaRPr lang="en-US"/>
              </a:p>
            </c:txPr>
            <c:showLegendKey val="0"/>
            <c:showVal val="1"/>
            <c:showCatName val="0"/>
            <c:showSerName val="0"/>
            <c:showPercent val="0"/>
            <c:showBubbleSize val="0"/>
            <c:showLeaderLines val="0"/>
          </c:dLbls>
          <c:val>
            <c:numRef>
              <c:f>Sheet1!$B$2:$R$2</c:f>
              <c:numCache>
                <c:formatCode>General</c:formatCode>
                <c:ptCount val="17"/>
                <c:pt idx="0" formatCode="0%">
                  <c:v>0.1</c:v>
                </c:pt>
                <c:pt idx="3" formatCode="0%">
                  <c:v>7.0000000000000007E-2</c:v>
                </c:pt>
                <c:pt idx="6" formatCode="0%">
                  <c:v>0.13</c:v>
                </c:pt>
                <c:pt idx="9" formatCode="0%">
                  <c:v>0.1</c:v>
                </c:pt>
                <c:pt idx="12" formatCode="0%">
                  <c:v>0.17</c:v>
                </c:pt>
                <c:pt idx="15" formatCode="0%">
                  <c:v>0.11</c:v>
                </c:pt>
              </c:numCache>
            </c:numRef>
          </c:val>
        </c:ser>
        <c:ser>
          <c:idx val="1"/>
          <c:order val="1"/>
          <c:spPr>
            <a:solidFill>
              <a:schemeClr val="accent2"/>
            </a:solidFill>
          </c:spPr>
          <c:invertIfNegative val="0"/>
          <c:dLbls>
            <c:txPr>
              <a:bodyPr/>
              <a:lstStyle/>
              <a:p>
                <a:pPr>
                  <a:defRPr sz="1050" b="0">
                    <a:solidFill>
                      <a:schemeClr val="bg1"/>
                    </a:solidFill>
                  </a:defRPr>
                </a:pPr>
                <a:endParaRPr lang="en-US"/>
              </a:p>
            </c:txPr>
            <c:showLegendKey val="0"/>
            <c:showVal val="1"/>
            <c:showCatName val="0"/>
            <c:showSerName val="0"/>
            <c:showPercent val="0"/>
            <c:showBubbleSize val="0"/>
            <c:showLeaderLines val="0"/>
          </c:dLbls>
          <c:val>
            <c:numRef>
              <c:f>Sheet1!$B$3:$R$3</c:f>
              <c:numCache>
                <c:formatCode>General</c:formatCode>
                <c:ptCount val="17"/>
                <c:pt idx="0" formatCode="0%">
                  <c:v>0.42</c:v>
                </c:pt>
                <c:pt idx="3" formatCode="0%">
                  <c:v>0.45</c:v>
                </c:pt>
                <c:pt idx="6" formatCode="0%">
                  <c:v>0.4</c:v>
                </c:pt>
                <c:pt idx="9" formatCode="0%">
                  <c:v>0.37</c:v>
                </c:pt>
                <c:pt idx="12" formatCode="0%">
                  <c:v>0.28999999999999998</c:v>
                </c:pt>
                <c:pt idx="15" formatCode="0%">
                  <c:v>0.39</c:v>
                </c:pt>
              </c:numCache>
            </c:numRef>
          </c:val>
        </c:ser>
        <c:ser>
          <c:idx val="2"/>
          <c:order val="2"/>
          <c:spPr>
            <a:solidFill>
              <a:schemeClr val="accent4"/>
            </a:solidFill>
          </c:spPr>
          <c:invertIfNegative val="0"/>
          <c:dLbls>
            <c:txPr>
              <a:bodyPr/>
              <a:lstStyle/>
              <a:p>
                <a:pPr>
                  <a:defRPr sz="1050" b="1">
                    <a:solidFill>
                      <a:schemeClr val="bg1"/>
                    </a:solidFill>
                  </a:defRPr>
                </a:pPr>
                <a:endParaRPr lang="en-US"/>
              </a:p>
            </c:txPr>
            <c:showLegendKey val="0"/>
            <c:showVal val="1"/>
            <c:showCatName val="0"/>
            <c:showSerName val="0"/>
            <c:showPercent val="0"/>
            <c:showBubbleSize val="0"/>
            <c:showLeaderLines val="0"/>
          </c:dLbls>
          <c:val>
            <c:numRef>
              <c:f>Sheet1!$B$4:$R$4</c:f>
              <c:numCache>
                <c:formatCode>0%</c:formatCode>
                <c:ptCount val="17"/>
                <c:pt idx="1">
                  <c:v>0.11</c:v>
                </c:pt>
                <c:pt idx="4">
                  <c:v>0.08</c:v>
                </c:pt>
                <c:pt idx="7">
                  <c:v>0.17</c:v>
                </c:pt>
                <c:pt idx="10">
                  <c:v>0.18</c:v>
                </c:pt>
                <c:pt idx="13">
                  <c:v>0.08</c:v>
                </c:pt>
                <c:pt idx="16">
                  <c:v>0.1</c:v>
                </c:pt>
              </c:numCache>
            </c:numRef>
          </c:val>
        </c:ser>
        <c:ser>
          <c:idx val="3"/>
          <c:order val="3"/>
          <c:spPr>
            <a:solidFill>
              <a:schemeClr val="accent5"/>
            </a:solidFill>
          </c:spPr>
          <c:invertIfNegative val="0"/>
          <c:dLbls>
            <c:txPr>
              <a:bodyPr/>
              <a:lstStyle/>
              <a:p>
                <a:pPr>
                  <a:defRPr sz="1050">
                    <a:solidFill>
                      <a:schemeClr val="tx1"/>
                    </a:solidFill>
                  </a:defRPr>
                </a:pPr>
                <a:endParaRPr lang="en-US"/>
              </a:p>
            </c:txPr>
            <c:showLegendKey val="0"/>
            <c:showVal val="1"/>
            <c:showCatName val="0"/>
            <c:showSerName val="0"/>
            <c:showPercent val="0"/>
            <c:showBubbleSize val="0"/>
            <c:showLeaderLines val="0"/>
          </c:dLbls>
          <c:val>
            <c:numRef>
              <c:f>Sheet1!$B$5:$R$5</c:f>
              <c:numCache>
                <c:formatCode>0%</c:formatCode>
                <c:ptCount val="17"/>
                <c:pt idx="1">
                  <c:v>0.37</c:v>
                </c:pt>
                <c:pt idx="4">
                  <c:v>0.4</c:v>
                </c:pt>
                <c:pt idx="7">
                  <c:v>0.3</c:v>
                </c:pt>
                <c:pt idx="10">
                  <c:v>0.35</c:v>
                </c:pt>
                <c:pt idx="13">
                  <c:v>0.46</c:v>
                </c:pt>
                <c:pt idx="16">
                  <c:v>0.4</c:v>
                </c:pt>
              </c:numCache>
            </c:numRef>
          </c:val>
        </c:ser>
        <c:dLbls>
          <c:showLegendKey val="0"/>
          <c:showVal val="0"/>
          <c:showCatName val="0"/>
          <c:showSerName val="0"/>
          <c:showPercent val="0"/>
          <c:showBubbleSize val="0"/>
        </c:dLbls>
        <c:gapWidth val="26"/>
        <c:overlap val="100"/>
        <c:axId val="112397696"/>
        <c:axId val="112432256"/>
      </c:barChart>
      <c:catAx>
        <c:axId val="112397696"/>
        <c:scaling>
          <c:orientation val="minMax"/>
        </c:scaling>
        <c:delete val="1"/>
        <c:axPos val="b"/>
        <c:numFmt formatCode="General" sourceLinked="1"/>
        <c:majorTickMark val="none"/>
        <c:minorTickMark val="none"/>
        <c:tickLblPos val="nextTo"/>
        <c:crossAx val="112432256"/>
        <c:crosses val="autoZero"/>
        <c:auto val="1"/>
        <c:lblAlgn val="ctr"/>
        <c:lblOffset val="0"/>
        <c:noMultiLvlLbl val="0"/>
      </c:catAx>
      <c:valAx>
        <c:axId val="112432256"/>
        <c:scaling>
          <c:orientation val="minMax"/>
          <c:max val="0.9"/>
          <c:min val="0"/>
        </c:scaling>
        <c:delete val="1"/>
        <c:axPos val="l"/>
        <c:numFmt formatCode="0%" sourceLinked="1"/>
        <c:majorTickMark val="out"/>
        <c:minorTickMark val="none"/>
        <c:tickLblPos val="nextTo"/>
        <c:crossAx val="112397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5099719119412748"/>
          <c:y val="4.1256440227775713E-2"/>
          <c:w val="0.64261374576520391"/>
          <c:h val="0.91748711954444861"/>
        </c:manualLayout>
      </c:layout>
      <c:barChart>
        <c:barDir val="bar"/>
        <c:grouping val="clustered"/>
        <c:varyColors val="0"/>
        <c:ser>
          <c:idx val="0"/>
          <c:order val="0"/>
          <c:spPr>
            <a:solidFill>
              <a:srgbClr val="638D2B"/>
            </a:solidFill>
          </c:spPr>
          <c:invertIfNegative val="0"/>
          <c:dPt>
            <c:idx val="0"/>
            <c:invertIfNegative val="0"/>
            <c:bubble3D val="0"/>
            <c:spPr>
              <a:solidFill>
                <a:schemeClr val="accent2">
                  <a:lumMod val="60000"/>
                  <a:lumOff val="40000"/>
                </a:schemeClr>
              </a:solidFill>
            </c:spPr>
          </c:dPt>
          <c:dPt>
            <c:idx val="1"/>
            <c:invertIfNegative val="0"/>
            <c:bubble3D val="0"/>
            <c:spPr>
              <a:solidFill>
                <a:schemeClr val="accent2"/>
              </a:solidFill>
            </c:spPr>
          </c:dPt>
          <c:dPt>
            <c:idx val="2"/>
            <c:invertIfNegative val="0"/>
            <c:bubble3D val="0"/>
            <c:spPr>
              <a:solidFill>
                <a:schemeClr val="accent2"/>
              </a:solidFill>
            </c:spPr>
          </c:dPt>
          <c:dPt>
            <c:idx val="3"/>
            <c:invertIfNegative val="0"/>
            <c:bubble3D val="0"/>
            <c:spPr>
              <a:solidFill>
                <a:schemeClr val="accent2"/>
              </a:solidFill>
            </c:spPr>
          </c:dPt>
          <c:dPt>
            <c:idx val="4"/>
            <c:invertIfNegative val="0"/>
            <c:bubble3D val="0"/>
            <c:spPr>
              <a:solidFill>
                <a:schemeClr val="accent2"/>
              </a:solidFill>
            </c:spPr>
          </c:dPt>
          <c:dPt>
            <c:idx val="5"/>
            <c:invertIfNegative val="0"/>
            <c:bubble3D val="0"/>
            <c:spPr>
              <a:solidFill>
                <a:schemeClr val="accent2"/>
              </a:solidFill>
            </c:spPr>
          </c:dPt>
          <c:dPt>
            <c:idx val="6"/>
            <c:invertIfNegative val="0"/>
            <c:bubble3D val="0"/>
            <c:spPr>
              <a:solidFill>
                <a:schemeClr val="accent2"/>
              </a:solidFill>
            </c:spPr>
          </c:dPt>
          <c:dPt>
            <c:idx val="7"/>
            <c:invertIfNegative val="0"/>
            <c:bubble3D val="0"/>
            <c:spPr>
              <a:solidFill>
                <a:schemeClr val="accent6">
                  <a:lumMod val="75000"/>
                </a:schemeClr>
              </a:solidFill>
            </c:spPr>
          </c:dPt>
          <c:dPt>
            <c:idx val="8"/>
            <c:invertIfNegative val="0"/>
            <c:bubble3D val="0"/>
            <c:spPr>
              <a:solidFill>
                <a:schemeClr val="accent6">
                  <a:lumMod val="75000"/>
                </a:schemeClr>
              </a:solidFill>
            </c:spPr>
          </c:dPt>
          <c:dPt>
            <c:idx val="9"/>
            <c:invertIfNegative val="0"/>
            <c:bubble3D val="0"/>
            <c:spPr>
              <a:solidFill>
                <a:schemeClr val="accent6">
                  <a:lumMod val="75000"/>
                </a:schemeClr>
              </a:solidFill>
            </c:spPr>
          </c:dPt>
          <c:dPt>
            <c:idx val="10"/>
            <c:invertIfNegative val="0"/>
            <c:bubble3D val="0"/>
            <c:spPr>
              <a:solidFill>
                <a:schemeClr val="accent1"/>
              </a:solidFill>
            </c:spPr>
          </c:dPt>
          <c:dPt>
            <c:idx val="11"/>
            <c:invertIfNegative val="0"/>
            <c:bubble3D val="0"/>
            <c:spPr>
              <a:solidFill>
                <a:schemeClr val="accent1"/>
              </a:solidFill>
            </c:spPr>
          </c:dPt>
          <c:dPt>
            <c:idx val="12"/>
            <c:invertIfNegative val="0"/>
            <c:bubble3D val="0"/>
            <c:spPr>
              <a:solidFill>
                <a:schemeClr val="accent1"/>
              </a:solidFill>
            </c:spPr>
          </c:dPt>
          <c:dPt>
            <c:idx val="13"/>
            <c:invertIfNegative val="0"/>
            <c:bubble3D val="0"/>
          </c:dPt>
          <c:dLbls>
            <c:txPr>
              <a:bodyPr/>
              <a:lstStyle/>
              <a:p>
                <a:pPr>
                  <a:defRPr sz="1100" b="1"/>
                </a:pPr>
                <a:endParaRPr lang="en-US"/>
              </a:p>
            </c:txPr>
            <c:showLegendKey val="0"/>
            <c:showVal val="1"/>
            <c:showCatName val="0"/>
            <c:showSerName val="0"/>
            <c:showPercent val="0"/>
            <c:showBubbleSize val="0"/>
            <c:showLeaderLines val="0"/>
          </c:dLbls>
          <c:cat>
            <c:strRef>
              <c:f>Sheet1!$A$2:$A$13</c:f>
              <c:strCache>
                <c:ptCount val="12"/>
                <c:pt idx="0">
                  <c:v>Public transportation</c:v>
                </c:pt>
                <c:pt idx="1">
                  <c:v>Reducing hunger and food insecurity</c:v>
                </c:pt>
                <c:pt idx="2">
                  <c:v>Drug and alcohol addiction</c:v>
                </c:pt>
                <c:pt idx="3">
                  <c:v>Affordable healthcare</c:v>
                </c:pt>
                <c:pt idx="4">
                  <c:v>Social justice (civil rights, police violence)</c:v>
                </c:pt>
                <c:pt idx="5">
                  <c:v>Housing (affordable, homelessness)</c:v>
                </c:pt>
                <c:pt idx="6">
                  <c:v>Early childhood development</c:v>
                </c:pt>
                <c:pt idx="7">
                  <c:v>Race relations, racism, discrimination</c:v>
                </c:pt>
                <c:pt idx="8">
                  <c:v>Local public and charter schools</c:v>
                </c:pt>
                <c:pt idx="9">
                  <c:v>Good jobs, economic development</c:v>
                </c:pt>
                <c:pt idx="10">
                  <c:v>Poverty, economic security</c:v>
                </c:pt>
                <c:pt idx="11">
                  <c:v>Crime, violence, public safety</c:v>
                </c:pt>
              </c:strCache>
            </c:strRef>
          </c:cat>
          <c:val>
            <c:numRef>
              <c:f>Sheet1!$B$2:$B$13</c:f>
              <c:numCache>
                <c:formatCode>0%</c:formatCode>
                <c:ptCount val="12"/>
                <c:pt idx="0">
                  <c:v>0.09</c:v>
                </c:pt>
                <c:pt idx="1">
                  <c:v>0.11</c:v>
                </c:pt>
                <c:pt idx="2">
                  <c:v>0.11</c:v>
                </c:pt>
                <c:pt idx="3">
                  <c:v>0.13</c:v>
                </c:pt>
                <c:pt idx="4">
                  <c:v>0.13</c:v>
                </c:pt>
                <c:pt idx="5">
                  <c:v>0.16</c:v>
                </c:pt>
                <c:pt idx="6">
                  <c:v>0.16</c:v>
                </c:pt>
                <c:pt idx="7">
                  <c:v>0.27</c:v>
                </c:pt>
                <c:pt idx="8">
                  <c:v>0.3</c:v>
                </c:pt>
                <c:pt idx="9">
                  <c:v>0.36</c:v>
                </c:pt>
                <c:pt idx="10">
                  <c:v>0.53</c:v>
                </c:pt>
                <c:pt idx="11">
                  <c:v>0.55000000000000004</c:v>
                </c:pt>
              </c:numCache>
            </c:numRef>
          </c:val>
        </c:ser>
        <c:dLbls>
          <c:showLegendKey val="0"/>
          <c:showVal val="0"/>
          <c:showCatName val="0"/>
          <c:showSerName val="0"/>
          <c:showPercent val="0"/>
          <c:showBubbleSize val="0"/>
        </c:dLbls>
        <c:gapWidth val="41"/>
        <c:axId val="112555904"/>
        <c:axId val="112557440"/>
      </c:barChart>
      <c:catAx>
        <c:axId val="112555904"/>
        <c:scaling>
          <c:orientation val="minMax"/>
        </c:scaling>
        <c:delete val="0"/>
        <c:axPos val="l"/>
        <c:majorTickMark val="out"/>
        <c:minorTickMark val="none"/>
        <c:tickLblPos val="nextTo"/>
        <c:spPr>
          <a:ln>
            <a:noFill/>
          </a:ln>
        </c:spPr>
        <c:txPr>
          <a:bodyPr/>
          <a:lstStyle/>
          <a:p>
            <a:pPr algn="r">
              <a:defRPr sz="1100" b="0"/>
            </a:pPr>
            <a:endParaRPr lang="en-US"/>
          </a:p>
        </c:txPr>
        <c:crossAx val="112557440"/>
        <c:crosses val="autoZero"/>
        <c:auto val="1"/>
        <c:lblAlgn val="ctr"/>
        <c:lblOffset val="0"/>
        <c:noMultiLvlLbl val="0"/>
      </c:catAx>
      <c:valAx>
        <c:axId val="112557440"/>
        <c:scaling>
          <c:orientation val="minMax"/>
        </c:scaling>
        <c:delete val="1"/>
        <c:axPos val="b"/>
        <c:numFmt formatCode="0%" sourceLinked="1"/>
        <c:majorTickMark val="out"/>
        <c:minorTickMark val="none"/>
        <c:tickLblPos val="nextTo"/>
        <c:crossAx val="1125559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286523276707194"/>
          <c:y val="0.12617831044281247"/>
          <c:w val="0.68712297591215465"/>
          <c:h val="0.83435397539045353"/>
        </c:manualLayout>
      </c:layout>
      <c:barChart>
        <c:barDir val="bar"/>
        <c:grouping val="stacked"/>
        <c:varyColors val="0"/>
        <c:ser>
          <c:idx val="0"/>
          <c:order val="0"/>
          <c:tx>
            <c:strRef>
              <c:f>Sheet1!$B$1</c:f>
              <c:strCache>
                <c:ptCount val="1"/>
                <c:pt idx="0">
                  <c:v>Gotten better</c:v>
                </c:pt>
              </c:strCache>
            </c:strRef>
          </c:tx>
          <c:spPr>
            <a:solidFill>
              <a:schemeClr val="accent1"/>
            </a:solidFill>
          </c:spPr>
          <c:invertIfNegative val="0"/>
          <c:dLbls>
            <c:txPr>
              <a:bodyPr/>
              <a:lstStyle/>
              <a:p>
                <a:pPr>
                  <a:defRPr sz="1100" b="1">
                    <a:solidFill>
                      <a:schemeClr val="bg1"/>
                    </a:solidFill>
                  </a:defRPr>
                </a:pPr>
                <a:endParaRPr lang="en-US"/>
              </a:p>
            </c:txPr>
            <c:showLegendKey val="0"/>
            <c:showVal val="1"/>
            <c:showCatName val="0"/>
            <c:showSerName val="0"/>
            <c:showPercent val="0"/>
            <c:showBubbleSize val="0"/>
            <c:showLeaderLines val="0"/>
          </c:dLbls>
          <c:cat>
            <c:strRef>
              <c:f>Sheet1!$A$2:$A$15</c:f>
              <c:strCache>
                <c:ptCount val="14"/>
                <c:pt idx="0">
                  <c:v>Poverty</c:v>
                </c:pt>
                <c:pt idx="1">
                  <c:v>Macon-Bibb Co budget mgmt</c:v>
                </c:pt>
                <c:pt idx="2">
                  <c:v>Residents’ physical health</c:v>
                </c:pt>
                <c:pt idx="3">
                  <c:v>Government leadership</c:v>
                </c:pt>
                <c:pt idx="4">
                  <c:v>Race relations</c:v>
                </c:pt>
                <c:pt idx="5">
                  <c:v>Affordable housing</c:v>
                </c:pt>
                <c:pt idx="6">
                  <c:v>Environment</c:v>
                </c:pt>
                <c:pt idx="7">
                  <c:v>Healthcare accessibility</c:v>
                </c:pt>
                <c:pt idx="8">
                  <c:v>Cleanliness</c:v>
                </c:pt>
                <c:pt idx="9">
                  <c:v>Overall quality of life</c:v>
                </c:pt>
                <c:pt idx="10">
                  <c:v>Job availability</c:v>
                </c:pt>
                <c:pt idx="11">
                  <c:v>K-12 education</c:v>
                </c:pt>
                <c:pt idx="12">
                  <c:v>Private sector leadership</c:v>
                </c:pt>
                <c:pt idx="13">
                  <c:v>Public parks, green spaces</c:v>
                </c:pt>
              </c:strCache>
            </c:strRef>
          </c:cat>
          <c:val>
            <c:numRef>
              <c:f>Sheet1!$B$2:$B$15</c:f>
              <c:numCache>
                <c:formatCode>0%</c:formatCode>
                <c:ptCount val="14"/>
                <c:pt idx="0">
                  <c:v>0.06</c:v>
                </c:pt>
                <c:pt idx="1">
                  <c:v>7.0000000000000007E-2</c:v>
                </c:pt>
                <c:pt idx="2">
                  <c:v>0.11</c:v>
                </c:pt>
                <c:pt idx="3">
                  <c:v>0.12</c:v>
                </c:pt>
                <c:pt idx="4">
                  <c:v>0.12</c:v>
                </c:pt>
                <c:pt idx="5">
                  <c:v>0.2</c:v>
                </c:pt>
                <c:pt idx="6">
                  <c:v>0.2</c:v>
                </c:pt>
                <c:pt idx="7">
                  <c:v>0.23</c:v>
                </c:pt>
                <c:pt idx="8">
                  <c:v>0.26</c:v>
                </c:pt>
                <c:pt idx="9">
                  <c:v>0.32</c:v>
                </c:pt>
                <c:pt idx="10">
                  <c:v>0.37</c:v>
                </c:pt>
                <c:pt idx="11">
                  <c:v>0.41</c:v>
                </c:pt>
                <c:pt idx="12">
                  <c:v>0.41</c:v>
                </c:pt>
                <c:pt idx="13">
                  <c:v>0.73</c:v>
                </c:pt>
              </c:numCache>
            </c:numRef>
          </c:val>
        </c:ser>
        <c:ser>
          <c:idx val="1"/>
          <c:order val="1"/>
          <c:tx>
            <c:strRef>
              <c:f>Sheet1!$C$1</c:f>
              <c:strCache>
                <c:ptCount val="1"/>
                <c:pt idx="0">
                  <c:v>Stayed the same</c:v>
                </c:pt>
              </c:strCache>
            </c:strRef>
          </c:tx>
          <c:spPr>
            <a:solidFill>
              <a:schemeClr val="accent5"/>
            </a:solidFill>
          </c:spPr>
          <c:invertIfNegative val="0"/>
          <c:cat>
            <c:strRef>
              <c:f>Sheet1!$A$2:$A$15</c:f>
              <c:strCache>
                <c:ptCount val="14"/>
                <c:pt idx="0">
                  <c:v>Poverty</c:v>
                </c:pt>
                <c:pt idx="1">
                  <c:v>Macon-Bibb Co budget mgmt</c:v>
                </c:pt>
                <c:pt idx="2">
                  <c:v>Residents’ physical health</c:v>
                </c:pt>
                <c:pt idx="3">
                  <c:v>Government leadership</c:v>
                </c:pt>
                <c:pt idx="4">
                  <c:v>Race relations</c:v>
                </c:pt>
                <c:pt idx="5">
                  <c:v>Affordable housing</c:v>
                </c:pt>
                <c:pt idx="6">
                  <c:v>Environment</c:v>
                </c:pt>
                <c:pt idx="7">
                  <c:v>Healthcare accessibility</c:v>
                </c:pt>
                <c:pt idx="8">
                  <c:v>Cleanliness</c:v>
                </c:pt>
                <c:pt idx="9">
                  <c:v>Overall quality of life</c:v>
                </c:pt>
                <c:pt idx="10">
                  <c:v>Job availability</c:v>
                </c:pt>
                <c:pt idx="11">
                  <c:v>K-12 education</c:v>
                </c:pt>
                <c:pt idx="12">
                  <c:v>Private sector leadership</c:v>
                </c:pt>
                <c:pt idx="13">
                  <c:v>Public parks, green spaces</c:v>
                </c:pt>
              </c:strCache>
            </c:strRef>
          </c:cat>
          <c:val>
            <c:numRef>
              <c:f>Sheet1!$C$2:$C$15</c:f>
              <c:numCache>
                <c:formatCode>0%</c:formatCode>
                <c:ptCount val="14"/>
                <c:pt idx="0">
                  <c:v>0.35</c:v>
                </c:pt>
                <c:pt idx="1">
                  <c:v>0.18</c:v>
                </c:pt>
                <c:pt idx="2">
                  <c:v>0.53</c:v>
                </c:pt>
                <c:pt idx="3">
                  <c:v>0.32</c:v>
                </c:pt>
                <c:pt idx="4">
                  <c:v>0.48</c:v>
                </c:pt>
                <c:pt idx="5">
                  <c:v>0.49</c:v>
                </c:pt>
                <c:pt idx="6">
                  <c:v>0.5</c:v>
                </c:pt>
                <c:pt idx="7">
                  <c:v>0.46</c:v>
                </c:pt>
                <c:pt idx="8">
                  <c:v>0.38</c:v>
                </c:pt>
                <c:pt idx="9">
                  <c:v>0.4</c:v>
                </c:pt>
                <c:pt idx="10">
                  <c:v>0.36</c:v>
                </c:pt>
                <c:pt idx="11">
                  <c:v>0.32</c:v>
                </c:pt>
                <c:pt idx="12">
                  <c:v>0.43</c:v>
                </c:pt>
                <c:pt idx="13">
                  <c:v>0.18</c:v>
                </c:pt>
              </c:numCache>
            </c:numRef>
          </c:val>
        </c:ser>
        <c:ser>
          <c:idx val="2"/>
          <c:order val="2"/>
          <c:tx>
            <c:strRef>
              <c:f>Sheet1!$D$1</c:f>
              <c:strCache>
                <c:ptCount val="1"/>
                <c:pt idx="0">
                  <c:v>Gotten worse</c:v>
                </c:pt>
              </c:strCache>
            </c:strRef>
          </c:tx>
          <c:spPr>
            <a:solidFill>
              <a:schemeClr val="accent4"/>
            </a:solidFill>
          </c:spPr>
          <c:invertIfNegative val="0"/>
          <c:dLbls>
            <c:txPr>
              <a:bodyPr/>
              <a:lstStyle/>
              <a:p>
                <a:pPr>
                  <a:defRPr sz="1100" b="1">
                    <a:solidFill>
                      <a:schemeClr val="bg1"/>
                    </a:solidFill>
                  </a:defRPr>
                </a:pPr>
                <a:endParaRPr lang="en-US"/>
              </a:p>
            </c:txPr>
            <c:showLegendKey val="0"/>
            <c:showVal val="1"/>
            <c:showCatName val="0"/>
            <c:showSerName val="0"/>
            <c:showPercent val="0"/>
            <c:showBubbleSize val="0"/>
            <c:showLeaderLines val="0"/>
          </c:dLbls>
          <c:cat>
            <c:strRef>
              <c:f>Sheet1!$A$2:$A$15</c:f>
              <c:strCache>
                <c:ptCount val="14"/>
                <c:pt idx="0">
                  <c:v>Poverty</c:v>
                </c:pt>
                <c:pt idx="1">
                  <c:v>Macon-Bibb Co budget mgmt</c:v>
                </c:pt>
                <c:pt idx="2">
                  <c:v>Residents’ physical health</c:v>
                </c:pt>
                <c:pt idx="3">
                  <c:v>Government leadership</c:v>
                </c:pt>
                <c:pt idx="4">
                  <c:v>Race relations</c:v>
                </c:pt>
                <c:pt idx="5">
                  <c:v>Affordable housing</c:v>
                </c:pt>
                <c:pt idx="6">
                  <c:v>Environment</c:v>
                </c:pt>
                <c:pt idx="7">
                  <c:v>Healthcare accessibility</c:v>
                </c:pt>
                <c:pt idx="8">
                  <c:v>Cleanliness</c:v>
                </c:pt>
                <c:pt idx="9">
                  <c:v>Overall quality of life</c:v>
                </c:pt>
                <c:pt idx="10">
                  <c:v>Job availability</c:v>
                </c:pt>
                <c:pt idx="11">
                  <c:v>K-12 education</c:v>
                </c:pt>
                <c:pt idx="12">
                  <c:v>Private sector leadership</c:v>
                </c:pt>
                <c:pt idx="13">
                  <c:v>Public parks, green spaces</c:v>
                </c:pt>
              </c:strCache>
            </c:strRef>
          </c:cat>
          <c:val>
            <c:numRef>
              <c:f>Sheet1!$D$2:$D$15</c:f>
              <c:numCache>
                <c:formatCode>0%</c:formatCode>
                <c:ptCount val="14"/>
                <c:pt idx="0">
                  <c:v>0.59</c:v>
                </c:pt>
                <c:pt idx="1">
                  <c:v>0.75</c:v>
                </c:pt>
                <c:pt idx="2">
                  <c:v>0.36</c:v>
                </c:pt>
                <c:pt idx="3">
                  <c:v>0.56000000000000005</c:v>
                </c:pt>
                <c:pt idx="4">
                  <c:v>0.4</c:v>
                </c:pt>
                <c:pt idx="5">
                  <c:v>0.31</c:v>
                </c:pt>
                <c:pt idx="6">
                  <c:v>0.3</c:v>
                </c:pt>
                <c:pt idx="7">
                  <c:v>0.31</c:v>
                </c:pt>
                <c:pt idx="8">
                  <c:v>0.36</c:v>
                </c:pt>
                <c:pt idx="9">
                  <c:v>0.28000000000000003</c:v>
                </c:pt>
                <c:pt idx="10">
                  <c:v>0.27</c:v>
                </c:pt>
                <c:pt idx="11">
                  <c:v>0.27</c:v>
                </c:pt>
                <c:pt idx="12">
                  <c:v>0.16</c:v>
                </c:pt>
                <c:pt idx="13">
                  <c:v>0.09</c:v>
                </c:pt>
              </c:numCache>
            </c:numRef>
          </c:val>
        </c:ser>
        <c:dLbls>
          <c:showLegendKey val="0"/>
          <c:showVal val="0"/>
          <c:showCatName val="0"/>
          <c:showSerName val="0"/>
          <c:showPercent val="0"/>
          <c:showBubbleSize val="0"/>
        </c:dLbls>
        <c:gapWidth val="40"/>
        <c:overlap val="100"/>
        <c:axId val="219079040"/>
        <c:axId val="219080576"/>
      </c:barChart>
      <c:catAx>
        <c:axId val="219079040"/>
        <c:scaling>
          <c:orientation val="minMax"/>
        </c:scaling>
        <c:delete val="0"/>
        <c:axPos val="l"/>
        <c:majorTickMark val="none"/>
        <c:minorTickMark val="none"/>
        <c:tickLblPos val="nextTo"/>
        <c:spPr>
          <a:ln>
            <a:noFill/>
          </a:ln>
        </c:spPr>
        <c:txPr>
          <a:bodyPr/>
          <a:lstStyle/>
          <a:p>
            <a:pPr>
              <a:defRPr sz="1200"/>
            </a:pPr>
            <a:endParaRPr lang="en-US"/>
          </a:p>
        </c:txPr>
        <c:crossAx val="219080576"/>
        <c:crosses val="autoZero"/>
        <c:auto val="1"/>
        <c:lblAlgn val="ctr"/>
        <c:lblOffset val="0"/>
        <c:noMultiLvlLbl val="0"/>
      </c:catAx>
      <c:valAx>
        <c:axId val="219080576"/>
        <c:scaling>
          <c:orientation val="minMax"/>
          <c:max val="1"/>
          <c:min val="0"/>
        </c:scaling>
        <c:delete val="1"/>
        <c:axPos val="b"/>
        <c:numFmt formatCode="0%" sourceLinked="1"/>
        <c:majorTickMark val="out"/>
        <c:minorTickMark val="none"/>
        <c:tickLblPos val="nextTo"/>
        <c:crossAx val="219079040"/>
        <c:crosses val="autoZero"/>
        <c:crossBetween val="between"/>
      </c:valAx>
    </c:plotArea>
    <c:legend>
      <c:legendPos val="t"/>
      <c:layout>
        <c:manualLayout>
          <c:xMode val="edge"/>
          <c:yMode val="edge"/>
          <c:x val="0.27335391804450254"/>
          <c:y val="3.9467714166734003E-2"/>
          <c:w val="0.47525503648933759"/>
          <c:h val="6.4118999812412716E-2"/>
        </c:manualLayout>
      </c:layout>
      <c:overlay val="0"/>
      <c:spPr>
        <a:ln>
          <a:solidFill>
            <a:schemeClr val="bg2"/>
          </a:solidFill>
        </a:ln>
      </c:spPr>
      <c:txPr>
        <a:bodyPr/>
        <a:lstStyle/>
        <a:p>
          <a:pPr>
            <a:defRPr sz="1100">
              <a:solidFill>
                <a:schemeClr val="tx1">
                  <a:lumMod val="65000"/>
                  <a:lumOff val="3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472968413719876"/>
          <c:y val="6.1700972709278018E-2"/>
          <c:w val="0.62527031586280124"/>
          <c:h val="0.91748711954444861"/>
        </c:manualLayout>
      </c:layout>
      <c:barChart>
        <c:barDir val="bar"/>
        <c:grouping val="clustered"/>
        <c:varyColors val="0"/>
        <c:ser>
          <c:idx val="0"/>
          <c:order val="0"/>
          <c:spPr>
            <a:solidFill>
              <a:schemeClr val="accent1"/>
            </a:solidFill>
          </c:spPr>
          <c:invertIfNegative val="0"/>
          <c:dPt>
            <c:idx val="0"/>
            <c:invertIfNegative val="0"/>
            <c:bubble3D val="0"/>
            <c:spPr>
              <a:solidFill>
                <a:schemeClr val="accent2">
                  <a:lumMod val="60000"/>
                  <a:lumOff val="40000"/>
                </a:schemeClr>
              </a:solidFill>
            </c:spPr>
          </c:dPt>
          <c:dPt>
            <c:idx val="1"/>
            <c:invertIfNegative val="0"/>
            <c:bubble3D val="0"/>
            <c:spPr>
              <a:solidFill>
                <a:schemeClr val="accent2"/>
              </a:solidFill>
            </c:spPr>
          </c:dPt>
          <c:dPt>
            <c:idx val="2"/>
            <c:invertIfNegative val="0"/>
            <c:bubble3D val="0"/>
            <c:spPr>
              <a:solidFill>
                <a:schemeClr val="accent2"/>
              </a:solidFill>
            </c:spPr>
          </c:dPt>
          <c:dPt>
            <c:idx val="3"/>
            <c:invertIfNegative val="0"/>
            <c:bubble3D val="0"/>
            <c:spPr>
              <a:solidFill>
                <a:schemeClr val="accent2"/>
              </a:solidFill>
            </c:spPr>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Lbls>
            <c:txPr>
              <a:bodyPr/>
              <a:lstStyle/>
              <a:p>
                <a:pPr>
                  <a:defRPr sz="1100" b="1"/>
                </a:pPr>
                <a:endParaRPr lang="en-US"/>
              </a:p>
            </c:txPr>
            <c:showLegendKey val="0"/>
            <c:showVal val="1"/>
            <c:showCatName val="0"/>
            <c:showSerName val="0"/>
            <c:showPercent val="0"/>
            <c:showBubbleSize val="0"/>
            <c:showLeaderLines val="0"/>
          </c:dLbls>
          <c:cat>
            <c:strRef>
              <c:f>Sheet1!$A$3:$A$8</c:f>
              <c:strCache>
                <c:ptCount val="6"/>
                <c:pt idx="0">
                  <c:v>Continue redevelopment progress in the downtown core</c:v>
                </c:pt>
                <c:pt idx="1">
                  <c:v>Attract outside investment to our community</c:v>
                </c:pt>
                <c:pt idx="2">
                  <c:v>Reduce number of vacant, neglected properties</c:v>
                </c:pt>
                <c:pt idx="3">
                  <c:v>Improve race relations</c:v>
                </c:pt>
                <c:pt idx="4">
                  <c:v>Improve fiscal stability of Macon-Bibb County government </c:v>
                </c:pt>
                <c:pt idx="5">
                  <c:v>Workforce training, financial education for unemployed and low-income</c:v>
                </c:pt>
              </c:strCache>
            </c:strRef>
          </c:cat>
          <c:val>
            <c:numRef>
              <c:f>Sheet1!$B$3:$B$8</c:f>
              <c:numCache>
                <c:formatCode>0%</c:formatCode>
                <c:ptCount val="6"/>
                <c:pt idx="0">
                  <c:v>0.14000000000000001</c:v>
                </c:pt>
                <c:pt idx="1">
                  <c:v>0.27</c:v>
                </c:pt>
                <c:pt idx="2">
                  <c:v>0.28999999999999998</c:v>
                </c:pt>
                <c:pt idx="3">
                  <c:v>0.3</c:v>
                </c:pt>
                <c:pt idx="4">
                  <c:v>0.47</c:v>
                </c:pt>
                <c:pt idx="5">
                  <c:v>0.48</c:v>
                </c:pt>
              </c:numCache>
            </c:numRef>
          </c:val>
        </c:ser>
        <c:dLbls>
          <c:showLegendKey val="0"/>
          <c:showVal val="0"/>
          <c:showCatName val="0"/>
          <c:showSerName val="0"/>
          <c:showPercent val="0"/>
          <c:showBubbleSize val="0"/>
        </c:dLbls>
        <c:gapWidth val="51"/>
        <c:axId val="112921984"/>
        <c:axId val="112956544"/>
      </c:barChart>
      <c:catAx>
        <c:axId val="112921984"/>
        <c:scaling>
          <c:orientation val="minMax"/>
        </c:scaling>
        <c:delete val="0"/>
        <c:axPos val="l"/>
        <c:majorTickMark val="out"/>
        <c:minorTickMark val="none"/>
        <c:tickLblPos val="nextTo"/>
        <c:spPr>
          <a:ln>
            <a:noFill/>
          </a:ln>
        </c:spPr>
        <c:txPr>
          <a:bodyPr/>
          <a:lstStyle/>
          <a:p>
            <a:pPr algn="r">
              <a:defRPr sz="1200" b="0"/>
            </a:pPr>
            <a:endParaRPr lang="en-US"/>
          </a:p>
        </c:txPr>
        <c:crossAx val="112956544"/>
        <c:crosses val="autoZero"/>
        <c:auto val="1"/>
        <c:lblAlgn val="ctr"/>
        <c:lblOffset val="0"/>
        <c:noMultiLvlLbl val="0"/>
      </c:catAx>
      <c:valAx>
        <c:axId val="112956544"/>
        <c:scaling>
          <c:orientation val="minMax"/>
        </c:scaling>
        <c:delete val="1"/>
        <c:axPos val="b"/>
        <c:numFmt formatCode="0%" sourceLinked="1"/>
        <c:majorTickMark val="out"/>
        <c:minorTickMark val="none"/>
        <c:tickLblPos val="nextTo"/>
        <c:crossAx val="1129219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148468566465517"/>
          <c:y val="4.1256440227775713E-2"/>
          <c:w val="0.7108869858663337"/>
          <c:h val="0.91748711954444861"/>
        </c:manualLayout>
      </c:layout>
      <c:barChart>
        <c:barDir val="bar"/>
        <c:grouping val="clustered"/>
        <c:varyColors val="0"/>
        <c:ser>
          <c:idx val="0"/>
          <c:order val="0"/>
          <c:spPr>
            <a:solidFill>
              <a:srgbClr val="1870C0"/>
            </a:solidFill>
          </c:spPr>
          <c:invertIfNegative val="0"/>
          <c:dPt>
            <c:idx val="0"/>
            <c:invertIfNegative val="0"/>
            <c:bubble3D val="0"/>
            <c:spPr>
              <a:solidFill>
                <a:schemeClr val="accent2"/>
              </a:solidFill>
            </c:spPr>
          </c:dPt>
          <c:dPt>
            <c:idx val="1"/>
            <c:invertIfNegative val="0"/>
            <c:bubble3D val="0"/>
            <c:spPr>
              <a:solidFill>
                <a:schemeClr val="accent2"/>
              </a:solidFill>
            </c:spPr>
          </c:dPt>
          <c:dPt>
            <c:idx val="2"/>
            <c:invertIfNegative val="0"/>
            <c:bubble3D val="0"/>
            <c:spPr>
              <a:solidFill>
                <a:schemeClr val="accent2"/>
              </a:solidFill>
            </c:spPr>
          </c:dPt>
          <c:dPt>
            <c:idx val="3"/>
            <c:invertIfNegative val="0"/>
            <c:bubble3D val="0"/>
            <c:spPr>
              <a:solidFill>
                <a:schemeClr val="accent6">
                  <a:lumMod val="75000"/>
                </a:schemeClr>
              </a:solidFill>
            </c:spPr>
          </c:dPt>
          <c:dPt>
            <c:idx val="4"/>
            <c:invertIfNegative val="0"/>
            <c:bubble3D val="0"/>
            <c:spPr>
              <a:solidFill>
                <a:schemeClr val="accent6">
                  <a:lumMod val="75000"/>
                </a:schemeClr>
              </a:solidFill>
              <a:ln>
                <a:solidFill>
                  <a:schemeClr val="bg2"/>
                </a:solidFill>
              </a:ln>
            </c:spPr>
          </c:dPt>
          <c:dPt>
            <c:idx val="5"/>
            <c:invertIfNegative val="0"/>
            <c:bubble3D val="0"/>
            <c:spPr>
              <a:solidFill>
                <a:schemeClr val="accent6">
                  <a:lumMod val="75000"/>
                </a:schemeClr>
              </a:solidFill>
            </c:spPr>
          </c:dPt>
          <c:dPt>
            <c:idx val="6"/>
            <c:invertIfNegative val="0"/>
            <c:bubble3D val="0"/>
            <c:spPr>
              <a:solidFill>
                <a:schemeClr val="accent1"/>
              </a:solidFill>
            </c:spPr>
          </c:dPt>
          <c:dPt>
            <c:idx val="7"/>
            <c:invertIfNegative val="0"/>
            <c:bubble3D val="0"/>
            <c:spPr>
              <a:solidFill>
                <a:schemeClr val="accent1"/>
              </a:solidFill>
            </c:spPr>
          </c:dPt>
          <c:dLbls>
            <c:txPr>
              <a:bodyPr/>
              <a:lstStyle/>
              <a:p>
                <a:pPr>
                  <a:defRPr sz="1100" b="1"/>
                </a:pPr>
                <a:endParaRPr lang="en-US"/>
              </a:p>
            </c:txPr>
            <c:showLegendKey val="0"/>
            <c:showVal val="1"/>
            <c:showCatName val="0"/>
            <c:showSerName val="0"/>
            <c:showPercent val="0"/>
            <c:showBubbleSize val="0"/>
            <c:showLeaderLines val="0"/>
          </c:dLbls>
          <c:cat>
            <c:strRef>
              <c:f>Sheet1!$A$2:$A$9</c:f>
              <c:strCache>
                <c:ptCount val="8"/>
                <c:pt idx="0">
                  <c:v>News media</c:v>
                </c:pt>
                <c:pt idx="1">
                  <c:v>Youth in community</c:v>
                </c:pt>
                <c:pt idx="2">
                  <c:v>Local government</c:v>
                </c:pt>
                <c:pt idx="3">
                  <c:v>School teachers and leaders</c:v>
                </c:pt>
                <c:pt idx="4">
                  <c:v>Employers/business community</c:v>
                </c:pt>
                <c:pt idx="5">
                  <c:v>Residents in community</c:v>
                </c:pt>
                <c:pt idx="6">
                  <c:v>Churches, synagogues, mosques, etc.</c:v>
                </c:pt>
                <c:pt idx="7">
                  <c:v>Nonprofits, community organizations</c:v>
                </c:pt>
              </c:strCache>
            </c:strRef>
          </c:cat>
          <c:val>
            <c:numRef>
              <c:f>Sheet1!$B$2:$B$9</c:f>
              <c:numCache>
                <c:formatCode>0%</c:formatCode>
                <c:ptCount val="8"/>
                <c:pt idx="0">
                  <c:v>0.09</c:v>
                </c:pt>
                <c:pt idx="1">
                  <c:v>0.11</c:v>
                </c:pt>
                <c:pt idx="2">
                  <c:v>0.2</c:v>
                </c:pt>
                <c:pt idx="3">
                  <c:v>0.34</c:v>
                </c:pt>
                <c:pt idx="4">
                  <c:v>0.38</c:v>
                </c:pt>
                <c:pt idx="5">
                  <c:v>0.42</c:v>
                </c:pt>
                <c:pt idx="6">
                  <c:v>0.52</c:v>
                </c:pt>
                <c:pt idx="7">
                  <c:v>0.67</c:v>
                </c:pt>
              </c:numCache>
            </c:numRef>
          </c:val>
        </c:ser>
        <c:dLbls>
          <c:showLegendKey val="0"/>
          <c:showVal val="0"/>
          <c:showCatName val="0"/>
          <c:showSerName val="0"/>
          <c:showPercent val="0"/>
          <c:showBubbleSize val="0"/>
        </c:dLbls>
        <c:gapWidth val="49"/>
        <c:axId val="219357184"/>
        <c:axId val="219358720"/>
      </c:barChart>
      <c:catAx>
        <c:axId val="219357184"/>
        <c:scaling>
          <c:orientation val="minMax"/>
        </c:scaling>
        <c:delete val="0"/>
        <c:axPos val="l"/>
        <c:majorTickMark val="none"/>
        <c:minorTickMark val="none"/>
        <c:tickLblPos val="nextTo"/>
        <c:spPr>
          <a:ln>
            <a:noFill/>
          </a:ln>
        </c:spPr>
        <c:txPr>
          <a:bodyPr/>
          <a:lstStyle/>
          <a:p>
            <a:pPr algn="r">
              <a:defRPr sz="1200" b="0"/>
            </a:pPr>
            <a:endParaRPr lang="en-US"/>
          </a:p>
        </c:txPr>
        <c:crossAx val="219358720"/>
        <c:crosses val="autoZero"/>
        <c:auto val="1"/>
        <c:lblAlgn val="ctr"/>
        <c:lblOffset val="0"/>
        <c:noMultiLvlLbl val="0"/>
      </c:catAx>
      <c:valAx>
        <c:axId val="219358720"/>
        <c:scaling>
          <c:orientation val="minMax"/>
        </c:scaling>
        <c:delete val="1"/>
        <c:axPos val="b"/>
        <c:numFmt formatCode="0%" sourceLinked="1"/>
        <c:majorTickMark val="out"/>
        <c:minorTickMark val="none"/>
        <c:tickLblPos val="nextTo"/>
        <c:crossAx val="2193571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948434182970488E-3"/>
          <c:y val="7.1261124029794412E-2"/>
          <c:w val="0.97697694431396975"/>
          <c:h val="0.77800107378966832"/>
        </c:manualLayout>
      </c:layout>
      <c:barChart>
        <c:barDir val="col"/>
        <c:grouping val="stacked"/>
        <c:varyColors val="0"/>
        <c:ser>
          <c:idx val="0"/>
          <c:order val="0"/>
          <c:spPr>
            <a:solidFill>
              <a:schemeClr val="accent1"/>
            </a:solidFill>
          </c:spPr>
          <c:invertIfNegative val="0"/>
          <c:dPt>
            <c:idx val="3"/>
            <c:invertIfNegative val="0"/>
            <c:bubble3D val="0"/>
          </c:dPt>
          <c:dLbls>
            <c:dLbl>
              <c:idx val="0"/>
              <c:layout>
                <c:manualLayout>
                  <c:x val="3.6506038659320041E-3"/>
                  <c:y val="3.7505854752523375E-2"/>
                </c:manualLayout>
              </c:layout>
              <c:showLegendKey val="0"/>
              <c:showVal val="1"/>
              <c:showCatName val="0"/>
              <c:showSerName val="0"/>
              <c:showPercent val="0"/>
              <c:showBubbleSize val="0"/>
            </c:dLbl>
            <c:dLbl>
              <c:idx val="3"/>
              <c:layout>
                <c:manualLayout>
                  <c:x val="0"/>
                  <c:y val="3.7505854752523375E-2"/>
                </c:manualLayout>
              </c:layout>
              <c:showLegendKey val="0"/>
              <c:showVal val="1"/>
              <c:showCatName val="0"/>
              <c:showSerName val="0"/>
              <c:showPercent val="0"/>
              <c:showBubbleSize val="0"/>
            </c:dLbl>
            <c:txPr>
              <a:bodyPr/>
              <a:lstStyle/>
              <a:p>
                <a:pPr>
                  <a:defRPr sz="1100" b="1">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Very/somewhat involved</c:v>
                </c:pt>
                <c:pt idx="1">
                  <c:v>Less/not                    involved</c:v>
                </c:pt>
                <c:pt idx="4">
                  <c:v>Big/moderate impact</c:v>
                </c:pt>
                <c:pt idx="5">
                  <c:v>Small/no impact</c:v>
                </c:pt>
              </c:strCache>
            </c:strRef>
          </c:cat>
          <c:val>
            <c:numRef>
              <c:f>Sheet1!$B$2:$G$2</c:f>
              <c:numCache>
                <c:formatCode>General</c:formatCode>
                <c:ptCount val="6"/>
                <c:pt idx="0" formatCode="0%">
                  <c:v>0.35</c:v>
                </c:pt>
                <c:pt idx="4" formatCode="0%">
                  <c:v>0.52</c:v>
                </c:pt>
              </c:numCache>
            </c:numRef>
          </c:val>
        </c:ser>
        <c:ser>
          <c:idx val="1"/>
          <c:order val="1"/>
          <c:spPr>
            <a:solidFill>
              <a:schemeClr val="accent2"/>
            </a:solidFill>
          </c:spPr>
          <c:invertIfNegative val="0"/>
          <c:dPt>
            <c:idx val="3"/>
            <c:invertIfNegative val="0"/>
            <c:bubble3D val="0"/>
          </c:dPt>
          <c:dLbls>
            <c:txPr>
              <a:bodyPr/>
              <a:lstStyle/>
              <a:p>
                <a:pPr>
                  <a:defRPr sz="11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Very/somewhat involved</c:v>
                </c:pt>
                <c:pt idx="1">
                  <c:v>Less/not                    involved</c:v>
                </c:pt>
                <c:pt idx="4">
                  <c:v>Big/moderate impact</c:v>
                </c:pt>
                <c:pt idx="5">
                  <c:v>Small/no impact</c:v>
                </c:pt>
              </c:strCache>
            </c:strRef>
          </c:cat>
          <c:val>
            <c:numRef>
              <c:f>Sheet1!$B$3:$G$3</c:f>
              <c:numCache>
                <c:formatCode>General</c:formatCode>
                <c:ptCount val="6"/>
                <c:pt idx="0" formatCode="0%">
                  <c:v>0.44</c:v>
                </c:pt>
                <c:pt idx="4" formatCode="0%">
                  <c:v>0.33</c:v>
                </c:pt>
              </c:numCache>
            </c:numRef>
          </c:val>
        </c:ser>
        <c:ser>
          <c:idx val="2"/>
          <c:order val="2"/>
          <c:spPr>
            <a:solidFill>
              <a:schemeClr val="bg2"/>
            </a:solidFill>
          </c:spPr>
          <c:invertIfNegative val="0"/>
          <c:dLbls>
            <c:dLbl>
              <c:idx val="1"/>
              <c:layout>
                <c:manualLayout>
                  <c:x val="9.2485318176715962E-3"/>
                  <c:y val="-0.12001873520807474"/>
                </c:manualLayout>
              </c:layout>
              <c:showLegendKey val="0"/>
              <c:showVal val="1"/>
              <c:showCatName val="0"/>
              <c:showSerName val="0"/>
              <c:showPercent val="0"/>
              <c:showBubbleSize val="0"/>
            </c:dLbl>
            <c:dLbl>
              <c:idx val="4"/>
              <c:layout>
                <c:manualLayout>
                  <c:x val="-1.6025641025641025E-3"/>
                  <c:y val="-0.10126580783181312"/>
                </c:manualLayout>
              </c:layout>
              <c:showLegendKey val="0"/>
              <c:showVal val="1"/>
              <c:showCatName val="0"/>
              <c:showSerName val="0"/>
              <c:showPercent val="0"/>
              <c:showBubbleSize val="0"/>
            </c:dLbl>
            <c:dLbl>
              <c:idx val="5"/>
              <c:layout>
                <c:manualLayout>
                  <c:x val="0"/>
                  <c:y val="-0.10876697878231779"/>
                </c:manualLayout>
              </c:layout>
              <c:showLegendKey val="0"/>
              <c:showVal val="1"/>
              <c:showCatName val="0"/>
              <c:showSerName val="0"/>
              <c:showPercent val="0"/>
              <c:showBubbleSize val="0"/>
            </c:dLbl>
            <c:txPr>
              <a:bodyPr/>
              <a:lstStyle/>
              <a:p>
                <a:pPr>
                  <a:defRPr sz="1200" b="1"/>
                </a:pPr>
                <a:endParaRPr lang="en-US"/>
              </a:p>
            </c:txPr>
            <c:showLegendKey val="0"/>
            <c:showVal val="1"/>
            <c:showCatName val="0"/>
            <c:showSerName val="0"/>
            <c:showPercent val="0"/>
            <c:showBubbleSize val="0"/>
            <c:showLeaderLines val="0"/>
          </c:dLbls>
          <c:cat>
            <c:strRef>
              <c:f>Sheet1!$B$1:$G$1</c:f>
              <c:strCache>
                <c:ptCount val="6"/>
                <c:pt idx="0">
                  <c:v>Very/somewhat involved</c:v>
                </c:pt>
                <c:pt idx="1">
                  <c:v>Less/not                    involved</c:v>
                </c:pt>
                <c:pt idx="4">
                  <c:v>Big/moderate impact</c:v>
                </c:pt>
                <c:pt idx="5">
                  <c:v>Small/no impact</c:v>
                </c:pt>
              </c:strCache>
            </c:strRef>
          </c:cat>
          <c:val>
            <c:numRef>
              <c:f>Sheet1!$B$4:$G$4</c:f>
              <c:numCache>
                <c:formatCode>0%</c:formatCode>
                <c:ptCount val="6"/>
                <c:pt idx="1">
                  <c:v>0.21</c:v>
                </c:pt>
                <c:pt idx="5">
                  <c:v>0.15</c:v>
                </c:pt>
              </c:numCache>
            </c:numRef>
          </c:val>
        </c:ser>
        <c:dLbls>
          <c:showLegendKey val="0"/>
          <c:showVal val="0"/>
          <c:showCatName val="0"/>
          <c:showSerName val="0"/>
          <c:showPercent val="0"/>
          <c:showBubbleSize val="0"/>
        </c:dLbls>
        <c:gapWidth val="59"/>
        <c:overlap val="100"/>
        <c:axId val="220989312"/>
        <c:axId val="220990848"/>
      </c:barChart>
      <c:catAx>
        <c:axId val="220989312"/>
        <c:scaling>
          <c:orientation val="minMax"/>
        </c:scaling>
        <c:delete val="0"/>
        <c:axPos val="b"/>
        <c:majorTickMark val="none"/>
        <c:minorTickMark val="none"/>
        <c:tickLblPos val="nextTo"/>
        <c:spPr>
          <a:ln>
            <a:noFill/>
          </a:ln>
        </c:spPr>
        <c:txPr>
          <a:bodyPr/>
          <a:lstStyle/>
          <a:p>
            <a:pPr>
              <a:defRPr sz="1200" b="1"/>
            </a:pPr>
            <a:endParaRPr lang="en-US"/>
          </a:p>
        </c:txPr>
        <c:crossAx val="220990848"/>
        <c:crosses val="autoZero"/>
        <c:auto val="1"/>
        <c:lblAlgn val="ctr"/>
        <c:lblOffset val="0"/>
        <c:noMultiLvlLbl val="0"/>
      </c:catAx>
      <c:valAx>
        <c:axId val="220990848"/>
        <c:scaling>
          <c:orientation val="minMax"/>
        </c:scaling>
        <c:delete val="1"/>
        <c:axPos val="l"/>
        <c:numFmt formatCode="0%" sourceLinked="1"/>
        <c:majorTickMark val="out"/>
        <c:minorTickMark val="none"/>
        <c:tickLblPos val="nextTo"/>
        <c:crossAx val="2209893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339118391272574"/>
          <c:y val="4.1256440227775713E-2"/>
          <c:w val="0.60707626584257746"/>
          <c:h val="0.91748711954444861"/>
        </c:manualLayout>
      </c:layout>
      <c:barChart>
        <c:barDir val="bar"/>
        <c:grouping val="clustered"/>
        <c:varyColors val="0"/>
        <c:ser>
          <c:idx val="0"/>
          <c:order val="0"/>
          <c:spPr>
            <a:solidFill>
              <a:schemeClr val="accent1"/>
            </a:solidFill>
          </c:spPr>
          <c:invertIfNegative val="0"/>
          <c:dPt>
            <c:idx val="0"/>
            <c:invertIfNegative val="0"/>
            <c:bubble3D val="0"/>
            <c:spPr>
              <a:solidFill>
                <a:schemeClr val="accent2"/>
              </a:solidFill>
            </c:spPr>
          </c:dPt>
          <c:dPt>
            <c:idx val="1"/>
            <c:invertIfNegative val="0"/>
            <c:bubble3D val="0"/>
            <c:spPr>
              <a:solidFill>
                <a:schemeClr val="accent2"/>
              </a:solidFill>
            </c:spPr>
          </c:dPt>
          <c:dPt>
            <c:idx val="2"/>
            <c:invertIfNegative val="0"/>
            <c:bubble3D val="0"/>
            <c:spPr>
              <a:solidFill>
                <a:schemeClr val="accent2"/>
              </a:solidFill>
            </c:spPr>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Lbls>
            <c:txPr>
              <a:bodyPr/>
              <a:lstStyle/>
              <a:p>
                <a:pPr>
                  <a:defRPr sz="1100" b="1"/>
                </a:pPr>
                <a:endParaRPr lang="en-US"/>
              </a:p>
            </c:txPr>
            <c:showLegendKey val="0"/>
            <c:showVal val="1"/>
            <c:showCatName val="0"/>
            <c:showSerName val="0"/>
            <c:showPercent val="0"/>
            <c:showBubbleSize val="0"/>
            <c:showLeaderLines val="0"/>
          </c:dLbls>
          <c:cat>
            <c:strRef>
              <c:f>Sheet1!$A$1:$A$5</c:f>
              <c:strCache>
                <c:ptCount val="5"/>
                <c:pt idx="0">
                  <c:v>Specific issues/causes interest me, motivate me to get involved</c:v>
                </c:pt>
                <c:pt idx="1">
                  <c:v>My moral responsibility</c:v>
                </c:pt>
                <c:pt idx="2">
                  <c:v>Excited about potential I see for future of community, want to be part of shaping it</c:v>
                </c:pt>
                <c:pt idx="3">
                  <c:v>Concerned about direction community is heading, want to be part of addressing those concerns</c:v>
                </c:pt>
                <c:pt idx="4">
                  <c:v>Want community to be strong for our youth/future generations</c:v>
                </c:pt>
              </c:strCache>
            </c:strRef>
          </c:cat>
          <c:val>
            <c:numRef>
              <c:f>Sheet1!$B$1:$B$5</c:f>
              <c:numCache>
                <c:formatCode>0%</c:formatCode>
                <c:ptCount val="5"/>
                <c:pt idx="0">
                  <c:v>0.24</c:v>
                </c:pt>
                <c:pt idx="1">
                  <c:v>0.3</c:v>
                </c:pt>
                <c:pt idx="2">
                  <c:v>0.33</c:v>
                </c:pt>
                <c:pt idx="3">
                  <c:v>0.46</c:v>
                </c:pt>
                <c:pt idx="4">
                  <c:v>0.56000000000000005</c:v>
                </c:pt>
              </c:numCache>
            </c:numRef>
          </c:val>
        </c:ser>
        <c:dLbls>
          <c:showLegendKey val="0"/>
          <c:showVal val="0"/>
          <c:showCatName val="0"/>
          <c:showSerName val="0"/>
          <c:showPercent val="0"/>
          <c:showBubbleSize val="0"/>
        </c:dLbls>
        <c:gapWidth val="86"/>
        <c:axId val="222180096"/>
        <c:axId val="222181632"/>
      </c:barChart>
      <c:catAx>
        <c:axId val="222180096"/>
        <c:scaling>
          <c:orientation val="minMax"/>
        </c:scaling>
        <c:delete val="0"/>
        <c:axPos val="l"/>
        <c:majorTickMark val="out"/>
        <c:minorTickMark val="none"/>
        <c:tickLblPos val="nextTo"/>
        <c:spPr>
          <a:ln>
            <a:noFill/>
          </a:ln>
        </c:spPr>
        <c:txPr>
          <a:bodyPr/>
          <a:lstStyle/>
          <a:p>
            <a:pPr algn="r">
              <a:defRPr sz="1200" b="0"/>
            </a:pPr>
            <a:endParaRPr lang="en-US"/>
          </a:p>
        </c:txPr>
        <c:crossAx val="222181632"/>
        <c:crosses val="autoZero"/>
        <c:auto val="1"/>
        <c:lblAlgn val="ctr"/>
        <c:lblOffset val="0"/>
        <c:noMultiLvlLbl val="0"/>
      </c:catAx>
      <c:valAx>
        <c:axId val="222181632"/>
        <c:scaling>
          <c:orientation val="minMax"/>
        </c:scaling>
        <c:delete val="1"/>
        <c:axPos val="b"/>
        <c:numFmt formatCode="0%" sourceLinked="1"/>
        <c:majorTickMark val="out"/>
        <c:minorTickMark val="none"/>
        <c:tickLblPos val="nextTo"/>
        <c:crossAx val="2221800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440893277375108"/>
          <c:y val="0.12307662954850315"/>
          <c:w val="0.55641055356243152"/>
          <c:h val="0.83461597778739993"/>
        </c:manualLayout>
      </c:layout>
      <c:pieChart>
        <c:varyColors val="1"/>
        <c:ser>
          <c:idx val="0"/>
          <c:order val="0"/>
          <c:dPt>
            <c:idx val="0"/>
            <c:bubble3D val="0"/>
            <c:spPr>
              <a:solidFill>
                <a:schemeClr val="accent1"/>
              </a:solidFill>
            </c:spPr>
          </c:dPt>
          <c:dPt>
            <c:idx val="1"/>
            <c:bubble3D val="0"/>
            <c:spPr>
              <a:solidFill>
                <a:schemeClr val="accent1"/>
              </a:solidFill>
            </c:spPr>
          </c:dPt>
          <c:dPt>
            <c:idx val="2"/>
            <c:bubble3D val="0"/>
            <c:spPr>
              <a:solidFill>
                <a:schemeClr val="accent2"/>
              </a:solidFill>
            </c:spPr>
          </c:dPt>
          <c:dPt>
            <c:idx val="3"/>
            <c:bubble3D val="0"/>
            <c:spPr>
              <a:solidFill>
                <a:srgbClr val="00B0F0"/>
              </a:solidFill>
              <a:ln>
                <a:solidFill>
                  <a:srgbClr val="00B0F0"/>
                </a:solidFill>
              </a:ln>
            </c:spPr>
          </c:dPt>
          <c:dPt>
            <c:idx val="4"/>
            <c:bubble3D val="0"/>
            <c:spPr>
              <a:solidFill>
                <a:srgbClr val="1870C0"/>
              </a:solidFill>
              <a:ln>
                <a:solidFill>
                  <a:srgbClr val="1870C0"/>
                </a:solidFill>
              </a:ln>
            </c:spPr>
          </c:dPt>
          <c:dLbls>
            <c:dLbl>
              <c:idx val="0"/>
              <c:layout>
                <c:manualLayout>
                  <c:x val="-5.8556473768396544E-3"/>
                  <c:y val="-0.14674501840306761"/>
                </c:manualLayout>
              </c:layout>
              <c:showLegendKey val="0"/>
              <c:showVal val="1"/>
              <c:showCatName val="0"/>
              <c:showSerName val="0"/>
              <c:showPercent val="0"/>
              <c:showBubbleSize val="0"/>
              <c:separator>
</c:separator>
            </c:dLbl>
            <c:dLbl>
              <c:idx val="1"/>
              <c:layout>
                <c:manualLayout>
                  <c:x val="-8.2278653213185718E-4"/>
                  <c:y val="0"/>
                </c:manualLayout>
              </c:layout>
              <c:showLegendKey val="0"/>
              <c:showVal val="1"/>
              <c:showCatName val="0"/>
              <c:showSerName val="0"/>
              <c:showPercent val="0"/>
              <c:showBubbleSize val="0"/>
              <c:separator>
</c:separator>
            </c:dLbl>
            <c:dLbl>
              <c:idx val="2"/>
              <c:layout>
                <c:manualLayout>
                  <c:x val="6.9055064087203575E-3"/>
                  <c:y val="-2.0192839202970866E-2"/>
                </c:manualLayout>
              </c:layout>
              <c:showLegendKey val="0"/>
              <c:showVal val="1"/>
              <c:showCatName val="0"/>
              <c:showSerName val="0"/>
              <c:showPercent val="0"/>
              <c:showBubbleSize val="0"/>
              <c:separator>
</c:separator>
            </c:dLbl>
            <c:dLbl>
              <c:idx val="3"/>
              <c:layout>
                <c:manualLayout>
                  <c:x val="1.4206999323741587E-3"/>
                  <c:y val="6.7307697403671818E-3"/>
                </c:manualLayout>
              </c:layout>
              <c:showLegendKey val="0"/>
              <c:showVal val="1"/>
              <c:showCatName val="0"/>
              <c:showSerName val="0"/>
              <c:showPercent val="0"/>
              <c:showBubbleSize val="0"/>
              <c:separator>
</c:separator>
            </c:dLbl>
            <c:dLbl>
              <c:idx val="4"/>
              <c:layout>
                <c:manualLayout>
                  <c:x val="-5.2848464028002274E-3"/>
                  <c:y val="6.7307697403671818E-3"/>
                </c:manualLayout>
              </c:layout>
              <c:showLegendKey val="0"/>
              <c:showVal val="1"/>
              <c:showCatName val="0"/>
              <c:showSerName val="0"/>
              <c:showPercent val="0"/>
              <c:showBubbleSize val="0"/>
              <c:separator>
</c:separator>
            </c:dLbl>
            <c:txPr>
              <a:bodyPr/>
              <a:lstStyle/>
              <a:p>
                <a:pPr>
                  <a:defRPr sz="1050" b="1">
                    <a:solidFill>
                      <a:schemeClr val="tx1"/>
                    </a:solidFill>
                  </a:defRPr>
                </a:pPr>
                <a:endParaRPr lang="en-US"/>
              </a:p>
            </c:txPr>
            <c:showLegendKey val="0"/>
            <c:showVal val="1"/>
            <c:showCatName val="0"/>
            <c:showSerName val="0"/>
            <c:showPercent val="0"/>
            <c:showBubbleSize val="0"/>
            <c:separator>
</c:separator>
            <c:showLeaderLines val="0"/>
          </c:dLbls>
          <c:cat>
            <c:strRef>
              <c:f>Sheet1!$A$2:$A$5</c:f>
              <c:strCache>
                <c:ptCount val="3"/>
                <c:pt idx="0">
                  <c:v>women</c:v>
                </c:pt>
                <c:pt idx="2">
                  <c:v>men</c:v>
                </c:pt>
              </c:strCache>
            </c:strRef>
          </c:cat>
          <c:val>
            <c:numRef>
              <c:f>Sheet1!$B$2:$B$5</c:f>
              <c:numCache>
                <c:formatCode>General</c:formatCode>
                <c:ptCount val="4"/>
                <c:pt idx="0" formatCode="0%">
                  <c:v>0.7</c:v>
                </c:pt>
                <c:pt idx="2" formatCode="0%">
                  <c:v>0.3</c:v>
                </c:pt>
              </c:numCache>
            </c:numRef>
          </c:val>
        </c:ser>
        <c:dLbls>
          <c:showLegendKey val="0"/>
          <c:showVal val="0"/>
          <c:showCatName val="0"/>
          <c:showSerName val="0"/>
          <c:showPercent val="0"/>
          <c:showBubbleSize val="0"/>
          <c:showLeaderLines val="0"/>
        </c:dLbls>
        <c:firstSliceAng val="336"/>
      </c:pieChart>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235302784314825"/>
          <c:y val="3.7505854752523378E-3"/>
          <c:w val="0.60107781770752733"/>
          <c:h val="0.98124707262373834"/>
        </c:manualLayout>
      </c:layout>
      <c:barChart>
        <c:barDir val="bar"/>
        <c:grouping val="clustered"/>
        <c:varyColors val="0"/>
        <c:ser>
          <c:idx val="0"/>
          <c:order val="0"/>
          <c:spPr>
            <a:solidFill>
              <a:schemeClr val="accent1"/>
            </a:solidFill>
          </c:spPr>
          <c:invertIfNegative val="0"/>
          <c:dPt>
            <c:idx val="0"/>
            <c:invertIfNegative val="0"/>
            <c:bubble3D val="0"/>
            <c:spPr>
              <a:solidFill>
                <a:schemeClr val="accent3">
                  <a:lumMod val="60000"/>
                  <a:lumOff val="40000"/>
                </a:schemeClr>
              </a:solidFill>
            </c:spPr>
          </c:dPt>
          <c:dPt>
            <c:idx val="1"/>
            <c:invertIfNegative val="0"/>
            <c:bubble3D val="0"/>
            <c:spPr>
              <a:solidFill>
                <a:schemeClr val="accent2"/>
              </a:solidFill>
            </c:spPr>
          </c:dPt>
          <c:dPt>
            <c:idx val="2"/>
            <c:invertIfNegative val="0"/>
            <c:bubble3D val="0"/>
            <c:spPr>
              <a:solidFill>
                <a:schemeClr val="accent2"/>
              </a:solidFill>
            </c:spPr>
          </c:dPt>
          <c:dPt>
            <c:idx val="3"/>
            <c:invertIfNegative val="0"/>
            <c:bubble3D val="0"/>
            <c:spPr>
              <a:solidFill>
                <a:schemeClr val="accent2"/>
              </a:solidFill>
            </c:spPr>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Lbls>
            <c:txPr>
              <a:bodyPr/>
              <a:lstStyle/>
              <a:p>
                <a:pPr>
                  <a:defRPr sz="1100" b="1"/>
                </a:pPr>
                <a:endParaRPr lang="en-US"/>
              </a:p>
            </c:txPr>
            <c:showLegendKey val="0"/>
            <c:showVal val="1"/>
            <c:showCatName val="0"/>
            <c:showSerName val="0"/>
            <c:showPercent val="0"/>
            <c:showBubbleSize val="0"/>
            <c:showLeaderLines val="0"/>
          </c:dLbls>
          <c:cat>
            <c:strRef>
              <c:f>Sheet1!$A$2:$A$12</c:f>
              <c:strCache>
                <c:ptCount val="11"/>
                <c:pt idx="0">
                  <c:v>Not likely to get involved in any of these ways</c:v>
                </c:pt>
                <c:pt idx="1">
                  <c:v>Attend rally on important issue</c:v>
                </c:pt>
                <c:pt idx="2">
                  <c:v>Write letters to elected officials/newspaper on important issue</c:v>
                </c:pt>
                <c:pt idx="3">
                  <c:v>Donate money to help address important issue</c:v>
                </c:pt>
                <c:pt idx="4">
                  <c:v>Volunteer with family (parents/children together)</c:v>
                </c:pt>
                <c:pt idx="5">
                  <c:v>Volunteer to serve on nonprofit board</c:v>
                </c:pt>
                <c:pt idx="6">
                  <c:v>Mentor someone in my community</c:v>
                </c:pt>
                <c:pt idx="7">
                  <c:v>Join small group that meets regularly to discuss important issues</c:v>
                </c:pt>
                <c:pt idx="8">
                  <c:v>Get to know people in the area with a different perspective than mine</c:v>
                </c:pt>
                <c:pt idx="9">
                  <c:v>Volunteer with others from different parts of county to address important issues</c:v>
                </c:pt>
                <c:pt idx="10">
                  <c:v>Participate in a volunteer service event</c:v>
                </c:pt>
              </c:strCache>
            </c:strRef>
          </c:cat>
          <c:val>
            <c:numRef>
              <c:f>Sheet1!$B$2:$B$12</c:f>
              <c:numCache>
                <c:formatCode>0%</c:formatCode>
                <c:ptCount val="11"/>
                <c:pt idx="0">
                  <c:v>0.04</c:v>
                </c:pt>
                <c:pt idx="1">
                  <c:v>0.08</c:v>
                </c:pt>
                <c:pt idx="2">
                  <c:v>0.11</c:v>
                </c:pt>
                <c:pt idx="3">
                  <c:v>0.16</c:v>
                </c:pt>
                <c:pt idx="4">
                  <c:v>0.21</c:v>
                </c:pt>
                <c:pt idx="5">
                  <c:v>0.3</c:v>
                </c:pt>
                <c:pt idx="6">
                  <c:v>0.34</c:v>
                </c:pt>
                <c:pt idx="7">
                  <c:v>0.35</c:v>
                </c:pt>
                <c:pt idx="8">
                  <c:v>0.35</c:v>
                </c:pt>
                <c:pt idx="9">
                  <c:v>0.4</c:v>
                </c:pt>
                <c:pt idx="10">
                  <c:v>0.48</c:v>
                </c:pt>
              </c:numCache>
            </c:numRef>
          </c:val>
        </c:ser>
        <c:dLbls>
          <c:showLegendKey val="0"/>
          <c:showVal val="0"/>
          <c:showCatName val="0"/>
          <c:showSerName val="0"/>
          <c:showPercent val="0"/>
          <c:showBubbleSize val="0"/>
        </c:dLbls>
        <c:gapWidth val="33"/>
        <c:axId val="225281920"/>
        <c:axId val="225283456"/>
      </c:barChart>
      <c:catAx>
        <c:axId val="225281920"/>
        <c:scaling>
          <c:orientation val="minMax"/>
        </c:scaling>
        <c:delete val="0"/>
        <c:axPos val="l"/>
        <c:majorTickMark val="out"/>
        <c:minorTickMark val="none"/>
        <c:tickLblPos val="nextTo"/>
        <c:spPr>
          <a:ln>
            <a:noFill/>
          </a:ln>
        </c:spPr>
        <c:txPr>
          <a:bodyPr rot="0"/>
          <a:lstStyle/>
          <a:p>
            <a:pPr algn="r">
              <a:lnSpc>
                <a:spcPts val="1100"/>
              </a:lnSpc>
              <a:defRPr sz="1050" b="0"/>
            </a:pPr>
            <a:endParaRPr lang="en-US"/>
          </a:p>
        </c:txPr>
        <c:crossAx val="225283456"/>
        <c:crosses val="autoZero"/>
        <c:auto val="0"/>
        <c:lblAlgn val="ctr"/>
        <c:lblOffset val="0"/>
        <c:noMultiLvlLbl val="0"/>
      </c:catAx>
      <c:valAx>
        <c:axId val="225283456"/>
        <c:scaling>
          <c:orientation val="minMax"/>
        </c:scaling>
        <c:delete val="1"/>
        <c:axPos val="b"/>
        <c:numFmt formatCode="0%" sourceLinked="1"/>
        <c:majorTickMark val="out"/>
        <c:minorTickMark val="none"/>
        <c:tickLblPos val="nextTo"/>
        <c:crossAx val="2252819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235302784314825"/>
          <c:y val="3.7505854752523378E-3"/>
          <c:w val="0.60107781770752733"/>
          <c:h val="0.98124707262373834"/>
        </c:manualLayout>
      </c:layout>
      <c:barChart>
        <c:barDir val="bar"/>
        <c:grouping val="clustered"/>
        <c:varyColors val="0"/>
        <c:ser>
          <c:idx val="0"/>
          <c:order val="0"/>
          <c:spPr>
            <a:solidFill>
              <a:schemeClr val="accent1"/>
            </a:solidFill>
          </c:spPr>
          <c:invertIfNegative val="0"/>
          <c:dPt>
            <c:idx val="0"/>
            <c:invertIfNegative val="0"/>
            <c:bubble3D val="0"/>
            <c:spPr>
              <a:solidFill>
                <a:schemeClr val="accent3">
                  <a:lumMod val="60000"/>
                  <a:lumOff val="40000"/>
                </a:schemeClr>
              </a:solidFill>
            </c:spPr>
          </c:dPt>
          <c:dPt>
            <c:idx val="1"/>
            <c:invertIfNegative val="0"/>
            <c:bubble3D val="0"/>
            <c:spPr>
              <a:solidFill>
                <a:schemeClr val="accent2">
                  <a:lumMod val="60000"/>
                  <a:lumOff val="40000"/>
                </a:schemeClr>
              </a:solidFill>
            </c:spPr>
          </c:dPt>
          <c:dPt>
            <c:idx val="2"/>
            <c:invertIfNegative val="0"/>
            <c:bubble3D val="0"/>
            <c:spPr>
              <a:solidFill>
                <a:schemeClr val="accent2">
                  <a:lumMod val="60000"/>
                  <a:lumOff val="40000"/>
                </a:schemeClr>
              </a:solidFill>
            </c:spPr>
          </c:dPt>
          <c:dPt>
            <c:idx val="3"/>
            <c:invertIfNegative val="0"/>
            <c:bubble3D val="0"/>
            <c:spPr>
              <a:solidFill>
                <a:schemeClr val="accent2">
                  <a:lumMod val="60000"/>
                  <a:lumOff val="40000"/>
                </a:schemeClr>
              </a:solidFill>
            </c:spPr>
          </c:dPt>
          <c:dPt>
            <c:idx val="4"/>
            <c:invertIfNegative val="0"/>
            <c:bubble3D val="0"/>
            <c:spPr>
              <a:solidFill>
                <a:schemeClr val="accent2">
                  <a:lumMod val="60000"/>
                  <a:lumOff val="40000"/>
                </a:schemeClr>
              </a:solidFill>
            </c:spPr>
          </c:dPt>
          <c:dPt>
            <c:idx val="5"/>
            <c:invertIfNegative val="0"/>
            <c:bubble3D val="0"/>
            <c:spPr>
              <a:solidFill>
                <a:schemeClr val="accent2">
                  <a:lumMod val="60000"/>
                  <a:lumOff val="40000"/>
                </a:schemeClr>
              </a:solidFill>
            </c:spPr>
          </c:dPt>
          <c:dPt>
            <c:idx val="6"/>
            <c:invertIfNegative val="0"/>
            <c:bubble3D val="0"/>
            <c:spPr>
              <a:solidFill>
                <a:schemeClr val="accent2">
                  <a:lumMod val="60000"/>
                  <a:lumOff val="40000"/>
                </a:schemeClr>
              </a:solidFill>
            </c:spPr>
          </c:dPt>
          <c:dPt>
            <c:idx val="7"/>
            <c:invertIfNegative val="0"/>
            <c:bubble3D val="0"/>
            <c:spPr>
              <a:solidFill>
                <a:srgbClr val="6192FF"/>
              </a:solidFill>
            </c:spPr>
          </c:dPt>
          <c:dPt>
            <c:idx val="8"/>
            <c:invertIfNegative val="0"/>
            <c:bubble3D val="0"/>
            <c:spPr>
              <a:solidFill>
                <a:srgbClr val="6192FF"/>
              </a:solidFill>
            </c:spPr>
          </c:dPt>
          <c:dPt>
            <c:idx val="9"/>
            <c:invertIfNegative val="0"/>
            <c:bubble3D val="0"/>
            <c:spPr>
              <a:solidFill>
                <a:srgbClr val="115BFF"/>
              </a:solidFill>
            </c:spPr>
          </c:dPt>
          <c:dPt>
            <c:idx val="10"/>
            <c:invertIfNegative val="0"/>
            <c:bubble3D val="0"/>
            <c:spPr>
              <a:solidFill>
                <a:srgbClr val="115BFF"/>
              </a:solidFill>
            </c:spPr>
          </c:dPt>
          <c:dPt>
            <c:idx val="11"/>
            <c:invertIfNegative val="0"/>
            <c:bubble3D val="0"/>
            <c:spPr>
              <a:solidFill>
                <a:srgbClr val="115BFF"/>
              </a:solidFill>
            </c:spPr>
          </c:dPt>
          <c:dLbls>
            <c:txPr>
              <a:bodyPr/>
              <a:lstStyle/>
              <a:p>
                <a:pPr>
                  <a:defRPr sz="1100" b="1"/>
                </a:pPr>
                <a:endParaRPr lang="en-US"/>
              </a:p>
            </c:txPr>
            <c:showLegendKey val="0"/>
            <c:showVal val="1"/>
            <c:showCatName val="0"/>
            <c:showSerName val="0"/>
            <c:showPercent val="0"/>
            <c:showBubbleSize val="0"/>
            <c:showLeaderLines val="0"/>
          </c:dLbls>
          <c:cat>
            <c:strRef>
              <c:f>Sheet1!$A$2:$A$14</c:f>
              <c:strCache>
                <c:ptCount val="13"/>
                <c:pt idx="0">
                  <c:v>Don't regularly access any of these</c:v>
                </c:pt>
                <c:pt idx="1">
                  <c:v>Other social media not listed</c:v>
                </c:pt>
                <c:pt idx="2">
                  <c:v>Other source not listed</c:v>
                </c:pt>
                <c:pt idx="3">
                  <c:v>Community newspaper</c:v>
                </c:pt>
                <c:pt idx="4">
                  <c:v>Community organizations</c:v>
                </c:pt>
                <c:pt idx="5">
                  <c:v>Twitter</c:v>
                </c:pt>
                <c:pt idx="6">
                  <c:v>Macon-Bibb TV, local govt channel</c:v>
                </c:pt>
                <c:pt idx="7">
                  <c:v>Public radio station WMUM</c:v>
                </c:pt>
                <c:pt idx="9">
                  <c:v>Local radio stations</c:v>
                </c:pt>
                <c:pt idx="11">
                  <c:v>Facebook</c:v>
                </c:pt>
                <c:pt idx="12">
                  <c:v>Local network TV stations</c:v>
                </c:pt>
              </c:strCache>
            </c:strRef>
          </c:cat>
          <c:val>
            <c:numRef>
              <c:f>Sheet1!$B$2:$B$14</c:f>
              <c:numCache>
                <c:formatCode>0%</c:formatCode>
                <c:ptCount val="13"/>
                <c:pt idx="0">
                  <c:v>0.03</c:v>
                </c:pt>
                <c:pt idx="1">
                  <c:v>0.03</c:v>
                </c:pt>
                <c:pt idx="2">
                  <c:v>0.05</c:v>
                </c:pt>
                <c:pt idx="3">
                  <c:v>0.05</c:v>
                </c:pt>
                <c:pt idx="4">
                  <c:v>0.09</c:v>
                </c:pt>
                <c:pt idx="5">
                  <c:v>0.09</c:v>
                </c:pt>
                <c:pt idx="6">
                  <c:v>0.12</c:v>
                </c:pt>
                <c:pt idx="7">
                  <c:v>0.22</c:v>
                </c:pt>
                <c:pt idx="8">
                  <c:v>0.25</c:v>
                </c:pt>
                <c:pt idx="9">
                  <c:v>0.41</c:v>
                </c:pt>
                <c:pt idx="10">
                  <c:v>0.53</c:v>
                </c:pt>
                <c:pt idx="11">
                  <c:v>0.54</c:v>
                </c:pt>
                <c:pt idx="12">
                  <c:v>0.7</c:v>
                </c:pt>
              </c:numCache>
            </c:numRef>
          </c:val>
        </c:ser>
        <c:dLbls>
          <c:showLegendKey val="0"/>
          <c:showVal val="0"/>
          <c:showCatName val="0"/>
          <c:showSerName val="0"/>
          <c:showPercent val="0"/>
          <c:showBubbleSize val="0"/>
        </c:dLbls>
        <c:gapWidth val="33"/>
        <c:axId val="224985088"/>
        <c:axId val="224986624"/>
      </c:barChart>
      <c:catAx>
        <c:axId val="224985088"/>
        <c:scaling>
          <c:orientation val="minMax"/>
        </c:scaling>
        <c:delete val="0"/>
        <c:axPos val="l"/>
        <c:majorTickMark val="out"/>
        <c:minorTickMark val="none"/>
        <c:tickLblPos val="nextTo"/>
        <c:spPr>
          <a:ln>
            <a:noFill/>
          </a:ln>
        </c:spPr>
        <c:txPr>
          <a:bodyPr rot="0"/>
          <a:lstStyle/>
          <a:p>
            <a:pPr algn="r">
              <a:lnSpc>
                <a:spcPts val="1100"/>
              </a:lnSpc>
              <a:defRPr sz="1050" b="0"/>
            </a:pPr>
            <a:endParaRPr lang="en-US"/>
          </a:p>
        </c:txPr>
        <c:crossAx val="224986624"/>
        <c:crosses val="autoZero"/>
        <c:auto val="0"/>
        <c:lblAlgn val="ctr"/>
        <c:lblOffset val="0"/>
        <c:noMultiLvlLbl val="0"/>
      </c:catAx>
      <c:valAx>
        <c:axId val="224986624"/>
        <c:scaling>
          <c:orientation val="minMax"/>
        </c:scaling>
        <c:delete val="1"/>
        <c:axPos val="b"/>
        <c:numFmt formatCode="0%" sourceLinked="1"/>
        <c:majorTickMark val="out"/>
        <c:minorTickMark val="none"/>
        <c:tickLblPos val="nextTo"/>
        <c:crossAx val="2249850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318715872228698E-2"/>
          <c:y val="0.10126580783181312"/>
          <c:w val="0.8755682338426819"/>
          <c:h val="0.8574777519404112"/>
        </c:manualLayout>
      </c:layout>
      <c:barChart>
        <c:barDir val="bar"/>
        <c:grouping val="clustered"/>
        <c:varyColors val="0"/>
        <c:ser>
          <c:idx val="0"/>
          <c:order val="0"/>
          <c:spPr>
            <a:solidFill>
              <a:schemeClr val="accent1"/>
            </a:solidFill>
          </c:spPr>
          <c:invertIfNegative val="0"/>
          <c:dPt>
            <c:idx val="0"/>
            <c:invertIfNegative val="0"/>
            <c:bubble3D val="0"/>
            <c:spPr>
              <a:solidFill>
                <a:schemeClr val="accent2"/>
              </a:solidFill>
            </c:spPr>
          </c:dPt>
          <c:dPt>
            <c:idx val="1"/>
            <c:invertIfNegative val="0"/>
            <c:bubble3D val="0"/>
            <c:spPr>
              <a:solidFill>
                <a:schemeClr val="accent1"/>
              </a:solidFill>
            </c:spPr>
          </c:dPt>
          <c:dPt>
            <c:idx val="2"/>
            <c:invertIfNegative val="0"/>
            <c:bubble3D val="0"/>
            <c:spPr>
              <a:solidFill>
                <a:schemeClr val="accent1"/>
              </a:solidFill>
            </c:spPr>
          </c:dPt>
          <c:dPt>
            <c:idx val="3"/>
            <c:invertIfNegative val="0"/>
            <c:bubble3D val="0"/>
            <c:spPr>
              <a:solidFill>
                <a:schemeClr val="accent1"/>
              </a:solidFill>
            </c:spPr>
          </c:dPt>
          <c:dPt>
            <c:idx val="4"/>
            <c:invertIfNegative val="0"/>
            <c:bubble3D val="0"/>
          </c:dPt>
          <c:dPt>
            <c:idx val="5"/>
            <c:invertIfNegative val="0"/>
            <c:bubble3D val="0"/>
          </c:dPt>
          <c:dLbls>
            <c:txPr>
              <a:bodyPr/>
              <a:lstStyle/>
              <a:p>
                <a:pPr>
                  <a:defRPr sz="1100" b="1"/>
                </a:pPr>
                <a:endParaRPr lang="en-US"/>
              </a:p>
            </c:txPr>
            <c:showLegendKey val="0"/>
            <c:showVal val="1"/>
            <c:showCatName val="0"/>
            <c:showSerName val="0"/>
            <c:showPercent val="0"/>
            <c:showBubbleSize val="0"/>
            <c:showLeaderLines val="0"/>
          </c:dLbls>
          <c:cat>
            <c:numRef>
              <c:f>Sheet1!$A$2:$A$5</c:f>
              <c:numCache>
                <c:formatCode>General</c:formatCode>
                <c:ptCount val="4"/>
              </c:numCache>
            </c:numRef>
          </c:cat>
          <c:val>
            <c:numRef>
              <c:f>Sheet1!$B$2:$B$5</c:f>
              <c:numCache>
                <c:formatCode>0%</c:formatCode>
                <c:ptCount val="4"/>
                <c:pt idx="0">
                  <c:v>0.39</c:v>
                </c:pt>
                <c:pt idx="1">
                  <c:v>0.59</c:v>
                </c:pt>
                <c:pt idx="2">
                  <c:v>0.65</c:v>
                </c:pt>
                <c:pt idx="3">
                  <c:v>0.65</c:v>
                </c:pt>
              </c:numCache>
            </c:numRef>
          </c:val>
        </c:ser>
        <c:dLbls>
          <c:showLegendKey val="0"/>
          <c:showVal val="0"/>
          <c:showCatName val="0"/>
          <c:showSerName val="0"/>
          <c:showPercent val="0"/>
          <c:showBubbleSize val="0"/>
        </c:dLbls>
        <c:gapWidth val="146"/>
        <c:axId val="225736576"/>
        <c:axId val="225738112"/>
      </c:barChart>
      <c:catAx>
        <c:axId val="225736576"/>
        <c:scaling>
          <c:orientation val="minMax"/>
        </c:scaling>
        <c:delete val="0"/>
        <c:axPos val="l"/>
        <c:numFmt formatCode="General" sourceLinked="1"/>
        <c:majorTickMark val="none"/>
        <c:minorTickMark val="none"/>
        <c:tickLblPos val="nextTo"/>
        <c:spPr>
          <a:ln>
            <a:noFill/>
          </a:ln>
        </c:spPr>
        <c:txPr>
          <a:bodyPr/>
          <a:lstStyle/>
          <a:p>
            <a:pPr algn="r">
              <a:defRPr sz="1200" b="1"/>
            </a:pPr>
            <a:endParaRPr lang="en-US"/>
          </a:p>
        </c:txPr>
        <c:crossAx val="225738112"/>
        <c:crosses val="autoZero"/>
        <c:auto val="1"/>
        <c:lblAlgn val="ctr"/>
        <c:lblOffset val="0"/>
        <c:noMultiLvlLbl val="0"/>
      </c:catAx>
      <c:valAx>
        <c:axId val="225738112"/>
        <c:scaling>
          <c:orientation val="minMax"/>
        </c:scaling>
        <c:delete val="1"/>
        <c:axPos val="b"/>
        <c:numFmt formatCode="0%" sourceLinked="1"/>
        <c:majorTickMark val="out"/>
        <c:minorTickMark val="none"/>
        <c:tickLblPos val="nextTo"/>
        <c:crossAx val="2257365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9513427635696943E-2"/>
          <c:y val="7.8762294980299088E-2"/>
          <c:w val="0.92097314472860614"/>
          <c:h val="0.83197052217009471"/>
        </c:manualLayout>
      </c:layout>
      <c:barChart>
        <c:barDir val="col"/>
        <c:grouping val="stacked"/>
        <c:varyColors val="0"/>
        <c:ser>
          <c:idx val="0"/>
          <c:order val="0"/>
          <c:invertIfNegative val="0"/>
          <c:dLbls>
            <c:dLbl>
              <c:idx val="0"/>
              <c:layout>
                <c:manualLayout>
                  <c:x val="0"/>
                  <c:y val="3.3755269277271037E-2"/>
                </c:manualLayout>
              </c:layout>
              <c:showLegendKey val="0"/>
              <c:showVal val="1"/>
              <c:showCatName val="0"/>
              <c:showSerName val="0"/>
              <c:showPercent val="0"/>
              <c:showBubbleSize val="0"/>
            </c:dLbl>
            <c:txPr>
              <a:bodyPr/>
              <a:lstStyle/>
              <a:p>
                <a:pPr>
                  <a:defRPr sz="1100" b="1">
                    <a:solidFill>
                      <a:schemeClr val="bg1"/>
                    </a:solidFill>
                  </a:defRPr>
                </a:pPr>
                <a:endParaRPr lang="en-US"/>
              </a:p>
            </c:txPr>
            <c:showLegendKey val="0"/>
            <c:showVal val="1"/>
            <c:showCatName val="0"/>
            <c:showSerName val="0"/>
            <c:showPercent val="0"/>
            <c:showBubbleSize val="0"/>
            <c:showLeaderLines val="0"/>
          </c:dLbls>
          <c:cat>
            <c:strRef>
              <c:f>Sheet1!$B$1:$C$1</c:f>
              <c:strCache>
                <c:ptCount val="2"/>
                <c:pt idx="0">
                  <c:v>Very/somewhat likely</c:v>
                </c:pt>
                <c:pt idx="1">
                  <c:v>Not likely</c:v>
                </c:pt>
              </c:strCache>
            </c:strRef>
          </c:cat>
          <c:val>
            <c:numRef>
              <c:f>Sheet1!$B$2:$C$2</c:f>
              <c:numCache>
                <c:formatCode>General</c:formatCode>
                <c:ptCount val="2"/>
                <c:pt idx="0" formatCode="0%">
                  <c:v>0.56000000000000005</c:v>
                </c:pt>
              </c:numCache>
            </c:numRef>
          </c:val>
        </c:ser>
        <c:ser>
          <c:idx val="1"/>
          <c:order val="1"/>
          <c:invertIfNegative val="0"/>
          <c:dLbls>
            <c:txPr>
              <a:bodyPr/>
              <a:lstStyle/>
              <a:p>
                <a:pPr>
                  <a:defRPr sz="1100">
                    <a:solidFill>
                      <a:schemeClr val="bg1"/>
                    </a:solidFill>
                  </a:defRPr>
                </a:pPr>
                <a:endParaRPr lang="en-US"/>
              </a:p>
            </c:txPr>
            <c:showLegendKey val="0"/>
            <c:showVal val="1"/>
            <c:showCatName val="0"/>
            <c:showSerName val="0"/>
            <c:showPercent val="0"/>
            <c:showBubbleSize val="0"/>
            <c:showLeaderLines val="0"/>
          </c:dLbls>
          <c:cat>
            <c:strRef>
              <c:f>Sheet1!$B$1:$C$1</c:f>
              <c:strCache>
                <c:ptCount val="2"/>
                <c:pt idx="0">
                  <c:v>Very/somewhat likely</c:v>
                </c:pt>
                <c:pt idx="1">
                  <c:v>Not likely</c:v>
                </c:pt>
              </c:strCache>
            </c:strRef>
          </c:cat>
          <c:val>
            <c:numRef>
              <c:f>Sheet1!$B$3:$C$3</c:f>
              <c:numCache>
                <c:formatCode>General</c:formatCode>
                <c:ptCount val="2"/>
                <c:pt idx="0" formatCode="0%">
                  <c:v>0.35</c:v>
                </c:pt>
              </c:numCache>
            </c:numRef>
          </c:val>
        </c:ser>
        <c:ser>
          <c:idx val="2"/>
          <c:order val="2"/>
          <c:invertIfNegative val="0"/>
          <c:dLbls>
            <c:dLbl>
              <c:idx val="1"/>
              <c:layout>
                <c:manualLayout>
                  <c:x val="3.5921297850633588E-3"/>
                  <c:y val="-8.6263465930803765E-2"/>
                </c:manualLayout>
              </c:layout>
              <c:showLegendKey val="0"/>
              <c:showVal val="1"/>
              <c:showCatName val="0"/>
              <c:showSerName val="0"/>
              <c:showPercent val="0"/>
              <c:showBubbleSize val="0"/>
            </c:dLbl>
            <c:txPr>
              <a:bodyPr/>
              <a:lstStyle/>
              <a:p>
                <a:pPr>
                  <a:defRPr sz="1200" b="1"/>
                </a:pPr>
                <a:endParaRPr lang="en-US"/>
              </a:p>
            </c:txPr>
            <c:showLegendKey val="0"/>
            <c:showVal val="1"/>
            <c:showCatName val="0"/>
            <c:showSerName val="0"/>
            <c:showPercent val="0"/>
            <c:showBubbleSize val="0"/>
            <c:showLeaderLines val="0"/>
          </c:dLbls>
          <c:cat>
            <c:strRef>
              <c:f>Sheet1!$B$1:$C$1</c:f>
              <c:strCache>
                <c:ptCount val="2"/>
                <c:pt idx="0">
                  <c:v>Very/somewhat likely</c:v>
                </c:pt>
                <c:pt idx="1">
                  <c:v>Not likely</c:v>
                </c:pt>
              </c:strCache>
            </c:strRef>
          </c:cat>
          <c:val>
            <c:numRef>
              <c:f>Sheet1!$B$4:$C$4</c:f>
              <c:numCache>
                <c:formatCode>0%</c:formatCode>
                <c:ptCount val="2"/>
                <c:pt idx="1">
                  <c:v>0.09</c:v>
                </c:pt>
              </c:numCache>
            </c:numRef>
          </c:val>
        </c:ser>
        <c:dLbls>
          <c:showLegendKey val="0"/>
          <c:showVal val="0"/>
          <c:showCatName val="0"/>
          <c:showSerName val="0"/>
          <c:showPercent val="0"/>
          <c:showBubbleSize val="0"/>
        </c:dLbls>
        <c:gapWidth val="150"/>
        <c:overlap val="100"/>
        <c:axId val="226192000"/>
        <c:axId val="226222464"/>
      </c:barChart>
      <c:catAx>
        <c:axId val="226192000"/>
        <c:scaling>
          <c:orientation val="minMax"/>
        </c:scaling>
        <c:delete val="0"/>
        <c:axPos val="b"/>
        <c:majorTickMark val="none"/>
        <c:minorTickMark val="none"/>
        <c:tickLblPos val="nextTo"/>
        <c:spPr>
          <a:ln>
            <a:noFill/>
          </a:ln>
        </c:spPr>
        <c:txPr>
          <a:bodyPr/>
          <a:lstStyle/>
          <a:p>
            <a:pPr>
              <a:defRPr sz="1200" b="1"/>
            </a:pPr>
            <a:endParaRPr lang="en-US"/>
          </a:p>
        </c:txPr>
        <c:crossAx val="226222464"/>
        <c:crosses val="autoZero"/>
        <c:auto val="1"/>
        <c:lblAlgn val="ctr"/>
        <c:lblOffset val="0"/>
        <c:noMultiLvlLbl val="0"/>
      </c:catAx>
      <c:valAx>
        <c:axId val="226222464"/>
        <c:scaling>
          <c:orientation val="minMax"/>
        </c:scaling>
        <c:delete val="1"/>
        <c:axPos val="l"/>
        <c:numFmt formatCode="0%" sourceLinked="1"/>
        <c:majorTickMark val="out"/>
        <c:minorTickMark val="none"/>
        <c:tickLblPos val="nextTo"/>
        <c:crossAx val="2261920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589746760574727"/>
          <c:y val="0.13653816902923752"/>
          <c:w val="0.55641055356243152"/>
          <c:h val="0.83461597778739993"/>
        </c:manualLayout>
      </c:layout>
      <c:doughnutChart>
        <c:varyColors val="1"/>
        <c:ser>
          <c:idx val="0"/>
          <c:order val="0"/>
          <c:spPr>
            <a:ln>
              <a:noFill/>
            </a:ln>
          </c:spPr>
          <c:dPt>
            <c:idx val="0"/>
            <c:bubble3D val="0"/>
            <c:spPr>
              <a:solidFill>
                <a:schemeClr val="accent2">
                  <a:lumMod val="60000"/>
                  <a:lumOff val="40000"/>
                </a:schemeClr>
              </a:solidFill>
              <a:ln>
                <a:noFill/>
              </a:ln>
            </c:spPr>
          </c:dPt>
          <c:dPt>
            <c:idx val="1"/>
            <c:bubble3D val="0"/>
            <c:spPr>
              <a:solidFill>
                <a:schemeClr val="accent6"/>
              </a:solidFill>
              <a:ln>
                <a:noFill/>
              </a:ln>
            </c:spPr>
          </c:dPt>
          <c:dPt>
            <c:idx val="2"/>
            <c:bubble3D val="0"/>
            <c:spPr>
              <a:solidFill>
                <a:schemeClr val="accent6">
                  <a:lumMod val="75000"/>
                </a:schemeClr>
              </a:solidFill>
              <a:ln>
                <a:noFill/>
              </a:ln>
            </c:spPr>
          </c:dPt>
          <c:dPt>
            <c:idx val="3"/>
            <c:bubble3D val="0"/>
            <c:spPr>
              <a:solidFill>
                <a:schemeClr val="accent1"/>
              </a:solidFill>
              <a:ln>
                <a:noFill/>
              </a:ln>
            </c:spPr>
          </c:dPt>
          <c:dPt>
            <c:idx val="4"/>
            <c:bubble3D val="0"/>
            <c:spPr>
              <a:solidFill>
                <a:srgbClr val="1870C0"/>
              </a:solidFill>
              <a:ln>
                <a:noFill/>
              </a:ln>
            </c:spPr>
          </c:dPt>
          <c:dLbls>
            <c:dLbl>
              <c:idx val="0"/>
              <c:layout>
                <c:manualLayout>
                  <c:x val="-4.3378223823506172E-3"/>
                  <c:y val="1.3461539480734364E-2"/>
                </c:manualLayout>
              </c:layout>
              <c:showLegendKey val="0"/>
              <c:showVal val="1"/>
              <c:showCatName val="0"/>
              <c:showSerName val="0"/>
              <c:showPercent val="0"/>
              <c:showBubbleSize val="0"/>
              <c:separator>
</c:separator>
            </c:dLbl>
            <c:dLbl>
              <c:idx val="1"/>
              <c:layout>
                <c:manualLayout>
                  <c:x val="-8.2278653213185718E-4"/>
                  <c:y val="0"/>
                </c:manualLayout>
              </c:layout>
              <c:showLegendKey val="0"/>
              <c:showVal val="1"/>
              <c:showCatName val="0"/>
              <c:showSerName val="0"/>
              <c:showPercent val="0"/>
              <c:showBubbleSize val="0"/>
              <c:separator>
</c:separator>
            </c:dLbl>
            <c:dLbl>
              <c:idx val="2"/>
              <c:layout>
                <c:manualLayout>
                  <c:x val="6.9055064087203575E-3"/>
                  <c:y val="-2.0192839202970866E-2"/>
                </c:manualLayout>
              </c:layout>
              <c:showLegendKey val="0"/>
              <c:showVal val="1"/>
              <c:showCatName val="0"/>
              <c:showSerName val="0"/>
              <c:showPercent val="0"/>
              <c:showBubbleSize val="0"/>
              <c:separator>
</c:separator>
            </c:dLbl>
            <c:dLbl>
              <c:idx val="3"/>
              <c:layout>
                <c:manualLayout>
                  <c:x val="1.4206999323741587E-3"/>
                  <c:y val="6.7307697403671818E-3"/>
                </c:manualLayout>
              </c:layout>
              <c:showLegendKey val="0"/>
              <c:showVal val="1"/>
              <c:showCatName val="0"/>
              <c:showSerName val="0"/>
              <c:showPercent val="0"/>
              <c:showBubbleSize val="0"/>
              <c:separator>
</c:separator>
            </c:dLbl>
            <c:dLbl>
              <c:idx val="4"/>
              <c:layout>
                <c:manualLayout>
                  <c:x val="-5.2848464028002274E-3"/>
                  <c:y val="6.7307697403671818E-3"/>
                </c:manualLayout>
              </c:layout>
              <c:showLegendKey val="0"/>
              <c:showVal val="1"/>
              <c:showCatName val="0"/>
              <c:showSerName val="0"/>
              <c:showPercent val="0"/>
              <c:showBubbleSize val="0"/>
              <c:separator>
</c:separator>
            </c:dLbl>
            <c:txPr>
              <a:bodyPr/>
              <a:lstStyle/>
              <a:p>
                <a:pPr>
                  <a:defRPr sz="1050" b="1">
                    <a:solidFill>
                      <a:schemeClr val="bg1"/>
                    </a:solidFill>
                  </a:defRPr>
                </a:pPr>
                <a:endParaRPr lang="en-US"/>
              </a:p>
            </c:txPr>
            <c:showLegendKey val="0"/>
            <c:showVal val="1"/>
            <c:showCatName val="0"/>
            <c:showSerName val="0"/>
            <c:showPercent val="0"/>
            <c:showBubbleSize val="0"/>
            <c:separator>
</c:separator>
            <c:showLeaderLines val="1"/>
          </c:dLbls>
          <c:cat>
            <c:strRef>
              <c:f>Sheet1!$A$2:$A$5</c:f>
              <c:strCache>
                <c:ptCount val="4"/>
                <c:pt idx="0">
                  <c:v>18 to 34</c:v>
                </c:pt>
                <c:pt idx="1">
                  <c:v>35 to 49</c:v>
                </c:pt>
                <c:pt idx="2">
                  <c:v>50 to 64</c:v>
                </c:pt>
                <c:pt idx="3">
                  <c:v>65/older</c:v>
                </c:pt>
              </c:strCache>
            </c:strRef>
          </c:cat>
          <c:val>
            <c:numRef>
              <c:f>Sheet1!$B$2:$B$5</c:f>
              <c:numCache>
                <c:formatCode>0%</c:formatCode>
                <c:ptCount val="4"/>
                <c:pt idx="0">
                  <c:v>0.17</c:v>
                </c:pt>
                <c:pt idx="1">
                  <c:v>0.33</c:v>
                </c:pt>
                <c:pt idx="2">
                  <c:v>0.34</c:v>
                </c:pt>
                <c:pt idx="3">
                  <c:v>0.16</c:v>
                </c:pt>
              </c:numCache>
            </c:numRef>
          </c:val>
        </c:ser>
        <c:dLbls>
          <c:showLegendKey val="0"/>
          <c:showVal val="0"/>
          <c:showCatName val="0"/>
          <c:showSerName val="0"/>
          <c:showPercent val="0"/>
          <c:showBubbleSize val="0"/>
          <c:showLeaderLines val="1"/>
        </c:dLbls>
        <c:firstSliceAng val="0"/>
        <c:holeSize val="54"/>
      </c:doughnut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172023703987762"/>
          <c:y val="5.7445150572498285E-2"/>
          <c:w val="0.80827976296012238"/>
          <c:h val="0.88510969885500346"/>
        </c:manualLayout>
      </c:layout>
      <c:barChart>
        <c:barDir val="col"/>
        <c:grouping val="clustered"/>
        <c:varyColors val="0"/>
        <c:ser>
          <c:idx val="0"/>
          <c:order val="0"/>
          <c:invertIfNegative val="0"/>
          <c:dPt>
            <c:idx val="0"/>
            <c:invertIfNegative val="0"/>
            <c:bubble3D val="0"/>
            <c:spPr>
              <a:solidFill>
                <a:schemeClr val="accent2"/>
              </a:solidFill>
            </c:spPr>
          </c:dPt>
          <c:dPt>
            <c:idx val="1"/>
            <c:invertIfNegative val="0"/>
            <c:bubble3D val="0"/>
            <c:spPr>
              <a:solidFill>
                <a:srgbClr val="1870C0"/>
              </a:solidFill>
            </c:spPr>
          </c:dPt>
          <c:dPt>
            <c:idx val="2"/>
            <c:invertIfNegative val="0"/>
            <c:bubble3D val="0"/>
            <c:spPr>
              <a:solidFill>
                <a:srgbClr val="1870C0"/>
              </a:solidFill>
            </c:spPr>
          </c:dPt>
          <c:dPt>
            <c:idx val="3"/>
            <c:invertIfNegative val="0"/>
            <c:bubble3D val="0"/>
            <c:spPr>
              <a:solidFill>
                <a:srgbClr val="1870C0"/>
              </a:solidFill>
            </c:spPr>
          </c:dPt>
          <c:dPt>
            <c:idx val="4"/>
            <c:invertIfNegative val="0"/>
            <c:bubble3D val="0"/>
            <c:spPr>
              <a:solidFill>
                <a:srgbClr val="1870C0"/>
              </a:solidFill>
            </c:spPr>
          </c:dPt>
          <c:dLbls>
            <c:dLbl>
              <c:idx val="0"/>
              <c:layout>
                <c:manualLayout>
                  <c:x val="7.3345834851746118E-3"/>
                  <c:y val="1.0444572831363422E-2"/>
                </c:manualLayout>
              </c:layout>
              <c:showLegendKey val="0"/>
              <c:showVal val="1"/>
              <c:showCatName val="0"/>
              <c:showSerName val="0"/>
              <c:showPercent val="0"/>
              <c:showBubbleSize val="0"/>
            </c:dLbl>
            <c:dLbl>
              <c:idx val="1"/>
              <c:layout>
                <c:manualLayout>
                  <c:x val="1.8667958785416074E-2"/>
                  <c:y val="0"/>
                </c:manualLayout>
              </c:layout>
              <c:showLegendKey val="0"/>
              <c:showVal val="1"/>
              <c:showCatName val="0"/>
              <c:showSerName val="0"/>
              <c:showPercent val="0"/>
              <c:showBubbleSize val="0"/>
            </c:dLbl>
            <c:dLbl>
              <c:idx val="2"/>
              <c:layout>
                <c:manualLayout>
                  <c:x val="3.998865203921659E-3"/>
                  <c:y val="2.0889145662726649E-2"/>
                </c:manualLayout>
              </c:layout>
              <c:showLegendKey val="0"/>
              <c:showVal val="1"/>
              <c:showCatName val="0"/>
              <c:showSerName val="0"/>
              <c:showPercent val="0"/>
              <c:showBubbleSize val="0"/>
            </c:dLbl>
            <c:dLbl>
              <c:idx val="3"/>
              <c:layout>
                <c:manualLayout>
                  <c:x val="7.3311681835759243E-17"/>
                  <c:y val="1.5666859247044987E-2"/>
                </c:manualLayout>
              </c:layout>
              <c:showLegendKey val="0"/>
              <c:showVal val="1"/>
              <c:showCatName val="0"/>
              <c:showSerName val="0"/>
              <c:showPercent val="0"/>
              <c:showBubbleSize val="0"/>
            </c:dLbl>
            <c:dLbl>
              <c:idx val="4"/>
              <c:layout>
                <c:manualLayout>
                  <c:x val="7.9977304078433179E-3"/>
                  <c:y val="1.0444572831363325E-2"/>
                </c:manualLayout>
              </c:layout>
              <c:showLegendKey val="0"/>
              <c:showVal val="1"/>
              <c:showCatName val="0"/>
              <c:showSerName val="0"/>
              <c:showPercent val="0"/>
              <c:showBubbleSize val="0"/>
            </c:dLbl>
            <c:txPr>
              <a:bodyPr/>
              <a:lstStyle/>
              <a:p>
                <a:pPr>
                  <a:defRPr sz="1000" b="1"/>
                </a:pPr>
                <a:endParaRPr lang="en-US"/>
              </a:p>
            </c:txPr>
            <c:showLegendKey val="0"/>
            <c:showVal val="0"/>
            <c:showCatName val="0"/>
            <c:showSerName val="0"/>
            <c:showPercent val="0"/>
            <c:showBubbleSize val="0"/>
          </c:dLbls>
          <c:val>
            <c:numRef>
              <c:f>Sheet1!$B$2:$B$3</c:f>
              <c:numCache>
                <c:formatCode>0%</c:formatCode>
                <c:ptCount val="2"/>
                <c:pt idx="0">
                  <c:v>0.03</c:v>
                </c:pt>
                <c:pt idx="1">
                  <c:v>0.97</c:v>
                </c:pt>
              </c:numCache>
            </c:numRef>
          </c:val>
        </c:ser>
        <c:dLbls>
          <c:showLegendKey val="0"/>
          <c:showVal val="0"/>
          <c:showCatName val="0"/>
          <c:showSerName val="0"/>
          <c:showPercent val="0"/>
          <c:showBubbleSize val="0"/>
        </c:dLbls>
        <c:gapWidth val="150"/>
        <c:axId val="111453696"/>
        <c:axId val="111455232"/>
      </c:barChart>
      <c:catAx>
        <c:axId val="111453696"/>
        <c:scaling>
          <c:orientation val="minMax"/>
        </c:scaling>
        <c:delete val="1"/>
        <c:axPos val="b"/>
        <c:majorTickMark val="out"/>
        <c:minorTickMark val="none"/>
        <c:tickLblPos val="nextTo"/>
        <c:crossAx val="111455232"/>
        <c:crosses val="autoZero"/>
        <c:auto val="1"/>
        <c:lblAlgn val="ctr"/>
        <c:lblOffset val="100"/>
        <c:noMultiLvlLbl val="0"/>
      </c:catAx>
      <c:valAx>
        <c:axId val="111455232"/>
        <c:scaling>
          <c:orientation val="minMax"/>
          <c:max val="1"/>
          <c:min val="0"/>
        </c:scaling>
        <c:delete val="1"/>
        <c:axPos val="l"/>
        <c:numFmt formatCode="0%" sourceLinked="1"/>
        <c:majorTickMark val="out"/>
        <c:minorTickMark val="none"/>
        <c:tickLblPos val="nextTo"/>
        <c:crossAx val="111453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275344057574766"/>
          <c:y val="8.6535439622610517E-3"/>
          <c:w val="0.41769545668755104"/>
          <c:h val="0.96250060285437633"/>
        </c:manualLayout>
      </c:layout>
      <c:pieChart>
        <c:varyColors val="1"/>
        <c:ser>
          <c:idx val="0"/>
          <c:order val="0"/>
          <c:dPt>
            <c:idx val="0"/>
            <c:bubble3D val="0"/>
            <c:spPr>
              <a:solidFill>
                <a:srgbClr val="0070C0"/>
              </a:solidFill>
            </c:spPr>
          </c:dPt>
          <c:dPt>
            <c:idx val="1"/>
            <c:bubble3D val="0"/>
            <c:spPr>
              <a:solidFill>
                <a:srgbClr val="7030A0"/>
              </a:solidFill>
            </c:spPr>
          </c:dPt>
          <c:dPt>
            <c:idx val="2"/>
            <c:bubble3D val="0"/>
            <c:spPr>
              <a:solidFill>
                <a:srgbClr val="C00000"/>
              </a:solidFill>
            </c:spPr>
          </c:dPt>
          <c:dPt>
            <c:idx val="3"/>
            <c:bubble3D val="0"/>
            <c:spPr>
              <a:solidFill>
                <a:srgbClr val="00B0F0"/>
              </a:solidFill>
              <a:ln>
                <a:solidFill>
                  <a:srgbClr val="00B0F0"/>
                </a:solidFill>
              </a:ln>
            </c:spPr>
          </c:dPt>
          <c:dPt>
            <c:idx val="4"/>
            <c:bubble3D val="0"/>
            <c:spPr>
              <a:solidFill>
                <a:srgbClr val="1870C0"/>
              </a:solidFill>
              <a:ln>
                <a:solidFill>
                  <a:srgbClr val="1870C0"/>
                </a:solidFill>
              </a:ln>
            </c:spPr>
          </c:dPt>
          <c:dLbls>
            <c:dLbl>
              <c:idx val="0"/>
              <c:layout>
                <c:manualLayout>
                  <c:x val="-0.18198086274559094"/>
                  <c:y val="-6.2565879877025568E-2"/>
                </c:manualLayout>
              </c:layout>
              <c:showLegendKey val="0"/>
              <c:showVal val="1"/>
              <c:showCatName val="1"/>
              <c:showSerName val="0"/>
              <c:showPercent val="0"/>
              <c:showBubbleSize val="0"/>
              <c:separator>
</c:separator>
            </c:dLbl>
            <c:dLbl>
              <c:idx val="1"/>
              <c:layout>
                <c:manualLayout>
                  <c:x val="0.15405562462968536"/>
                  <c:y val="-0.22657316611584538"/>
                </c:manualLayout>
              </c:layout>
              <c:showLegendKey val="0"/>
              <c:showVal val="1"/>
              <c:showCatName val="1"/>
              <c:showSerName val="0"/>
              <c:showPercent val="0"/>
              <c:showBubbleSize val="0"/>
              <c:separator>
</c:separator>
            </c:dLbl>
            <c:dLbl>
              <c:idx val="2"/>
              <c:layout>
                <c:manualLayout>
                  <c:x val="0.15353244619500611"/>
                  <c:y val="0.22107261206985857"/>
                </c:manualLayout>
              </c:layout>
              <c:showLegendKey val="0"/>
              <c:showVal val="1"/>
              <c:showCatName val="1"/>
              <c:showSerName val="0"/>
              <c:showPercent val="0"/>
              <c:showBubbleSize val="0"/>
              <c:separator>
</c:separator>
            </c:dLbl>
            <c:dLbl>
              <c:idx val="3"/>
              <c:layout>
                <c:manualLayout>
                  <c:x val="-0.21089741460756969"/>
                  <c:y val="7.4038467144039E-2"/>
                </c:manualLayout>
              </c:layout>
              <c:showLegendKey val="0"/>
              <c:showVal val="1"/>
              <c:showCatName val="1"/>
              <c:showSerName val="0"/>
              <c:showPercent val="0"/>
              <c:showBubbleSize val="0"/>
              <c:separator>
</c:separator>
            </c:dLbl>
            <c:dLbl>
              <c:idx val="4"/>
              <c:layout>
                <c:manualLayout>
                  <c:x val="-0.18846151943655165"/>
                  <c:y val="0"/>
                </c:manualLayout>
              </c:layout>
              <c:showLegendKey val="0"/>
              <c:showVal val="1"/>
              <c:showCatName val="1"/>
              <c:showSerName val="0"/>
              <c:showPercent val="0"/>
              <c:showBubbleSize val="0"/>
              <c:separator>
</c:separator>
            </c:dLbl>
            <c:txPr>
              <a:bodyPr/>
              <a:lstStyle/>
              <a:p>
                <a:pPr>
                  <a:defRPr sz="1050" b="1">
                    <a:solidFill>
                      <a:schemeClr val="bg1"/>
                    </a:solidFill>
                  </a:defRPr>
                </a:pPr>
                <a:endParaRPr lang="en-US"/>
              </a:p>
            </c:txPr>
            <c:showLegendKey val="0"/>
            <c:showVal val="1"/>
            <c:showCatName val="1"/>
            <c:showSerName val="0"/>
            <c:showPercent val="0"/>
            <c:showBubbleSize val="0"/>
            <c:separator>
</c:separator>
            <c:showLeaderLines val="0"/>
          </c:dLbls>
          <c:cat>
            <c:strRef>
              <c:f>Sheet1!$A$2:$A$4</c:f>
              <c:strCache>
                <c:ptCount val="3"/>
                <c:pt idx="0">
                  <c:v>Democrats</c:v>
                </c:pt>
                <c:pt idx="1">
                  <c:v>Independents/other</c:v>
                </c:pt>
                <c:pt idx="2">
                  <c:v>Republicans</c:v>
                </c:pt>
              </c:strCache>
            </c:strRef>
          </c:cat>
          <c:val>
            <c:numRef>
              <c:f>Sheet1!$B$2:$B$4</c:f>
              <c:numCache>
                <c:formatCode>0%</c:formatCode>
                <c:ptCount val="3"/>
                <c:pt idx="0">
                  <c:v>0.53</c:v>
                </c:pt>
                <c:pt idx="1">
                  <c:v>0.21</c:v>
                </c:pt>
                <c:pt idx="2">
                  <c:v>0.26</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rgbClr val="92D050"/>
              </a:solidFill>
            </c:spPr>
          </c:dPt>
          <c:dPt>
            <c:idx val="3"/>
            <c:invertIfNegative val="0"/>
            <c:bubble3D val="0"/>
            <c:spPr>
              <a:solidFill>
                <a:srgbClr val="00B050"/>
              </a:solidFill>
            </c:spPr>
          </c:dPt>
          <c:dPt>
            <c:idx val="4"/>
            <c:invertIfNegative val="0"/>
            <c:bubble3D val="0"/>
            <c:spPr>
              <a:solidFill>
                <a:srgbClr val="7030A0"/>
              </a:solidFill>
            </c:spPr>
          </c:dPt>
          <c:dPt>
            <c:idx val="5"/>
            <c:invertIfNegative val="0"/>
            <c:bubble3D val="0"/>
            <c:spPr>
              <a:solidFill>
                <a:schemeClr val="accent5">
                  <a:lumMod val="75000"/>
                </a:schemeClr>
              </a:solidFill>
            </c:spPr>
          </c:dPt>
          <c:dLbls>
            <c:dLbl>
              <c:idx val="0"/>
              <c:layout>
                <c:manualLayout>
                  <c:x val="3.4215953597607723E-3"/>
                  <c:y val="2.0748266348925938E-2"/>
                </c:manualLayout>
              </c:layout>
              <c:showLegendKey val="0"/>
              <c:showVal val="1"/>
              <c:showCatName val="0"/>
              <c:showSerName val="0"/>
              <c:showPercent val="0"/>
              <c:showBubbleSize val="0"/>
            </c:dLbl>
            <c:dLbl>
              <c:idx val="1"/>
              <c:layout>
                <c:manualLayout>
                  <c:x val="3.9445589240306531E-3"/>
                  <c:y val="2.0748266348925938E-2"/>
                </c:manualLayout>
              </c:layout>
              <c:showLegendKey val="0"/>
              <c:showVal val="1"/>
              <c:showCatName val="0"/>
              <c:showSerName val="0"/>
              <c:showPercent val="0"/>
              <c:showBubbleSize val="0"/>
            </c:dLbl>
            <c:dLbl>
              <c:idx val="2"/>
              <c:layout>
                <c:manualLayout>
                  <c:x val="1.1909779678832724E-3"/>
                  <c:y val="0"/>
                </c:manualLayout>
              </c:layout>
              <c:showLegendKey val="0"/>
              <c:showVal val="1"/>
              <c:showCatName val="0"/>
              <c:showSerName val="0"/>
              <c:showPercent val="0"/>
              <c:showBubbleSize val="0"/>
            </c:dLbl>
            <c:dLbl>
              <c:idx val="3"/>
              <c:layout>
                <c:manualLayout>
                  <c:x val="1.086471981988545E-3"/>
                  <c:y val="1.3832177565950624E-2"/>
                </c:manualLayout>
              </c:layout>
              <c:showLegendKey val="0"/>
              <c:showVal val="1"/>
              <c:showCatName val="0"/>
              <c:showSerName val="0"/>
              <c:showPercent val="0"/>
              <c:showBubbleSize val="0"/>
            </c:dLbl>
            <c:dLbl>
              <c:idx val="4"/>
              <c:layout>
                <c:manualLayout>
                  <c:x val="5.5071619122947606E-3"/>
                  <c:y val="6.9160887829753121E-3"/>
                </c:manualLayout>
              </c:layout>
              <c:showLegendKey val="0"/>
              <c:showVal val="1"/>
              <c:showCatName val="0"/>
              <c:showSerName val="0"/>
              <c:showPercent val="0"/>
              <c:showBubbleSize val="0"/>
            </c:dLbl>
            <c:txPr>
              <a:bodyPr/>
              <a:lstStyle/>
              <a:p>
                <a:pPr>
                  <a:defRPr sz="1000" b="1"/>
                </a:pPr>
                <a:endParaRPr lang="en-US"/>
              </a:p>
            </c:txPr>
            <c:showLegendKey val="0"/>
            <c:showVal val="1"/>
            <c:showCatName val="0"/>
            <c:showSerName val="0"/>
            <c:showPercent val="0"/>
            <c:showBubbleSize val="0"/>
            <c:showLeaderLines val="0"/>
          </c:dLbls>
          <c:cat>
            <c:strRef>
              <c:f>Sheet1!$B$1:$G$1</c:f>
              <c:strCache>
                <c:ptCount val="6"/>
                <c:pt idx="0">
                  <c:v>North</c:v>
                </c:pt>
                <c:pt idx="1">
                  <c:v>South</c:v>
                </c:pt>
                <c:pt idx="2">
                  <c:v>East</c:v>
                </c:pt>
                <c:pt idx="3">
                  <c:v>West</c:v>
                </c:pt>
                <c:pt idx="4">
                  <c:v>Downtown</c:v>
                </c:pt>
                <c:pt idx="5">
                  <c:v>Other</c:v>
                </c:pt>
              </c:strCache>
            </c:strRef>
          </c:cat>
          <c:val>
            <c:numRef>
              <c:f>Sheet1!$B$2:$G$2</c:f>
              <c:numCache>
                <c:formatCode>0%</c:formatCode>
                <c:ptCount val="6"/>
                <c:pt idx="0">
                  <c:v>0.48</c:v>
                </c:pt>
                <c:pt idx="1">
                  <c:v>0.1</c:v>
                </c:pt>
                <c:pt idx="2">
                  <c:v>0.11</c:v>
                </c:pt>
                <c:pt idx="3">
                  <c:v>7.0000000000000007E-2</c:v>
                </c:pt>
                <c:pt idx="4">
                  <c:v>0.14000000000000001</c:v>
                </c:pt>
                <c:pt idx="5">
                  <c:v>0.1</c:v>
                </c:pt>
              </c:numCache>
            </c:numRef>
          </c:val>
        </c:ser>
        <c:dLbls>
          <c:showLegendKey val="0"/>
          <c:showVal val="0"/>
          <c:showCatName val="0"/>
          <c:showSerName val="0"/>
          <c:showPercent val="0"/>
          <c:showBubbleSize val="0"/>
        </c:dLbls>
        <c:gapWidth val="150"/>
        <c:axId val="111889792"/>
        <c:axId val="111924352"/>
      </c:barChart>
      <c:catAx>
        <c:axId val="111889792"/>
        <c:scaling>
          <c:orientation val="minMax"/>
        </c:scaling>
        <c:delete val="0"/>
        <c:axPos val="b"/>
        <c:majorTickMark val="none"/>
        <c:minorTickMark val="none"/>
        <c:tickLblPos val="nextTo"/>
        <c:spPr>
          <a:ln>
            <a:noFill/>
          </a:ln>
        </c:spPr>
        <c:txPr>
          <a:bodyPr/>
          <a:lstStyle/>
          <a:p>
            <a:pPr>
              <a:defRPr sz="1050"/>
            </a:pPr>
            <a:endParaRPr lang="en-US"/>
          </a:p>
        </c:txPr>
        <c:crossAx val="111924352"/>
        <c:crosses val="autoZero"/>
        <c:auto val="1"/>
        <c:lblAlgn val="ctr"/>
        <c:lblOffset val="0"/>
        <c:noMultiLvlLbl val="0"/>
      </c:catAx>
      <c:valAx>
        <c:axId val="111924352"/>
        <c:scaling>
          <c:orientation val="minMax"/>
        </c:scaling>
        <c:delete val="1"/>
        <c:axPos val="l"/>
        <c:numFmt formatCode="0%" sourceLinked="1"/>
        <c:majorTickMark val="out"/>
        <c:minorTickMark val="none"/>
        <c:tickLblPos val="nextTo"/>
        <c:crossAx val="1118897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smtClean="0"/>
              <a:t>EDUCATION</a:t>
            </a:r>
            <a:endParaRPr lang="en-US" sz="1400" dirty="0"/>
          </a:p>
        </c:rich>
      </c:tx>
      <c:layout>
        <c:manualLayout>
          <c:xMode val="edge"/>
          <c:yMode val="edge"/>
          <c:x val="0.10024488802564034"/>
          <c:y val="0.10286298107101306"/>
        </c:manualLayout>
      </c:layout>
      <c:overlay val="0"/>
    </c:title>
    <c:autoTitleDeleted val="0"/>
    <c:plotArea>
      <c:layout>
        <c:manualLayout>
          <c:layoutTarget val="inner"/>
          <c:xMode val="edge"/>
          <c:yMode val="edge"/>
          <c:x val="4.1666666666666664E-2"/>
          <c:y val="0.3027604452283203"/>
          <c:w val="0.9127135826771654"/>
          <c:h val="0.53986237629651324"/>
        </c:manualLayout>
      </c:layout>
      <c:barChart>
        <c:barDir val="bar"/>
        <c:grouping val="percentStacked"/>
        <c:varyColors val="0"/>
        <c:ser>
          <c:idx val="0"/>
          <c:order val="0"/>
          <c:tx>
            <c:strRef>
              <c:f>Sheet1!$B$1</c:f>
              <c:strCache>
                <c:ptCount val="1"/>
                <c:pt idx="0">
                  <c:v>HS grad/less</c:v>
                </c:pt>
              </c:strCache>
            </c:strRef>
          </c:tx>
          <c:spPr>
            <a:solidFill>
              <a:schemeClr val="accent2">
                <a:lumMod val="60000"/>
                <a:lumOff val="40000"/>
              </a:schemeClr>
            </a:solidFill>
          </c:spPr>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Education level</c:v>
                </c:pt>
              </c:strCache>
            </c:strRef>
          </c:cat>
          <c:val>
            <c:numRef>
              <c:f>Sheet1!$B$2</c:f>
              <c:numCache>
                <c:formatCode>0%</c:formatCode>
                <c:ptCount val="1"/>
                <c:pt idx="0">
                  <c:v>7.0000000000000007E-2</c:v>
                </c:pt>
              </c:numCache>
            </c:numRef>
          </c:val>
        </c:ser>
        <c:ser>
          <c:idx val="1"/>
          <c:order val="1"/>
          <c:tx>
            <c:strRef>
              <c:f>Sheet1!$C$1</c:f>
              <c:strCache>
                <c:ptCount val="1"/>
                <c:pt idx="0">
                  <c:v>Two-year college/voc ed</c:v>
                </c:pt>
              </c:strCache>
            </c:strRef>
          </c:tx>
          <c:spPr>
            <a:solidFill>
              <a:schemeClr val="accent6"/>
            </a:solidFill>
          </c:spPr>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Education level</c:v>
                </c:pt>
              </c:strCache>
            </c:strRef>
          </c:cat>
          <c:val>
            <c:numRef>
              <c:f>Sheet1!$C$2</c:f>
              <c:numCache>
                <c:formatCode>0%</c:formatCode>
                <c:ptCount val="1"/>
                <c:pt idx="0">
                  <c:v>0.19</c:v>
                </c:pt>
              </c:numCache>
            </c:numRef>
          </c:val>
        </c:ser>
        <c:ser>
          <c:idx val="2"/>
          <c:order val="2"/>
          <c:tx>
            <c:strRef>
              <c:f>Sheet1!$D$1</c:f>
              <c:strCache>
                <c:ptCount val="1"/>
                <c:pt idx="0">
                  <c:v>Four-year college grad</c:v>
                </c:pt>
              </c:strCache>
            </c:strRef>
          </c:tx>
          <c:spPr>
            <a:solidFill>
              <a:srgbClr val="0070C0"/>
            </a:solidFill>
          </c:spPr>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Education level</c:v>
                </c:pt>
              </c:strCache>
            </c:strRef>
          </c:cat>
          <c:val>
            <c:numRef>
              <c:f>Sheet1!$D$2</c:f>
              <c:numCache>
                <c:formatCode>0%</c:formatCode>
                <c:ptCount val="1"/>
                <c:pt idx="0">
                  <c:v>0.3</c:v>
                </c:pt>
              </c:numCache>
            </c:numRef>
          </c:val>
        </c:ser>
        <c:ser>
          <c:idx val="3"/>
          <c:order val="3"/>
          <c:tx>
            <c:strRef>
              <c:f>Sheet1!$E$1</c:f>
              <c:strCache>
                <c:ptCount val="1"/>
                <c:pt idx="0">
                  <c:v>Post-grad educ</c:v>
                </c:pt>
              </c:strCache>
            </c:strRef>
          </c:tx>
          <c:spPr>
            <a:solidFill>
              <a:schemeClr val="accent1"/>
            </a:solidFill>
          </c:spPr>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Education level</c:v>
                </c:pt>
              </c:strCache>
            </c:strRef>
          </c:cat>
          <c:val>
            <c:numRef>
              <c:f>Sheet1!$E$2</c:f>
              <c:numCache>
                <c:formatCode>0%</c:formatCode>
                <c:ptCount val="1"/>
                <c:pt idx="0">
                  <c:v>0.44</c:v>
                </c:pt>
              </c:numCache>
            </c:numRef>
          </c:val>
        </c:ser>
        <c:dLbls>
          <c:showLegendKey val="0"/>
          <c:showVal val="0"/>
          <c:showCatName val="0"/>
          <c:showSerName val="0"/>
          <c:showPercent val="0"/>
          <c:showBubbleSize val="0"/>
        </c:dLbls>
        <c:gapWidth val="150"/>
        <c:overlap val="100"/>
        <c:axId val="112083712"/>
        <c:axId val="112085248"/>
      </c:barChart>
      <c:catAx>
        <c:axId val="112083712"/>
        <c:scaling>
          <c:orientation val="minMax"/>
        </c:scaling>
        <c:delete val="1"/>
        <c:axPos val="l"/>
        <c:majorTickMark val="out"/>
        <c:minorTickMark val="none"/>
        <c:tickLblPos val="nextTo"/>
        <c:crossAx val="112085248"/>
        <c:crosses val="autoZero"/>
        <c:auto val="1"/>
        <c:lblAlgn val="ctr"/>
        <c:lblOffset val="100"/>
        <c:noMultiLvlLbl val="0"/>
      </c:catAx>
      <c:valAx>
        <c:axId val="112085248"/>
        <c:scaling>
          <c:orientation val="minMax"/>
        </c:scaling>
        <c:delete val="1"/>
        <c:axPos val="b"/>
        <c:majorGridlines>
          <c:spPr>
            <a:ln>
              <a:noFill/>
            </a:ln>
          </c:spPr>
        </c:majorGridlines>
        <c:numFmt formatCode="0%" sourceLinked="1"/>
        <c:majorTickMark val="out"/>
        <c:minorTickMark val="none"/>
        <c:tickLblPos val="nextTo"/>
        <c:crossAx val="112083712"/>
        <c:crosses val="autoZero"/>
        <c:crossBetween val="between"/>
      </c:valAx>
      <c:spPr>
        <a:noFill/>
      </c:spPr>
    </c:plotArea>
    <c:legend>
      <c:legendPos val="tr"/>
      <c:layout>
        <c:manualLayout>
          <c:xMode val="edge"/>
          <c:yMode val="edge"/>
          <c:x val="0"/>
          <c:y val="0.27703060376173044"/>
          <c:w val="0.9836009775304837"/>
          <c:h val="0.18554213939958797"/>
        </c:manualLayout>
      </c:layout>
      <c:overlay val="0"/>
      <c:txPr>
        <a:bodyPr/>
        <a:lstStyle/>
        <a:p>
          <a:pPr>
            <a:defRPr sz="10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28862428221913"/>
          <c:y val="7.6132455322257972E-2"/>
          <c:w val="0.71802077989379209"/>
          <c:h val="0.92386754467774201"/>
        </c:manualLayout>
      </c:layout>
      <c:pieChart>
        <c:varyColors val="1"/>
        <c:ser>
          <c:idx val="0"/>
          <c:order val="0"/>
          <c:dPt>
            <c:idx val="0"/>
            <c:bubble3D val="0"/>
            <c:spPr>
              <a:solidFill>
                <a:schemeClr val="accent1"/>
              </a:solidFill>
            </c:spPr>
          </c:dPt>
          <c:dPt>
            <c:idx val="1"/>
            <c:bubble3D val="0"/>
            <c:spPr>
              <a:solidFill>
                <a:schemeClr val="tx1">
                  <a:lumMod val="50000"/>
                  <a:lumOff val="50000"/>
                </a:schemeClr>
              </a:solidFill>
            </c:spPr>
          </c:dPt>
          <c:dLbls>
            <c:dLbl>
              <c:idx val="0"/>
              <c:layout>
                <c:manualLayout>
                  <c:x val="-0.24826372897208338"/>
                  <c:y val="-4.0439875743747696E-2"/>
                </c:manualLayout>
              </c:layout>
              <c:spPr/>
              <c:txPr>
                <a:bodyPr/>
                <a:lstStyle/>
                <a:p>
                  <a:pPr>
                    <a:defRPr sz="1400" b="1">
                      <a:solidFill>
                        <a:schemeClr val="bg1"/>
                      </a:solidFill>
                    </a:defRPr>
                  </a:pPr>
                  <a:endParaRPr lang="en-US"/>
                </a:p>
              </c:txPr>
              <c:showLegendKey val="0"/>
              <c:showVal val="0"/>
              <c:showCatName val="1"/>
              <c:showSerName val="0"/>
              <c:showPercent val="1"/>
              <c:showBubbleSize val="0"/>
              <c:separator>
</c:separator>
            </c:dLbl>
            <c:dLbl>
              <c:idx val="1"/>
              <c:layout>
                <c:manualLayout>
                  <c:x val="0.2254407729745658"/>
                  <c:y val="1.7266647153976994E-2"/>
                </c:manualLayout>
              </c:layout>
              <c:spPr/>
              <c:txPr>
                <a:bodyPr/>
                <a:lstStyle/>
                <a:p>
                  <a:pPr>
                    <a:defRPr sz="1400" b="1">
                      <a:solidFill>
                        <a:schemeClr val="bg1"/>
                      </a:solidFill>
                    </a:defRPr>
                  </a:pPr>
                  <a:endParaRPr lang="en-US"/>
                </a:p>
              </c:txPr>
              <c:showLegendKey val="0"/>
              <c:showVal val="0"/>
              <c:showCatName val="1"/>
              <c:showSerName val="0"/>
              <c:showPercent val="1"/>
              <c:showBubbleSize val="0"/>
              <c:separator>
</c:separator>
            </c:dLbl>
            <c:txPr>
              <a:bodyPr/>
              <a:lstStyle/>
              <a:p>
                <a:pPr>
                  <a:defRPr sz="1400">
                    <a:solidFill>
                      <a:schemeClr val="bg1"/>
                    </a:solidFill>
                  </a:defRPr>
                </a:pPr>
                <a:endParaRPr lang="en-US"/>
              </a:p>
            </c:txPr>
            <c:showLegendKey val="0"/>
            <c:showVal val="0"/>
            <c:showCatName val="1"/>
            <c:showSerName val="0"/>
            <c:showPercent val="1"/>
            <c:showBubbleSize val="0"/>
            <c:separator>
</c:separator>
            <c:showLeaderLines val="0"/>
          </c:dLbls>
          <c:cat>
            <c:strRef>
              <c:f>Sheet1!$A$2:$A$3</c:f>
              <c:strCache>
                <c:ptCount val="2"/>
                <c:pt idx="0">
                  <c:v>More HOPEFUL</c:v>
                </c:pt>
                <c:pt idx="1">
                  <c:v>More WORRIED</c:v>
                </c:pt>
              </c:strCache>
            </c:strRef>
          </c:cat>
          <c:val>
            <c:numRef>
              <c:f>Sheet1!$B$2:$B$3</c:f>
              <c:numCache>
                <c:formatCode>General</c:formatCode>
                <c:ptCount val="2"/>
                <c:pt idx="0">
                  <c:v>66</c:v>
                </c:pt>
                <c:pt idx="1">
                  <c:v>34</c:v>
                </c:pt>
              </c:numCache>
            </c:numRef>
          </c:val>
        </c:ser>
        <c:dLbls>
          <c:showLegendKey val="0"/>
          <c:showVal val="0"/>
          <c:showCatName val="0"/>
          <c:showSerName val="0"/>
          <c:showPercent val="0"/>
          <c:showBubbleSize val="0"/>
          <c:showLeaderLines val="0"/>
        </c:dLbls>
        <c:firstSliceAng val="334"/>
      </c:pieChart>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628205128205128E-2"/>
          <c:y val="3.1485375260118471E-2"/>
          <c:w val="0.96474358974358976"/>
          <c:h val="0.86303520876880102"/>
        </c:manualLayout>
      </c:layout>
      <c:barChart>
        <c:barDir val="col"/>
        <c:grouping val="stacked"/>
        <c:varyColors val="0"/>
        <c:ser>
          <c:idx val="0"/>
          <c:order val="0"/>
          <c:spPr>
            <a:solidFill>
              <a:schemeClr val="accent1"/>
            </a:solidFill>
          </c:spPr>
          <c:invertIfNegative val="0"/>
          <c:dLbls>
            <c:dLbl>
              <c:idx val="0"/>
              <c:layout>
                <c:manualLayout>
                  <c:x val="0"/>
                  <c:y val="2.3614031445088855E-2"/>
                </c:manualLayout>
              </c:layout>
              <c:showLegendKey val="0"/>
              <c:showVal val="1"/>
              <c:showCatName val="0"/>
              <c:showSerName val="0"/>
              <c:showPercent val="0"/>
              <c:showBubbleSize val="0"/>
            </c:dLbl>
            <c:txPr>
              <a:bodyPr/>
              <a:lstStyle/>
              <a:p>
                <a:pPr>
                  <a:defRPr sz="1100" b="1">
                    <a:solidFill>
                      <a:schemeClr val="bg1"/>
                    </a:solidFill>
                  </a:defRPr>
                </a:pPr>
                <a:endParaRPr lang="en-US"/>
              </a:p>
            </c:txPr>
            <c:showLegendKey val="0"/>
            <c:showVal val="1"/>
            <c:showCatName val="0"/>
            <c:showSerName val="0"/>
            <c:showPercent val="0"/>
            <c:showBubbleSize val="0"/>
            <c:showLeaderLines val="0"/>
          </c:dLbls>
          <c:cat>
            <c:strRef>
              <c:f>Sheet1!$B$1:$L$1</c:f>
              <c:strCache>
                <c:ptCount val="11"/>
                <c:pt idx="0">
                  <c:v>Agree</c:v>
                </c:pt>
                <c:pt idx="1">
                  <c:v>Disagree</c:v>
                </c:pt>
                <c:pt idx="3">
                  <c:v>Agree</c:v>
                </c:pt>
                <c:pt idx="4">
                  <c:v>Disagree</c:v>
                </c:pt>
                <c:pt idx="6">
                  <c:v>Agree</c:v>
                </c:pt>
                <c:pt idx="7">
                  <c:v>Disagree</c:v>
                </c:pt>
                <c:pt idx="9">
                  <c:v>Agree</c:v>
                </c:pt>
                <c:pt idx="10">
                  <c:v>Disagree</c:v>
                </c:pt>
              </c:strCache>
            </c:strRef>
          </c:cat>
          <c:val>
            <c:numRef>
              <c:f>Sheet1!$B$2:$L$2</c:f>
              <c:numCache>
                <c:formatCode>General</c:formatCode>
                <c:ptCount val="11"/>
                <c:pt idx="0" formatCode="0%">
                  <c:v>0.21</c:v>
                </c:pt>
                <c:pt idx="3" formatCode="0%">
                  <c:v>0.25</c:v>
                </c:pt>
                <c:pt idx="6" formatCode="0%">
                  <c:v>0.21</c:v>
                </c:pt>
                <c:pt idx="9" formatCode="0%">
                  <c:v>0.11</c:v>
                </c:pt>
              </c:numCache>
            </c:numRef>
          </c:val>
        </c:ser>
        <c:ser>
          <c:idx val="1"/>
          <c:order val="1"/>
          <c:spPr>
            <a:solidFill>
              <a:schemeClr val="accent2"/>
            </a:solidFill>
          </c:spPr>
          <c:invertIfNegative val="0"/>
          <c:dLbls>
            <c:txPr>
              <a:bodyPr/>
              <a:lstStyle/>
              <a:p>
                <a:pPr>
                  <a:defRPr sz="1100">
                    <a:solidFill>
                      <a:schemeClr val="bg1"/>
                    </a:solidFill>
                  </a:defRPr>
                </a:pPr>
                <a:endParaRPr lang="en-US"/>
              </a:p>
            </c:txPr>
            <c:showLegendKey val="0"/>
            <c:showVal val="1"/>
            <c:showCatName val="0"/>
            <c:showSerName val="0"/>
            <c:showPercent val="0"/>
            <c:showBubbleSize val="0"/>
            <c:showLeaderLines val="0"/>
          </c:dLbls>
          <c:cat>
            <c:strRef>
              <c:f>Sheet1!$B$1:$L$1</c:f>
              <c:strCache>
                <c:ptCount val="11"/>
                <c:pt idx="0">
                  <c:v>Agree</c:v>
                </c:pt>
                <c:pt idx="1">
                  <c:v>Disagree</c:v>
                </c:pt>
                <c:pt idx="3">
                  <c:v>Agree</c:v>
                </c:pt>
                <c:pt idx="4">
                  <c:v>Disagree</c:v>
                </c:pt>
                <c:pt idx="6">
                  <c:v>Agree</c:v>
                </c:pt>
                <c:pt idx="7">
                  <c:v>Disagree</c:v>
                </c:pt>
                <c:pt idx="9">
                  <c:v>Agree</c:v>
                </c:pt>
                <c:pt idx="10">
                  <c:v>Disagree</c:v>
                </c:pt>
              </c:strCache>
            </c:strRef>
          </c:cat>
          <c:val>
            <c:numRef>
              <c:f>Sheet1!$B$3:$L$3</c:f>
              <c:numCache>
                <c:formatCode>General</c:formatCode>
                <c:ptCount val="11"/>
                <c:pt idx="0" formatCode="0%">
                  <c:v>0.49</c:v>
                </c:pt>
                <c:pt idx="3" formatCode="0%">
                  <c:v>0.44</c:v>
                </c:pt>
                <c:pt idx="6" formatCode="0%">
                  <c:v>0.47</c:v>
                </c:pt>
                <c:pt idx="9" formatCode="0%">
                  <c:v>0.42</c:v>
                </c:pt>
              </c:numCache>
            </c:numRef>
          </c:val>
        </c:ser>
        <c:ser>
          <c:idx val="2"/>
          <c:order val="2"/>
          <c:spPr>
            <a:solidFill>
              <a:schemeClr val="accent4"/>
            </a:solidFill>
          </c:spPr>
          <c:invertIfNegative val="0"/>
          <c:dPt>
            <c:idx val="1"/>
            <c:invertIfNegative val="0"/>
            <c:bubble3D val="0"/>
          </c:dPt>
          <c:dLbls>
            <c:dLbl>
              <c:idx val="1"/>
              <c:layout>
                <c:manualLayout>
                  <c:x val="0"/>
                  <c:y val="1.9678359537574047E-2"/>
                </c:manualLayout>
              </c:layout>
              <c:showLegendKey val="0"/>
              <c:showVal val="1"/>
              <c:showCatName val="0"/>
              <c:showSerName val="0"/>
              <c:showPercent val="0"/>
              <c:showBubbleSize val="0"/>
            </c:dLbl>
            <c:txPr>
              <a:bodyPr/>
              <a:lstStyle/>
              <a:p>
                <a:pPr>
                  <a:defRPr sz="1100" b="1">
                    <a:solidFill>
                      <a:schemeClr val="bg1"/>
                    </a:solidFill>
                  </a:defRPr>
                </a:pPr>
                <a:endParaRPr lang="en-US"/>
              </a:p>
            </c:txPr>
            <c:showLegendKey val="0"/>
            <c:showVal val="1"/>
            <c:showCatName val="0"/>
            <c:showSerName val="0"/>
            <c:showPercent val="0"/>
            <c:showBubbleSize val="0"/>
            <c:showLeaderLines val="0"/>
          </c:dLbls>
          <c:cat>
            <c:strRef>
              <c:f>Sheet1!$B$1:$L$1</c:f>
              <c:strCache>
                <c:ptCount val="11"/>
                <c:pt idx="0">
                  <c:v>Agree</c:v>
                </c:pt>
                <c:pt idx="1">
                  <c:v>Disagree</c:v>
                </c:pt>
                <c:pt idx="3">
                  <c:v>Agree</c:v>
                </c:pt>
                <c:pt idx="4">
                  <c:v>Disagree</c:v>
                </c:pt>
                <c:pt idx="6">
                  <c:v>Agree</c:v>
                </c:pt>
                <c:pt idx="7">
                  <c:v>Disagree</c:v>
                </c:pt>
                <c:pt idx="9">
                  <c:v>Agree</c:v>
                </c:pt>
                <c:pt idx="10">
                  <c:v>Disagree</c:v>
                </c:pt>
              </c:strCache>
            </c:strRef>
          </c:cat>
          <c:val>
            <c:numRef>
              <c:f>Sheet1!$B$4:$L$4</c:f>
              <c:numCache>
                <c:formatCode>0%</c:formatCode>
                <c:ptCount val="11"/>
                <c:pt idx="1">
                  <c:v>0.08</c:v>
                </c:pt>
                <c:pt idx="4">
                  <c:v>0.08</c:v>
                </c:pt>
                <c:pt idx="7">
                  <c:v>0.08</c:v>
                </c:pt>
                <c:pt idx="10">
                  <c:v>0.16</c:v>
                </c:pt>
              </c:numCache>
            </c:numRef>
          </c:val>
        </c:ser>
        <c:ser>
          <c:idx val="3"/>
          <c:order val="3"/>
          <c:spPr>
            <a:solidFill>
              <a:schemeClr val="accent5"/>
            </a:solidFill>
          </c:spPr>
          <c:invertIfNegative val="0"/>
          <c:dLbls>
            <c:txPr>
              <a:bodyPr/>
              <a:lstStyle/>
              <a:p>
                <a:pPr>
                  <a:defRPr sz="1100">
                    <a:solidFill>
                      <a:schemeClr val="bg1"/>
                    </a:solidFill>
                  </a:defRPr>
                </a:pPr>
                <a:endParaRPr lang="en-US"/>
              </a:p>
            </c:txPr>
            <c:showLegendKey val="0"/>
            <c:showVal val="1"/>
            <c:showCatName val="0"/>
            <c:showSerName val="0"/>
            <c:showPercent val="0"/>
            <c:showBubbleSize val="0"/>
            <c:showLeaderLines val="0"/>
          </c:dLbls>
          <c:cat>
            <c:strRef>
              <c:f>Sheet1!$B$1:$L$1</c:f>
              <c:strCache>
                <c:ptCount val="11"/>
                <c:pt idx="0">
                  <c:v>Agree</c:v>
                </c:pt>
                <c:pt idx="1">
                  <c:v>Disagree</c:v>
                </c:pt>
                <c:pt idx="3">
                  <c:v>Agree</c:v>
                </c:pt>
                <c:pt idx="4">
                  <c:v>Disagree</c:v>
                </c:pt>
                <c:pt idx="6">
                  <c:v>Agree</c:v>
                </c:pt>
                <c:pt idx="7">
                  <c:v>Disagree</c:v>
                </c:pt>
                <c:pt idx="9">
                  <c:v>Agree</c:v>
                </c:pt>
                <c:pt idx="10">
                  <c:v>Disagree</c:v>
                </c:pt>
              </c:strCache>
            </c:strRef>
          </c:cat>
          <c:val>
            <c:numRef>
              <c:f>Sheet1!$B$5:$L$5</c:f>
              <c:numCache>
                <c:formatCode>0%</c:formatCode>
                <c:ptCount val="11"/>
                <c:pt idx="1">
                  <c:v>0.22</c:v>
                </c:pt>
                <c:pt idx="4">
                  <c:v>0.23</c:v>
                </c:pt>
                <c:pt idx="7">
                  <c:v>0.24</c:v>
                </c:pt>
                <c:pt idx="10">
                  <c:v>0.31</c:v>
                </c:pt>
              </c:numCache>
            </c:numRef>
          </c:val>
        </c:ser>
        <c:dLbls>
          <c:showLegendKey val="0"/>
          <c:showVal val="0"/>
          <c:showCatName val="0"/>
          <c:showSerName val="0"/>
          <c:showPercent val="0"/>
          <c:showBubbleSize val="0"/>
        </c:dLbls>
        <c:gapWidth val="10"/>
        <c:overlap val="100"/>
        <c:axId val="112212608"/>
        <c:axId val="112222592"/>
      </c:barChart>
      <c:catAx>
        <c:axId val="112212608"/>
        <c:scaling>
          <c:orientation val="minMax"/>
        </c:scaling>
        <c:delete val="0"/>
        <c:axPos val="b"/>
        <c:majorTickMark val="none"/>
        <c:minorTickMark val="none"/>
        <c:tickLblPos val="nextTo"/>
        <c:spPr>
          <a:ln>
            <a:noFill/>
          </a:ln>
        </c:spPr>
        <c:txPr>
          <a:bodyPr/>
          <a:lstStyle/>
          <a:p>
            <a:pPr>
              <a:defRPr sz="1200" b="1"/>
            </a:pPr>
            <a:endParaRPr lang="en-US"/>
          </a:p>
        </c:txPr>
        <c:crossAx val="112222592"/>
        <c:crosses val="autoZero"/>
        <c:auto val="1"/>
        <c:lblAlgn val="ctr"/>
        <c:lblOffset val="0"/>
        <c:noMultiLvlLbl val="0"/>
      </c:catAx>
      <c:valAx>
        <c:axId val="112222592"/>
        <c:scaling>
          <c:orientation val="minMax"/>
        </c:scaling>
        <c:delete val="1"/>
        <c:axPos val="l"/>
        <c:numFmt formatCode="0%" sourceLinked="1"/>
        <c:majorTickMark val="out"/>
        <c:minorTickMark val="none"/>
        <c:tickLblPos val="nextTo"/>
        <c:crossAx val="1122126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025901" cy="348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96" tIns="46798" rIns="93596" bIns="46798" numCol="1" anchor="t" anchorCtr="0" compatLnSpc="1">
            <a:prstTxWarp prst="textNoShape">
              <a:avLst/>
            </a:prstTxWarp>
          </a:bodyPr>
          <a:lstStyle>
            <a:lvl1pPr algn="l" defTabSz="935038">
              <a:defRPr sz="1200">
                <a:latin typeface="Times New Roman" pitchFamily="18" charset="0"/>
              </a:defRPr>
            </a:lvl1pPr>
          </a:lstStyle>
          <a:p>
            <a:pPr>
              <a:defRPr/>
            </a:pPr>
            <a:endParaRPr lang="en-US" dirty="0"/>
          </a:p>
        </p:txBody>
      </p:sp>
      <p:sp>
        <p:nvSpPr>
          <p:cNvPr id="30723" name="Rectangle 3"/>
          <p:cNvSpPr>
            <a:spLocks noGrp="1" noChangeArrowheads="1"/>
          </p:cNvSpPr>
          <p:nvPr>
            <p:ph type="dt" sz="quarter" idx="1"/>
          </p:nvPr>
        </p:nvSpPr>
        <p:spPr bwMode="auto">
          <a:xfrm>
            <a:off x="5270500" y="0"/>
            <a:ext cx="4025901" cy="348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96" tIns="46798" rIns="93596" bIns="46798" numCol="1" anchor="t" anchorCtr="0" compatLnSpc="1">
            <a:prstTxWarp prst="textNoShape">
              <a:avLst/>
            </a:prstTxWarp>
          </a:bodyPr>
          <a:lstStyle>
            <a:lvl1pPr algn="r" defTabSz="935038">
              <a:defRPr sz="1200">
                <a:latin typeface="Times New Roman" pitchFamily="18" charset="0"/>
              </a:defRPr>
            </a:lvl1pPr>
          </a:lstStyle>
          <a:p>
            <a:pPr>
              <a:defRPr/>
            </a:pPr>
            <a:endParaRPr lang="en-US" dirty="0"/>
          </a:p>
        </p:txBody>
      </p:sp>
      <p:sp>
        <p:nvSpPr>
          <p:cNvPr id="30724" name="Rectangle 4"/>
          <p:cNvSpPr>
            <a:spLocks noGrp="1" noChangeArrowheads="1"/>
          </p:cNvSpPr>
          <p:nvPr>
            <p:ph type="ftr" sz="quarter" idx="2"/>
          </p:nvPr>
        </p:nvSpPr>
        <p:spPr bwMode="auto">
          <a:xfrm>
            <a:off x="0" y="6661504"/>
            <a:ext cx="4025901" cy="348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96" tIns="46798" rIns="93596" bIns="46798" numCol="1" anchor="b" anchorCtr="0" compatLnSpc="1">
            <a:prstTxWarp prst="textNoShape">
              <a:avLst/>
            </a:prstTxWarp>
          </a:bodyPr>
          <a:lstStyle>
            <a:lvl1pPr algn="l" defTabSz="935038">
              <a:defRPr sz="1200">
                <a:latin typeface="Times New Roman" pitchFamily="18" charset="0"/>
              </a:defRPr>
            </a:lvl1pPr>
          </a:lstStyle>
          <a:p>
            <a:pPr>
              <a:defRPr/>
            </a:pPr>
            <a:endParaRPr lang="en-US" dirty="0"/>
          </a:p>
        </p:txBody>
      </p:sp>
      <p:sp>
        <p:nvSpPr>
          <p:cNvPr id="30725" name="Rectangle 5"/>
          <p:cNvSpPr>
            <a:spLocks noGrp="1" noChangeArrowheads="1"/>
          </p:cNvSpPr>
          <p:nvPr>
            <p:ph type="sldNum" sz="quarter" idx="3"/>
          </p:nvPr>
        </p:nvSpPr>
        <p:spPr bwMode="auto">
          <a:xfrm>
            <a:off x="5270500" y="6661504"/>
            <a:ext cx="4025901" cy="348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96" tIns="46798" rIns="93596" bIns="46798" numCol="1" anchor="b" anchorCtr="0" compatLnSpc="1">
            <a:prstTxWarp prst="textNoShape">
              <a:avLst/>
            </a:prstTxWarp>
          </a:bodyPr>
          <a:lstStyle>
            <a:lvl1pPr algn="r" defTabSz="935038">
              <a:defRPr sz="1200">
                <a:latin typeface="Times New Roman" pitchFamily="18" charset="0"/>
              </a:defRPr>
            </a:lvl1pPr>
          </a:lstStyle>
          <a:p>
            <a:pPr>
              <a:defRPr/>
            </a:pPr>
            <a:fld id="{7F23718C-D878-4F67-BBA8-97C5F0DB0C8E}" type="slidenum">
              <a:rPr lang="en-US"/>
              <a:pPr>
                <a:defRPr/>
              </a:pPr>
              <a:t>‹#›</a:t>
            </a:fld>
            <a:endParaRPr lang="en-US" dirty="0"/>
          </a:p>
        </p:txBody>
      </p:sp>
    </p:spTree>
    <p:extLst>
      <p:ext uri="{BB962C8B-B14F-4D97-AF65-F5344CB8AC3E}">
        <p14:creationId xmlns:p14="http://schemas.microsoft.com/office/powerpoint/2010/main" val="2370460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4"/>
          <p:cNvSpPr>
            <a:spLocks noGrp="1" noRot="1" noChangeAspect="1" noChangeArrowheads="1" noTextEdit="1"/>
          </p:cNvSpPr>
          <p:nvPr>
            <p:ph type="sldImg" idx="2"/>
          </p:nvPr>
        </p:nvSpPr>
        <p:spPr bwMode="auto">
          <a:xfrm>
            <a:off x="771525" y="265113"/>
            <a:ext cx="7727950" cy="4346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8613" name="Rectangle 1029"/>
          <p:cNvSpPr>
            <a:spLocks noGrp="1" noChangeArrowheads="1"/>
          </p:cNvSpPr>
          <p:nvPr>
            <p:ph type="body" sz="quarter" idx="3"/>
          </p:nvPr>
        </p:nvSpPr>
        <p:spPr bwMode="auto">
          <a:xfrm>
            <a:off x="930275" y="4775837"/>
            <a:ext cx="7435850" cy="1963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7111983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873125" y="288925"/>
            <a:ext cx="7534275" cy="4238625"/>
          </a:xfrm>
          <a:ln/>
        </p:spPr>
      </p:sp>
      <p:sp>
        <p:nvSpPr>
          <p:cNvPr id="52227" name="Rectangle 4"/>
          <p:cNvSpPr>
            <a:spLocks noGrp="1" noChangeArrowheads="1"/>
          </p:cNvSpPr>
          <p:nvPr>
            <p:ph type="body" idx="1"/>
          </p:nvPr>
        </p:nvSpPr>
        <p:spPr>
          <a:noFill/>
        </p:spPr>
        <p:txBody>
          <a:bodyPr/>
          <a:lstStyle/>
          <a:p>
            <a:pPr eaLnBrk="1" hangingPunct="1"/>
            <a:r>
              <a:rPr lang="en-US" dirty="0" smtClean="0"/>
              <a:t>12331f</a:t>
            </a:r>
          </a:p>
          <a:p>
            <a:pPr eaLnBrk="1" hangingPunct="1"/>
            <a:r>
              <a:rPr lang="en-US" dirty="0" smtClean="0"/>
              <a:t>Note:  vertical expressions for subgroups except where</a:t>
            </a:r>
            <a:r>
              <a:rPr lang="en-US" baseline="0" dirty="0" smtClean="0"/>
              <a:t> noted</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Q.4</a:t>
            </a:r>
            <a:endParaRPr lang="en-US" dirty="0"/>
          </a:p>
        </p:txBody>
      </p:sp>
    </p:spTree>
    <p:extLst>
      <p:ext uri="{BB962C8B-B14F-4D97-AF65-F5344CB8AC3E}">
        <p14:creationId xmlns:p14="http://schemas.microsoft.com/office/powerpoint/2010/main" val="2497947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Q.4</a:t>
            </a:r>
            <a:endParaRPr lang="en-US" dirty="0"/>
          </a:p>
        </p:txBody>
      </p:sp>
    </p:spTree>
    <p:extLst>
      <p:ext uri="{BB962C8B-B14F-4D97-AF65-F5344CB8AC3E}">
        <p14:creationId xmlns:p14="http://schemas.microsoft.com/office/powerpoint/2010/main" val="2497947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Q.4</a:t>
            </a:r>
            <a:endParaRPr lang="en-US" dirty="0"/>
          </a:p>
        </p:txBody>
      </p:sp>
    </p:spTree>
    <p:extLst>
      <p:ext uri="{BB962C8B-B14F-4D97-AF65-F5344CB8AC3E}">
        <p14:creationId xmlns:p14="http://schemas.microsoft.com/office/powerpoint/2010/main" val="2497947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Q.5</a:t>
            </a:r>
            <a:endParaRPr lang="en-US" dirty="0"/>
          </a:p>
        </p:txBody>
      </p:sp>
    </p:spTree>
    <p:extLst>
      <p:ext uri="{BB962C8B-B14F-4D97-AF65-F5344CB8AC3E}">
        <p14:creationId xmlns:p14="http://schemas.microsoft.com/office/powerpoint/2010/main" val="2497947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Q.5</a:t>
            </a:r>
            <a:endParaRPr lang="en-US" dirty="0"/>
          </a:p>
        </p:txBody>
      </p:sp>
    </p:spTree>
    <p:extLst>
      <p:ext uri="{BB962C8B-B14F-4D97-AF65-F5344CB8AC3E}">
        <p14:creationId xmlns:p14="http://schemas.microsoft.com/office/powerpoint/2010/main" val="2497947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52913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Q.7</a:t>
            </a:r>
            <a:endParaRPr lang="en-US" dirty="0"/>
          </a:p>
        </p:txBody>
      </p:sp>
    </p:spTree>
    <p:extLst>
      <p:ext uri="{BB962C8B-B14F-4D97-AF65-F5344CB8AC3E}">
        <p14:creationId xmlns:p14="http://schemas.microsoft.com/office/powerpoint/2010/main" val="2963733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Q.7</a:t>
            </a:r>
            <a:endParaRPr lang="en-US" dirty="0"/>
          </a:p>
        </p:txBody>
      </p:sp>
    </p:spTree>
    <p:extLst>
      <p:ext uri="{BB962C8B-B14F-4D97-AF65-F5344CB8AC3E}">
        <p14:creationId xmlns:p14="http://schemas.microsoft.com/office/powerpoint/2010/main" val="37410141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Q.7</a:t>
            </a:r>
            <a:endParaRPr lang="en-US" dirty="0"/>
          </a:p>
        </p:txBody>
      </p:sp>
    </p:spTree>
    <p:extLst>
      <p:ext uri="{BB962C8B-B14F-4D97-AF65-F5344CB8AC3E}">
        <p14:creationId xmlns:p14="http://schemas.microsoft.com/office/powerpoint/2010/main" val="37410141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Q.F2</a:t>
            </a:r>
            <a:endParaRPr lang="en-US" dirty="0"/>
          </a:p>
        </p:txBody>
      </p:sp>
    </p:spTree>
    <p:extLst>
      <p:ext uri="{BB962C8B-B14F-4D97-AF65-F5344CB8AC3E}">
        <p14:creationId xmlns:p14="http://schemas.microsoft.com/office/powerpoint/2010/main" val="1007314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750973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Q.F2</a:t>
            </a:r>
            <a:endParaRPr lang="en-US" dirty="0"/>
          </a:p>
        </p:txBody>
      </p:sp>
    </p:spTree>
    <p:extLst>
      <p:ext uri="{BB962C8B-B14F-4D97-AF65-F5344CB8AC3E}">
        <p14:creationId xmlns:p14="http://schemas.microsoft.com/office/powerpoint/2010/main" val="3585929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Q.F2</a:t>
            </a:r>
            <a:endParaRPr lang="en-US" dirty="0"/>
          </a:p>
        </p:txBody>
      </p:sp>
    </p:spTree>
    <p:extLst>
      <p:ext uri="{BB962C8B-B14F-4D97-AF65-F5344CB8AC3E}">
        <p14:creationId xmlns:p14="http://schemas.microsoft.com/office/powerpoint/2010/main" val="35859292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Q.F3</a:t>
            </a:r>
            <a:endParaRPr lang="en-US" dirty="0"/>
          </a:p>
        </p:txBody>
      </p:sp>
    </p:spTree>
    <p:extLst>
      <p:ext uri="{BB962C8B-B14F-4D97-AF65-F5344CB8AC3E}">
        <p14:creationId xmlns:p14="http://schemas.microsoft.com/office/powerpoint/2010/main" val="2963733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Q.F3</a:t>
            </a:r>
            <a:endParaRPr lang="en-US" dirty="0"/>
          </a:p>
        </p:txBody>
      </p:sp>
    </p:spTree>
    <p:extLst>
      <p:ext uri="{BB962C8B-B14F-4D97-AF65-F5344CB8AC3E}">
        <p14:creationId xmlns:p14="http://schemas.microsoft.com/office/powerpoint/2010/main" val="35859292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529132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Q.9</a:t>
            </a:r>
            <a:endParaRPr lang="en-US" dirty="0"/>
          </a:p>
        </p:txBody>
      </p:sp>
    </p:spTree>
    <p:extLst>
      <p:ext uri="{BB962C8B-B14F-4D97-AF65-F5344CB8AC3E}">
        <p14:creationId xmlns:p14="http://schemas.microsoft.com/office/powerpoint/2010/main" val="29637332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Q.6, 8</a:t>
            </a:r>
            <a:endParaRPr lang="en-US" dirty="0"/>
          </a:p>
        </p:txBody>
      </p:sp>
    </p:spTree>
    <p:extLst>
      <p:ext uri="{BB962C8B-B14F-4D97-AF65-F5344CB8AC3E}">
        <p14:creationId xmlns:p14="http://schemas.microsoft.com/office/powerpoint/2010/main" val="38231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Q.F1</a:t>
            </a:r>
            <a:endParaRPr lang="en-US" dirty="0"/>
          </a:p>
        </p:txBody>
      </p:sp>
    </p:spTree>
    <p:extLst>
      <p:ext uri="{BB962C8B-B14F-4D97-AF65-F5344CB8AC3E}">
        <p14:creationId xmlns:p14="http://schemas.microsoft.com/office/powerpoint/2010/main" val="29637332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Q.F4</a:t>
            </a:r>
            <a:endParaRPr lang="en-US" dirty="0"/>
          </a:p>
        </p:txBody>
      </p:sp>
    </p:spTree>
    <p:extLst>
      <p:ext uri="{BB962C8B-B14F-4D97-AF65-F5344CB8AC3E}">
        <p14:creationId xmlns:p14="http://schemas.microsoft.com/office/powerpoint/2010/main" val="29637332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Q.F6</a:t>
            </a:r>
            <a:endParaRPr lang="en-US" dirty="0"/>
          </a:p>
        </p:txBody>
      </p:sp>
    </p:spTree>
    <p:extLst>
      <p:ext uri="{BB962C8B-B14F-4D97-AF65-F5344CB8AC3E}">
        <p14:creationId xmlns:p14="http://schemas.microsoft.com/office/powerpoint/2010/main" val="2963733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Q.F1, F2, 2, F3, F6ab</a:t>
            </a:r>
            <a:endParaRPr lang="en-US" dirty="0"/>
          </a:p>
        </p:txBody>
      </p:sp>
    </p:spTree>
    <p:extLst>
      <p:ext uri="{BB962C8B-B14F-4D97-AF65-F5344CB8AC3E}">
        <p14:creationId xmlns:p14="http://schemas.microsoft.com/office/powerpoint/2010/main" val="42517889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Q.F6</a:t>
            </a:r>
            <a:endParaRPr lang="en-US" dirty="0"/>
          </a:p>
        </p:txBody>
      </p:sp>
    </p:spTree>
    <p:extLst>
      <p:ext uri="{BB962C8B-B14F-4D97-AF65-F5344CB8AC3E}">
        <p14:creationId xmlns:p14="http://schemas.microsoft.com/office/powerpoint/2010/main" val="35859292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62152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Q.10</a:t>
            </a:r>
            <a:endParaRPr lang="en-US" dirty="0"/>
          </a:p>
        </p:txBody>
      </p:sp>
    </p:spTree>
    <p:extLst>
      <p:ext uri="{BB962C8B-B14F-4D97-AF65-F5344CB8AC3E}">
        <p14:creationId xmlns:p14="http://schemas.microsoft.com/office/powerpoint/2010/main" val="29637332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Q.11, 13</a:t>
            </a:r>
            <a:endParaRPr lang="en-US" dirty="0"/>
          </a:p>
        </p:txBody>
      </p:sp>
    </p:spTree>
    <p:extLst>
      <p:ext uri="{BB962C8B-B14F-4D97-AF65-F5344CB8AC3E}">
        <p14:creationId xmlns:p14="http://schemas.microsoft.com/office/powerpoint/2010/main" val="19745469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Q.12</a:t>
            </a:r>
            <a:endParaRPr lang="en-US" dirty="0"/>
          </a:p>
        </p:txBody>
      </p:sp>
    </p:spTree>
    <p:extLst>
      <p:ext uri="{BB962C8B-B14F-4D97-AF65-F5344CB8AC3E}">
        <p14:creationId xmlns:p14="http://schemas.microsoft.com/office/powerpoint/2010/main" val="3296022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Banner</a:t>
            </a:r>
            <a:r>
              <a:rPr lang="en-US" baseline="0" dirty="0" smtClean="0"/>
              <a:t> 1</a:t>
            </a:r>
            <a:r>
              <a:rPr lang="en-US" dirty="0" smtClean="0"/>
              <a:t>,</a:t>
            </a:r>
            <a:r>
              <a:rPr lang="en-US" baseline="0" dirty="0" smtClean="0"/>
              <a:t> Q.13, F5b, F4</a:t>
            </a:r>
            <a:endParaRPr lang="en-US" dirty="0"/>
          </a:p>
        </p:txBody>
      </p:sp>
    </p:spTree>
    <p:extLst>
      <p:ext uri="{BB962C8B-B14F-4D97-AF65-F5344CB8AC3E}">
        <p14:creationId xmlns:p14="http://schemas.microsoft.com/office/powerpoint/2010/main" val="4251788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6727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6727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6727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52913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Q.3</a:t>
            </a:r>
            <a:endParaRPr lang="en-US" dirty="0"/>
          </a:p>
        </p:txBody>
      </p:sp>
    </p:spTree>
    <p:extLst>
      <p:ext uri="{BB962C8B-B14F-4D97-AF65-F5344CB8AC3E}">
        <p14:creationId xmlns:p14="http://schemas.microsoft.com/office/powerpoint/2010/main" val="2124649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7141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pPr>
              <a:defRPr/>
            </a:pPr>
            <a:fld id="{27343D04-45C6-4147-AAB6-A6E67E96F3B1}" type="slidenum">
              <a:rPr lang="en-US"/>
              <a:pPr>
                <a:defRPr/>
              </a:pPr>
              <a:t>‹#›</a:t>
            </a:fld>
            <a:endParaRPr lang="en-US" dirty="0"/>
          </a:p>
        </p:txBody>
      </p:sp>
    </p:spTree>
    <p:extLst>
      <p:ext uri="{BB962C8B-B14F-4D97-AF65-F5344CB8AC3E}">
        <p14:creationId xmlns:p14="http://schemas.microsoft.com/office/powerpoint/2010/main" val="34350013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390C389E-EA88-419C-892E-C35565F9E599}" type="slidenum">
              <a:rPr lang="en-US"/>
              <a:pPr>
                <a:defRPr/>
              </a:pPr>
              <a:t>‹#›</a:t>
            </a:fld>
            <a:endParaRPr lang="en-US" dirty="0"/>
          </a:p>
        </p:txBody>
      </p:sp>
    </p:spTree>
    <p:extLst>
      <p:ext uri="{BB962C8B-B14F-4D97-AF65-F5344CB8AC3E}">
        <p14:creationId xmlns:p14="http://schemas.microsoft.com/office/powerpoint/2010/main" val="8033710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61127" y="219076"/>
            <a:ext cx="1997075" cy="4181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9902" y="219076"/>
            <a:ext cx="5838825" cy="4181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4F9EF859-070C-4B36-8895-241B35D42098}" type="slidenum">
              <a:rPr lang="en-US"/>
              <a:pPr>
                <a:defRPr/>
              </a:pPr>
              <a:t>‹#›</a:t>
            </a:fld>
            <a:endParaRPr lang="en-US" dirty="0"/>
          </a:p>
        </p:txBody>
      </p:sp>
    </p:spTree>
    <p:extLst>
      <p:ext uri="{BB962C8B-B14F-4D97-AF65-F5344CB8AC3E}">
        <p14:creationId xmlns:p14="http://schemas.microsoft.com/office/powerpoint/2010/main" val="35056141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9900" y="219075"/>
            <a:ext cx="7835900" cy="85725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314450"/>
            <a:ext cx="7772400" cy="3086100"/>
          </a:xfrm>
        </p:spPr>
        <p:txBody>
          <a:bodyPr/>
          <a:lstStyle/>
          <a:p>
            <a:pPr lvl="0"/>
            <a:endParaRPr lang="en-US" noProof="0" dirty="0" smtClean="0"/>
          </a:p>
        </p:txBody>
      </p:sp>
      <p:sp>
        <p:nvSpPr>
          <p:cNvPr id="4" name="Rectangle 29"/>
          <p:cNvSpPr>
            <a:spLocks noGrp="1" noChangeArrowheads="1"/>
          </p:cNvSpPr>
          <p:nvPr>
            <p:ph type="sldNum" sz="quarter" idx="10"/>
          </p:nvPr>
        </p:nvSpPr>
        <p:spPr>
          <a:ln/>
        </p:spPr>
        <p:txBody>
          <a:bodyPr/>
          <a:lstStyle>
            <a:lvl1pPr>
              <a:defRPr/>
            </a:lvl1pPr>
          </a:lstStyle>
          <a:p>
            <a:pPr>
              <a:defRPr/>
            </a:pPr>
            <a:fld id="{6AB068AB-2B9B-4791-86A3-2D6CF3825551}" type="slidenum">
              <a:rPr lang="en-US"/>
              <a:pPr>
                <a:defRPr/>
              </a:pPr>
              <a:t>‹#›</a:t>
            </a:fld>
            <a:endParaRPr lang="en-US" dirty="0"/>
          </a:p>
        </p:txBody>
      </p:sp>
    </p:spTree>
    <p:extLst>
      <p:ext uri="{BB962C8B-B14F-4D97-AF65-F5344CB8AC3E}">
        <p14:creationId xmlns:p14="http://schemas.microsoft.com/office/powerpoint/2010/main" val="670109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69900" y="219075"/>
            <a:ext cx="7835900" cy="857250"/>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685800" y="1314450"/>
            <a:ext cx="3810000" cy="3086100"/>
          </a:xfrm>
        </p:spPr>
        <p:txBody>
          <a:bodyPr/>
          <a:lstStyle/>
          <a:p>
            <a:pPr lvl="0"/>
            <a:endParaRPr lang="en-US" noProof="0" dirty="0" smtClean="0"/>
          </a:p>
        </p:txBody>
      </p:sp>
      <p:sp>
        <p:nvSpPr>
          <p:cNvPr id="4" name="Text Placeholder 3"/>
          <p:cNvSpPr>
            <a:spLocks noGrp="1"/>
          </p:cNvSpPr>
          <p:nvPr>
            <p:ph type="body" sz="half" idx="2"/>
          </p:nvPr>
        </p:nvSpPr>
        <p:spPr>
          <a:xfrm>
            <a:off x="4648200" y="1314450"/>
            <a:ext cx="3810000" cy="3086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9"/>
          <p:cNvSpPr>
            <a:spLocks noGrp="1" noChangeArrowheads="1"/>
          </p:cNvSpPr>
          <p:nvPr>
            <p:ph type="sldNum" sz="quarter" idx="10"/>
          </p:nvPr>
        </p:nvSpPr>
        <p:spPr>
          <a:ln/>
        </p:spPr>
        <p:txBody>
          <a:bodyPr/>
          <a:lstStyle>
            <a:lvl1pPr>
              <a:defRPr/>
            </a:lvl1pPr>
          </a:lstStyle>
          <a:p>
            <a:pPr>
              <a:defRPr/>
            </a:pPr>
            <a:fld id="{67239B98-EC55-43F6-9F4C-FEA92D304E40}" type="slidenum">
              <a:rPr lang="en-US"/>
              <a:pPr>
                <a:defRPr/>
              </a:pPr>
              <a:t>‹#›</a:t>
            </a:fld>
            <a:endParaRPr lang="en-US" dirty="0"/>
          </a:p>
        </p:txBody>
      </p:sp>
    </p:spTree>
    <p:extLst>
      <p:ext uri="{BB962C8B-B14F-4D97-AF65-F5344CB8AC3E}">
        <p14:creationId xmlns:p14="http://schemas.microsoft.com/office/powerpoint/2010/main" val="18345593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92871B65-642A-4956-AD99-54792413B5FD}" type="slidenum">
              <a:rPr lang="en-US"/>
              <a:pPr>
                <a:defRPr/>
              </a:pPr>
              <a:t>‹#›</a:t>
            </a:fld>
            <a:endParaRPr lang="en-US" dirty="0"/>
          </a:p>
        </p:txBody>
      </p:sp>
    </p:spTree>
    <p:extLst>
      <p:ext uri="{BB962C8B-B14F-4D97-AF65-F5344CB8AC3E}">
        <p14:creationId xmlns:p14="http://schemas.microsoft.com/office/powerpoint/2010/main" val="14583057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sz="2000"/>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92871B65-642A-4956-AD99-54792413B5FD}" type="slidenum">
              <a:rPr lang="en-US"/>
              <a:pPr>
                <a:defRPr/>
              </a:pPr>
              <a:t>‹#›</a:t>
            </a:fld>
            <a:endParaRPr lang="en-US" dirty="0"/>
          </a:p>
        </p:txBody>
      </p:sp>
    </p:spTree>
    <p:extLst>
      <p:ext uri="{BB962C8B-B14F-4D97-AF65-F5344CB8AC3E}">
        <p14:creationId xmlns:p14="http://schemas.microsoft.com/office/powerpoint/2010/main" val="25528379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61965" y="2036914"/>
            <a:ext cx="6496234" cy="1021557"/>
          </a:xfrm>
        </p:spPr>
        <p:txBody>
          <a:bodyPr anchor="ctr"/>
          <a:lstStyle>
            <a:lvl1pPr algn="ctr">
              <a:defRPr sz="4000" b="1" cap="all">
                <a:solidFill>
                  <a:schemeClr val="tx1">
                    <a:lumMod val="75000"/>
                    <a:lumOff val="25000"/>
                  </a:schemeClr>
                </a:solidFill>
              </a:defRPr>
            </a:lvl1pPr>
          </a:lstStyle>
          <a:p>
            <a:r>
              <a:rPr lang="en-US" dirty="0" smtClean="0"/>
              <a:t>Click to edit Master title style</a:t>
            </a:r>
            <a:endParaRPr lang="en-US" dirty="0"/>
          </a:p>
        </p:txBody>
      </p:sp>
      <p:sp>
        <p:nvSpPr>
          <p:cNvPr id="4" name="Rectangle 29"/>
          <p:cNvSpPr>
            <a:spLocks noGrp="1" noChangeArrowheads="1"/>
          </p:cNvSpPr>
          <p:nvPr>
            <p:ph type="sldNum" sz="quarter" idx="10"/>
          </p:nvPr>
        </p:nvSpPr>
        <p:spPr>
          <a:ln/>
        </p:spPr>
        <p:txBody>
          <a:bodyPr/>
          <a:lstStyle>
            <a:lvl1pPr>
              <a:defRPr/>
            </a:lvl1pPr>
          </a:lstStyle>
          <a:p>
            <a:pPr>
              <a:defRPr/>
            </a:pPr>
            <a:fld id="{773A8D9D-64E9-4306-8D36-E616A295A43F}" type="slidenum">
              <a:rPr lang="en-US"/>
              <a:pPr>
                <a:defRPr/>
              </a:pPr>
              <a:t>‹#›</a:t>
            </a:fld>
            <a:endParaRPr lang="en-US" dirty="0"/>
          </a:p>
        </p:txBody>
      </p:sp>
      <p:pic>
        <p:nvPicPr>
          <p:cNvPr id="8" name="Picture 2" descr="Image result for Knight Foundation 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83534" y="58957"/>
            <a:ext cx="907487" cy="29402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bwMode="auto">
          <a:xfrm>
            <a:off x="0" y="0"/>
            <a:ext cx="1298602" cy="5143500"/>
          </a:xfrm>
          <a:prstGeom prst="rect">
            <a:avLst/>
          </a:prstGeom>
          <a:gradFill flip="none" rotWithShape="1">
            <a:gsLst>
              <a:gs pos="0">
                <a:srgbClr val="006699">
                  <a:shade val="30000"/>
                  <a:satMod val="115000"/>
                </a:srgbClr>
              </a:gs>
              <a:gs pos="50000">
                <a:srgbClr val="006699">
                  <a:shade val="67500"/>
                  <a:satMod val="115000"/>
                </a:srgbClr>
              </a:gs>
              <a:gs pos="100000">
                <a:srgbClr val="006699">
                  <a:shade val="100000"/>
                  <a:satMod val="115000"/>
                </a:srgbClr>
              </a:gs>
            </a:gsLst>
            <a:lin ang="5400000" scaled="1"/>
            <a:tileRect/>
          </a:gra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678" y="77138"/>
            <a:ext cx="1181247" cy="467905"/>
          </a:xfrm>
          <a:prstGeom prst="rect">
            <a:avLst/>
          </a:prstGeom>
        </p:spPr>
      </p:pic>
    </p:spTree>
    <p:extLst>
      <p:ext uri="{BB962C8B-B14F-4D97-AF65-F5344CB8AC3E}">
        <p14:creationId xmlns:p14="http://schemas.microsoft.com/office/powerpoint/2010/main" val="31758982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1445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9"/>
          <p:cNvSpPr>
            <a:spLocks noGrp="1" noChangeArrowheads="1"/>
          </p:cNvSpPr>
          <p:nvPr>
            <p:ph type="sldNum" sz="quarter" idx="10"/>
          </p:nvPr>
        </p:nvSpPr>
        <p:spPr>
          <a:ln/>
        </p:spPr>
        <p:txBody>
          <a:bodyPr/>
          <a:lstStyle>
            <a:lvl1pPr>
              <a:defRPr/>
            </a:lvl1pPr>
          </a:lstStyle>
          <a:p>
            <a:pPr>
              <a:defRPr/>
            </a:pPr>
            <a:fld id="{47364ADB-A2B8-43A6-B0F9-5D098760C5FE}" type="slidenum">
              <a:rPr lang="en-US"/>
              <a:pPr>
                <a:defRPr/>
              </a:pPr>
              <a:t>‹#›</a:t>
            </a:fld>
            <a:endParaRPr lang="en-US" dirty="0"/>
          </a:p>
        </p:txBody>
      </p:sp>
    </p:spTree>
    <p:extLst>
      <p:ext uri="{BB962C8B-B14F-4D97-AF65-F5344CB8AC3E}">
        <p14:creationId xmlns:p14="http://schemas.microsoft.com/office/powerpoint/2010/main" val="31311417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9"/>
          <p:cNvSpPr>
            <a:spLocks noGrp="1" noChangeArrowheads="1"/>
          </p:cNvSpPr>
          <p:nvPr>
            <p:ph type="sldNum" sz="quarter" idx="10"/>
          </p:nvPr>
        </p:nvSpPr>
        <p:spPr>
          <a:ln/>
        </p:spPr>
        <p:txBody>
          <a:bodyPr/>
          <a:lstStyle>
            <a:lvl1pPr>
              <a:defRPr/>
            </a:lvl1pPr>
          </a:lstStyle>
          <a:p>
            <a:pPr>
              <a:defRPr/>
            </a:pPr>
            <a:fld id="{D82D3F97-03C6-4464-9DEB-5A2363B34F94}" type="slidenum">
              <a:rPr lang="en-US"/>
              <a:pPr>
                <a:defRPr/>
              </a:pPr>
              <a:t>‹#›</a:t>
            </a:fld>
            <a:endParaRPr lang="en-US" dirty="0"/>
          </a:p>
        </p:txBody>
      </p:sp>
    </p:spTree>
    <p:extLst>
      <p:ext uri="{BB962C8B-B14F-4D97-AF65-F5344CB8AC3E}">
        <p14:creationId xmlns:p14="http://schemas.microsoft.com/office/powerpoint/2010/main" val="1913542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9"/>
          <p:cNvSpPr>
            <a:spLocks noGrp="1" noChangeArrowheads="1"/>
          </p:cNvSpPr>
          <p:nvPr>
            <p:ph type="sldNum" sz="quarter" idx="10"/>
          </p:nvPr>
        </p:nvSpPr>
        <p:spPr>
          <a:ln/>
        </p:spPr>
        <p:txBody>
          <a:bodyPr/>
          <a:lstStyle>
            <a:lvl1pPr>
              <a:defRPr/>
            </a:lvl1pPr>
          </a:lstStyle>
          <a:p>
            <a:pPr>
              <a:defRPr/>
            </a:pPr>
            <a:fld id="{8156BA16-E66C-4DDD-BC60-9500E3D28856}" type="slidenum">
              <a:rPr lang="en-US"/>
              <a:pPr>
                <a:defRPr/>
              </a:pPr>
              <a:t>‹#›</a:t>
            </a:fld>
            <a:endParaRPr lang="en-US" dirty="0"/>
          </a:p>
        </p:txBody>
      </p:sp>
    </p:spTree>
    <p:extLst>
      <p:ext uri="{BB962C8B-B14F-4D97-AF65-F5344CB8AC3E}">
        <p14:creationId xmlns:p14="http://schemas.microsoft.com/office/powerpoint/2010/main" val="13790471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pPr>
              <a:defRPr/>
            </a:pPr>
            <a:fld id="{2F2503B9-E1CF-4233-9D34-5E0F3CCCBF8A}" type="slidenum">
              <a:rPr lang="en-US"/>
              <a:pPr>
                <a:defRPr/>
              </a:pPr>
              <a:t>‹#›</a:t>
            </a:fld>
            <a:endParaRPr lang="en-US" dirty="0"/>
          </a:p>
        </p:txBody>
      </p:sp>
    </p:spTree>
    <p:extLst>
      <p:ext uri="{BB962C8B-B14F-4D97-AF65-F5344CB8AC3E}">
        <p14:creationId xmlns:p14="http://schemas.microsoft.com/office/powerpoint/2010/main" val="30627900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pPr>
              <a:defRPr/>
            </a:pPr>
            <a:fld id="{9C372A62-E5AE-495A-AD53-535B399F9E04}" type="slidenum">
              <a:rPr lang="en-US"/>
              <a:pPr>
                <a:defRPr/>
              </a:pPr>
              <a:t>‹#›</a:t>
            </a:fld>
            <a:endParaRPr lang="en-US" dirty="0"/>
          </a:p>
        </p:txBody>
      </p:sp>
    </p:spTree>
    <p:extLst>
      <p:ext uri="{BB962C8B-B14F-4D97-AF65-F5344CB8AC3E}">
        <p14:creationId xmlns:p14="http://schemas.microsoft.com/office/powerpoint/2010/main" val="17176843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Rectangle 2"/>
          <p:cNvSpPr>
            <a:spLocks noGrp="1" noChangeArrowheads="1"/>
          </p:cNvSpPr>
          <p:nvPr userDrawn="1">
            <p:ph type="title"/>
          </p:nvPr>
        </p:nvSpPr>
        <p:spPr bwMode="auto">
          <a:xfrm>
            <a:off x="402956" y="215451"/>
            <a:ext cx="835358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3"/>
          <p:cNvSpPr>
            <a:spLocks noGrp="1" noChangeArrowheads="1"/>
          </p:cNvSpPr>
          <p:nvPr userDrawn="1">
            <p:ph type="body" idx="1"/>
          </p:nvPr>
        </p:nvSpPr>
        <p:spPr bwMode="auto">
          <a:xfrm>
            <a:off x="829430" y="1314450"/>
            <a:ext cx="7924426" cy="3385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53" name="Rectangle 29"/>
          <p:cNvSpPr>
            <a:spLocks noGrp="1" noChangeArrowheads="1"/>
          </p:cNvSpPr>
          <p:nvPr userDrawn="1">
            <p:ph type="sldNum" sz="quarter" idx="4"/>
          </p:nvPr>
        </p:nvSpPr>
        <p:spPr bwMode="auto">
          <a:xfrm>
            <a:off x="8486648" y="4898542"/>
            <a:ext cx="584200" cy="226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900">
                <a:solidFill>
                  <a:schemeClr val="tx1">
                    <a:lumMod val="50000"/>
                    <a:lumOff val="50000"/>
                  </a:schemeClr>
                </a:solidFill>
                <a:latin typeface="Calibri" pitchFamily="34" charset="0"/>
              </a:defRPr>
            </a:lvl1pPr>
          </a:lstStyle>
          <a:p>
            <a:pPr>
              <a:defRPr/>
            </a:pPr>
            <a:fld id="{B5D8C01E-2EBF-4AF0-A0DC-0BAF3B98442B}" type="slidenum">
              <a:rPr lang="en-US" smtClean="0"/>
              <a:pPr>
                <a:defRPr/>
              </a:pPr>
              <a:t>‹#›</a:t>
            </a:fld>
            <a:endParaRPr lang="en-US" dirty="0"/>
          </a:p>
        </p:txBody>
      </p:sp>
      <p:sp>
        <p:nvSpPr>
          <p:cNvPr id="1030" name="Text Box 31"/>
          <p:cNvSpPr txBox="1">
            <a:spLocks noChangeArrowheads="1"/>
          </p:cNvSpPr>
          <p:nvPr userDrawn="1"/>
        </p:nvSpPr>
        <p:spPr bwMode="auto">
          <a:xfrm>
            <a:off x="1292522" y="4877982"/>
            <a:ext cx="725230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algn="ctr" eaLnBrk="0" fontAlgn="base" hangingPunct="0">
              <a:spcBef>
                <a:spcPct val="0"/>
              </a:spcBef>
              <a:spcAft>
                <a:spcPct val="0"/>
              </a:spcAft>
              <a:defRPr sz="1400">
                <a:solidFill>
                  <a:schemeClr val="tx1"/>
                </a:solidFill>
                <a:latin typeface="Arial" charset="0"/>
              </a:defRPr>
            </a:lvl6pPr>
            <a:lvl7pPr marL="2971800" indent="-228600" algn="ctr" eaLnBrk="0" fontAlgn="base" hangingPunct="0">
              <a:spcBef>
                <a:spcPct val="0"/>
              </a:spcBef>
              <a:spcAft>
                <a:spcPct val="0"/>
              </a:spcAft>
              <a:defRPr sz="1400">
                <a:solidFill>
                  <a:schemeClr val="tx1"/>
                </a:solidFill>
                <a:latin typeface="Arial" charset="0"/>
              </a:defRPr>
            </a:lvl7pPr>
            <a:lvl8pPr marL="3429000" indent="-228600" algn="ctr" eaLnBrk="0" fontAlgn="base" hangingPunct="0">
              <a:spcBef>
                <a:spcPct val="0"/>
              </a:spcBef>
              <a:spcAft>
                <a:spcPct val="0"/>
              </a:spcAft>
              <a:defRPr sz="1400">
                <a:solidFill>
                  <a:schemeClr val="tx1"/>
                </a:solidFill>
                <a:latin typeface="Arial" charset="0"/>
              </a:defRPr>
            </a:lvl8pPr>
            <a:lvl9pPr marL="3886200" indent="-228600" algn="ctr" eaLnBrk="0" fontAlgn="base" hangingPunct="0">
              <a:spcBef>
                <a:spcPct val="0"/>
              </a:spcBef>
              <a:spcAft>
                <a:spcPct val="0"/>
              </a:spcAft>
              <a:defRPr sz="1400">
                <a:solidFill>
                  <a:schemeClr val="tx1"/>
                </a:solidFill>
                <a:latin typeface="Arial" charset="0"/>
              </a:defRPr>
            </a:lvl9pPr>
          </a:lstStyle>
          <a:p>
            <a:pPr algn="just"/>
            <a:r>
              <a:rPr lang="en-US" sz="900" b="1" i="1" dirty="0" smtClean="0">
                <a:solidFill>
                  <a:schemeClr val="tx1">
                    <a:lumMod val="50000"/>
                    <a:lumOff val="50000"/>
                  </a:schemeClr>
                </a:solidFill>
                <a:latin typeface="Calibri" pitchFamily="34" charset="0"/>
              </a:rPr>
              <a:t>On the Table</a:t>
            </a:r>
            <a:r>
              <a:rPr lang="en-US" sz="900" b="1" dirty="0" smtClean="0">
                <a:solidFill>
                  <a:schemeClr val="tx1">
                    <a:lumMod val="50000"/>
                    <a:lumOff val="50000"/>
                  </a:schemeClr>
                </a:solidFill>
                <a:latin typeface="Calibri" pitchFamily="34" charset="0"/>
              </a:rPr>
              <a:t> 2018:  Perspectives on Community</a:t>
            </a:r>
            <a:r>
              <a:rPr lang="en-US" sz="900" b="1" baseline="0" dirty="0" smtClean="0">
                <a:solidFill>
                  <a:schemeClr val="tx1">
                    <a:lumMod val="50000"/>
                    <a:lumOff val="50000"/>
                  </a:schemeClr>
                </a:solidFill>
                <a:latin typeface="Calibri" pitchFamily="34" charset="0"/>
              </a:rPr>
              <a:t> </a:t>
            </a:r>
            <a:r>
              <a:rPr lang="en-US" sz="900" b="1" dirty="0" smtClean="0">
                <a:solidFill>
                  <a:schemeClr val="tx1">
                    <a:lumMod val="50000"/>
                    <a:lumOff val="50000"/>
                  </a:schemeClr>
                </a:solidFill>
                <a:latin typeface="Calibri" pitchFamily="34" charset="0"/>
              </a:rPr>
              <a:t>and How to Effect Change – October </a:t>
            </a:r>
            <a:r>
              <a:rPr lang="en-US" sz="900" b="1" baseline="0" dirty="0" smtClean="0">
                <a:solidFill>
                  <a:schemeClr val="tx1">
                    <a:lumMod val="50000"/>
                    <a:lumOff val="50000"/>
                  </a:schemeClr>
                </a:solidFill>
                <a:latin typeface="Calibri" pitchFamily="34" charset="0"/>
              </a:rPr>
              <a:t>2018 – Hart/POS for the Community Foundation of Central GA</a:t>
            </a:r>
            <a:endParaRPr lang="en-US" sz="900" b="1" dirty="0">
              <a:solidFill>
                <a:schemeClr val="tx1">
                  <a:lumMod val="50000"/>
                  <a:lumOff val="50000"/>
                </a:schemeClr>
              </a:solidFill>
              <a:latin typeface="Calibri" pitchFamily="34" charset="0"/>
            </a:endParaRPr>
          </a:p>
        </p:txBody>
      </p:sp>
      <p:pic>
        <p:nvPicPr>
          <p:cNvPr id="10" name="Picture 9"/>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298756" y="72553"/>
            <a:ext cx="772091" cy="142052"/>
          </a:xfrm>
          <a:prstGeom prst="rect">
            <a:avLst/>
          </a:prstGeom>
        </p:spPr>
      </p:pic>
      <p:pic>
        <p:nvPicPr>
          <p:cNvPr id="11" name="Picture 2" descr="Image result for Public Opinion Strategies logo"/>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356576" y="71976"/>
            <a:ext cx="856141" cy="13580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Image result for Knight Foundation logo"/>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35241" y="58958"/>
            <a:ext cx="702004" cy="22744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56291" y="4814186"/>
            <a:ext cx="773270" cy="306301"/>
          </a:xfrm>
          <a:prstGeom prst="rect">
            <a:avLst/>
          </a:prstGeom>
        </p:spPr>
      </p:pic>
    </p:spTree>
  </p:cSld>
  <p:clrMap bg1="lt1" tx1="dk1" bg2="lt2" tx2="dk2" accent1="accent1" accent2="accent2" accent3="accent3" accent4="accent4" accent5="accent5" accent6="accent6" hlink="hlink" folHlink="folHlink"/>
  <p:sldLayoutIdLst>
    <p:sldLayoutId id="2147484138" r:id="rId1"/>
    <p:sldLayoutId id="2147484116" r:id="rId2"/>
    <p:sldLayoutId id="2147484139" r:id="rId3"/>
    <p:sldLayoutId id="2147484117" r:id="rId4"/>
    <p:sldLayoutId id="2147484118" r:id="rId5"/>
    <p:sldLayoutId id="2147484119" r:id="rId6"/>
    <p:sldLayoutId id="2147484120" r:id="rId7"/>
    <p:sldLayoutId id="2147484121" r:id="rId8"/>
    <p:sldLayoutId id="2147484122" r:id="rId9"/>
    <p:sldLayoutId id="2147484123" r:id="rId10"/>
    <p:sldLayoutId id="2147484124" r:id="rId11"/>
    <p:sldLayoutId id="2147484125" r:id="rId12"/>
    <p:sldLayoutId id="2147484126" r:id="rId13"/>
    <p:sldLayoutId id="2147484127" r:id="rId1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rtl="0" eaLnBrk="0" fontAlgn="base" hangingPunct="0">
        <a:lnSpc>
          <a:spcPct val="100000"/>
        </a:lnSpc>
        <a:spcBef>
          <a:spcPct val="0"/>
        </a:spcBef>
        <a:spcAft>
          <a:spcPct val="0"/>
        </a:spcAft>
        <a:defRPr sz="2000" b="1">
          <a:solidFill>
            <a:schemeClr val="tx1">
              <a:lumMod val="75000"/>
              <a:lumOff val="25000"/>
            </a:schemeClr>
          </a:solidFill>
          <a:latin typeface="Arial Narrow" pitchFamily="34" charset="0"/>
          <a:ea typeface="+mj-ea"/>
          <a:cs typeface="+mj-cs"/>
        </a:defRPr>
      </a:lvl1pPr>
      <a:lvl2pPr algn="l" rtl="0" eaLnBrk="0" fontAlgn="base" hangingPunct="0">
        <a:lnSpc>
          <a:spcPct val="80000"/>
        </a:lnSpc>
        <a:spcBef>
          <a:spcPct val="0"/>
        </a:spcBef>
        <a:spcAft>
          <a:spcPct val="0"/>
        </a:spcAft>
        <a:defRPr sz="2800" b="1">
          <a:solidFill>
            <a:schemeClr val="tx2"/>
          </a:solidFill>
          <a:latin typeface="Arial" charset="0"/>
        </a:defRPr>
      </a:lvl2pPr>
      <a:lvl3pPr algn="l" rtl="0" eaLnBrk="0" fontAlgn="base" hangingPunct="0">
        <a:lnSpc>
          <a:spcPct val="80000"/>
        </a:lnSpc>
        <a:spcBef>
          <a:spcPct val="0"/>
        </a:spcBef>
        <a:spcAft>
          <a:spcPct val="0"/>
        </a:spcAft>
        <a:defRPr sz="2800" b="1">
          <a:solidFill>
            <a:schemeClr val="tx2"/>
          </a:solidFill>
          <a:latin typeface="Arial" charset="0"/>
        </a:defRPr>
      </a:lvl3pPr>
      <a:lvl4pPr algn="l" rtl="0" eaLnBrk="0" fontAlgn="base" hangingPunct="0">
        <a:lnSpc>
          <a:spcPct val="80000"/>
        </a:lnSpc>
        <a:spcBef>
          <a:spcPct val="0"/>
        </a:spcBef>
        <a:spcAft>
          <a:spcPct val="0"/>
        </a:spcAft>
        <a:defRPr sz="2800" b="1">
          <a:solidFill>
            <a:schemeClr val="tx2"/>
          </a:solidFill>
          <a:latin typeface="Arial" charset="0"/>
        </a:defRPr>
      </a:lvl4pPr>
      <a:lvl5pPr algn="l" rtl="0" eaLnBrk="0" fontAlgn="base" hangingPunct="0">
        <a:lnSpc>
          <a:spcPct val="80000"/>
        </a:lnSpc>
        <a:spcBef>
          <a:spcPct val="0"/>
        </a:spcBef>
        <a:spcAft>
          <a:spcPct val="0"/>
        </a:spcAft>
        <a:defRPr sz="2800" b="1">
          <a:solidFill>
            <a:schemeClr val="tx2"/>
          </a:solidFill>
          <a:latin typeface="Arial" charset="0"/>
        </a:defRPr>
      </a:lvl5pPr>
      <a:lvl6pPr marL="457200" algn="l" rtl="0" fontAlgn="base">
        <a:lnSpc>
          <a:spcPct val="80000"/>
        </a:lnSpc>
        <a:spcBef>
          <a:spcPct val="0"/>
        </a:spcBef>
        <a:spcAft>
          <a:spcPct val="0"/>
        </a:spcAft>
        <a:defRPr sz="2800" b="1">
          <a:solidFill>
            <a:schemeClr val="tx2"/>
          </a:solidFill>
          <a:latin typeface="Arial" charset="0"/>
        </a:defRPr>
      </a:lvl6pPr>
      <a:lvl7pPr marL="914400" algn="l" rtl="0" fontAlgn="base">
        <a:lnSpc>
          <a:spcPct val="80000"/>
        </a:lnSpc>
        <a:spcBef>
          <a:spcPct val="0"/>
        </a:spcBef>
        <a:spcAft>
          <a:spcPct val="0"/>
        </a:spcAft>
        <a:defRPr sz="2800" b="1">
          <a:solidFill>
            <a:schemeClr val="tx2"/>
          </a:solidFill>
          <a:latin typeface="Arial" charset="0"/>
        </a:defRPr>
      </a:lvl7pPr>
      <a:lvl8pPr marL="1371600" algn="l" rtl="0" fontAlgn="base">
        <a:lnSpc>
          <a:spcPct val="80000"/>
        </a:lnSpc>
        <a:spcBef>
          <a:spcPct val="0"/>
        </a:spcBef>
        <a:spcAft>
          <a:spcPct val="0"/>
        </a:spcAft>
        <a:defRPr sz="2800" b="1">
          <a:solidFill>
            <a:schemeClr val="tx2"/>
          </a:solidFill>
          <a:latin typeface="Arial" charset="0"/>
        </a:defRPr>
      </a:lvl8pPr>
      <a:lvl9pPr marL="1828800" algn="l" rtl="0" fontAlgn="base">
        <a:lnSpc>
          <a:spcPct val="80000"/>
        </a:lnSpc>
        <a:spcBef>
          <a:spcPct val="0"/>
        </a:spcBef>
        <a:spcAft>
          <a:spcPct val="0"/>
        </a:spcAft>
        <a:defRPr sz="2800" b="1">
          <a:solidFill>
            <a:schemeClr val="tx2"/>
          </a:solidFill>
          <a:latin typeface="Arial" charset="0"/>
        </a:defRPr>
      </a:lvl9pPr>
    </p:titleStyle>
    <p:bodyStyle>
      <a:lvl1pPr marL="346075" indent="-346075" algn="l" rtl="0" eaLnBrk="0" fontAlgn="base" hangingPunct="0">
        <a:spcBef>
          <a:spcPct val="20000"/>
        </a:spcBef>
        <a:spcAft>
          <a:spcPct val="0"/>
        </a:spcAft>
        <a:buClr>
          <a:schemeClr val="accent1">
            <a:lumMod val="75000"/>
          </a:schemeClr>
        </a:buClr>
        <a:buFont typeface="Arial" pitchFamily="34" charset="0"/>
        <a:buChar char="•"/>
        <a:defRPr sz="28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chemeClr val="accent1">
            <a:lumMod val="75000"/>
          </a:schemeClr>
        </a:buClr>
        <a:buFont typeface="Arial" pitchFamily="34" charset="0"/>
        <a:buChar char="•"/>
        <a:defRPr sz="2400">
          <a:solidFill>
            <a:schemeClr val="tx1"/>
          </a:solidFill>
          <a:latin typeface="Calibri" pitchFamily="34" charset="0"/>
        </a:defRPr>
      </a:lvl2pPr>
      <a:lvl3pPr marL="1143000" indent="-228600" algn="l" rtl="0" eaLnBrk="0" fontAlgn="base" hangingPunct="0">
        <a:spcBef>
          <a:spcPct val="20000"/>
        </a:spcBef>
        <a:spcAft>
          <a:spcPct val="0"/>
        </a:spcAft>
        <a:buClr>
          <a:schemeClr val="accent1">
            <a:lumMod val="75000"/>
          </a:schemeClr>
        </a:buClr>
        <a:buFont typeface="Arial" pitchFamily="34" charset="0"/>
        <a:buChar char="•"/>
        <a:defRPr sz="2400">
          <a:solidFill>
            <a:schemeClr val="tx1"/>
          </a:solidFill>
          <a:latin typeface="Calibri" pitchFamily="34" charset="0"/>
        </a:defRPr>
      </a:lvl3pPr>
      <a:lvl4pPr marL="1600200" indent="-228600" algn="l" rtl="0" eaLnBrk="0" fontAlgn="base" hangingPunct="0">
        <a:spcBef>
          <a:spcPct val="20000"/>
        </a:spcBef>
        <a:spcAft>
          <a:spcPct val="0"/>
        </a:spcAft>
        <a:buClr>
          <a:schemeClr val="accent1">
            <a:lumMod val="75000"/>
          </a:schemeClr>
        </a:buClr>
        <a:buFont typeface="Arial" pitchFamily="34" charset="0"/>
        <a:buChar char="•"/>
        <a:defRPr sz="2000">
          <a:solidFill>
            <a:schemeClr val="tx1"/>
          </a:solidFill>
          <a:latin typeface="Calibri" pitchFamily="34" charset="0"/>
        </a:defRPr>
      </a:lvl4pPr>
      <a:lvl5pPr marL="2057400" indent="-228600" algn="l" rtl="0" eaLnBrk="0" fontAlgn="base" hangingPunct="0">
        <a:spcBef>
          <a:spcPct val="20000"/>
        </a:spcBef>
        <a:spcAft>
          <a:spcPct val="0"/>
        </a:spcAft>
        <a:buClr>
          <a:schemeClr val="accent1">
            <a:lumMod val="75000"/>
          </a:schemeClr>
        </a:buClr>
        <a:buFont typeface="Arial" pitchFamily="34" charset="0"/>
        <a:buChar char="•"/>
        <a:defRPr sz="2000">
          <a:solidFill>
            <a:schemeClr val="tx1"/>
          </a:solidFill>
          <a:latin typeface="Calibri" pitchFamily="34" charset="0"/>
        </a:defRPr>
      </a:lvl5pPr>
      <a:lvl6pPr marL="2514600" indent="-228600" algn="l" rtl="0" fontAlgn="base">
        <a:spcBef>
          <a:spcPct val="20000"/>
        </a:spcBef>
        <a:spcAft>
          <a:spcPct val="0"/>
        </a:spcAft>
        <a:buClr>
          <a:srgbClr val="55B848"/>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55B848"/>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55B848"/>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55B848"/>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2.xml"/><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34.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chart" Target="../charts/chart1.xml"/><Relationship Id="rId7"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chart" Target="../charts/chart5.xml"/><Relationship Id="rId7"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chart" Target="../charts/chart6.xml"/><Relationship Id="rId10" Type="http://schemas.openxmlformats.org/officeDocument/2006/relationships/image" Target="../media/image16.png"/><Relationship Id="rId4" Type="http://schemas.openxmlformats.org/officeDocument/2006/relationships/image" Target="../media/image13.png"/><Relationship Id="rId9" Type="http://schemas.openxmlformats.org/officeDocument/2006/relationships/chart" Target="../charts/char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5052" y="0"/>
            <a:ext cx="2881255" cy="5143500"/>
          </a:xfrm>
          <a:prstGeom prst="rect">
            <a:avLst/>
          </a:prstGeom>
          <a:gradFill flip="none" rotWithShape="1">
            <a:gsLst>
              <a:gs pos="0">
                <a:srgbClr val="006699">
                  <a:shade val="30000"/>
                  <a:satMod val="115000"/>
                </a:srgbClr>
              </a:gs>
              <a:gs pos="50000">
                <a:srgbClr val="006699">
                  <a:shade val="67500"/>
                  <a:satMod val="115000"/>
                </a:srgbClr>
              </a:gs>
              <a:gs pos="100000">
                <a:srgbClr val="006699">
                  <a:shade val="100000"/>
                  <a:satMod val="115000"/>
                </a:srgbClr>
              </a:gs>
            </a:gsLst>
            <a:lin ang="5400000" scaled="1"/>
            <a:tileRect/>
          </a:gra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sp>
        <p:nvSpPr>
          <p:cNvPr id="4099" name="Text Box 233"/>
          <p:cNvSpPr txBox="1">
            <a:spLocks noChangeArrowheads="1"/>
          </p:cNvSpPr>
          <p:nvPr/>
        </p:nvSpPr>
        <p:spPr bwMode="auto">
          <a:xfrm>
            <a:off x="2854376" y="1435279"/>
            <a:ext cx="6304471" cy="1810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algn="ctr" eaLnBrk="0" fontAlgn="base" hangingPunct="0">
              <a:spcBef>
                <a:spcPct val="0"/>
              </a:spcBef>
              <a:spcAft>
                <a:spcPct val="0"/>
              </a:spcAft>
              <a:defRPr sz="1400">
                <a:solidFill>
                  <a:schemeClr val="tx1"/>
                </a:solidFill>
                <a:latin typeface="Arial" charset="0"/>
              </a:defRPr>
            </a:lvl6pPr>
            <a:lvl7pPr marL="2971800" indent="-228600" algn="ctr" eaLnBrk="0" fontAlgn="base" hangingPunct="0">
              <a:spcBef>
                <a:spcPct val="0"/>
              </a:spcBef>
              <a:spcAft>
                <a:spcPct val="0"/>
              </a:spcAft>
              <a:defRPr sz="1400">
                <a:solidFill>
                  <a:schemeClr val="tx1"/>
                </a:solidFill>
                <a:latin typeface="Arial" charset="0"/>
              </a:defRPr>
            </a:lvl7pPr>
            <a:lvl8pPr marL="3429000" indent="-228600" algn="ctr" eaLnBrk="0" fontAlgn="base" hangingPunct="0">
              <a:spcBef>
                <a:spcPct val="0"/>
              </a:spcBef>
              <a:spcAft>
                <a:spcPct val="0"/>
              </a:spcAft>
              <a:defRPr sz="1400">
                <a:solidFill>
                  <a:schemeClr val="tx1"/>
                </a:solidFill>
                <a:latin typeface="Arial" charset="0"/>
              </a:defRPr>
            </a:lvl8pPr>
            <a:lvl9pPr marL="3886200" indent="-228600" algn="ctr" eaLnBrk="0" fontAlgn="base" hangingPunct="0">
              <a:spcBef>
                <a:spcPct val="0"/>
              </a:spcBef>
              <a:spcAft>
                <a:spcPct val="0"/>
              </a:spcAft>
              <a:defRPr sz="1400">
                <a:solidFill>
                  <a:schemeClr val="tx1"/>
                </a:solidFill>
                <a:latin typeface="Arial" charset="0"/>
              </a:defRPr>
            </a:lvl9pPr>
          </a:lstStyle>
          <a:p>
            <a:pPr eaLnBrk="1" hangingPunct="1">
              <a:lnSpc>
                <a:spcPts val="5400"/>
              </a:lnSpc>
            </a:pPr>
            <a:r>
              <a:rPr lang="en-US" sz="4400" b="1" i="1" cap="all" dirty="0" smtClean="0">
                <a:solidFill>
                  <a:schemeClr val="tx1">
                    <a:lumMod val="65000"/>
                    <a:lumOff val="35000"/>
                  </a:schemeClr>
                </a:solidFill>
                <a:latin typeface="Calibri" pitchFamily="34" charset="0"/>
              </a:rPr>
              <a:t>On the Table</a:t>
            </a:r>
            <a:r>
              <a:rPr lang="en-US" sz="4400" b="1" dirty="0" smtClean="0">
                <a:solidFill>
                  <a:schemeClr val="tx1">
                    <a:lumMod val="65000"/>
                    <a:lumOff val="35000"/>
                  </a:schemeClr>
                </a:solidFill>
                <a:latin typeface="Calibri" pitchFamily="34" charset="0"/>
              </a:rPr>
              <a:t> 2018</a:t>
            </a:r>
          </a:p>
          <a:p>
            <a:pPr eaLnBrk="1" hangingPunct="1">
              <a:lnSpc>
                <a:spcPts val="4000"/>
              </a:lnSpc>
            </a:pPr>
            <a:r>
              <a:rPr lang="en-US" sz="2800" b="1" dirty="0" smtClean="0">
                <a:solidFill>
                  <a:schemeClr val="tx1">
                    <a:lumMod val="65000"/>
                    <a:lumOff val="35000"/>
                  </a:schemeClr>
                </a:solidFill>
                <a:latin typeface="Calibri" pitchFamily="34" charset="0"/>
              </a:rPr>
              <a:t>Participant Perspectives on </a:t>
            </a:r>
          </a:p>
          <a:p>
            <a:pPr eaLnBrk="1" hangingPunct="1">
              <a:lnSpc>
                <a:spcPts val="4000"/>
              </a:lnSpc>
            </a:pPr>
            <a:r>
              <a:rPr lang="en-US" sz="2800" b="1" dirty="0" smtClean="0">
                <a:solidFill>
                  <a:schemeClr val="tx1">
                    <a:lumMod val="65000"/>
                    <a:lumOff val="35000"/>
                  </a:schemeClr>
                </a:solidFill>
                <a:latin typeface="Calibri" pitchFamily="34" charset="0"/>
              </a:rPr>
              <a:t>Community and How to Effect Change</a:t>
            </a:r>
            <a:endParaRPr lang="en-US" sz="2800" b="1" dirty="0">
              <a:solidFill>
                <a:schemeClr val="tx1">
                  <a:lumMod val="65000"/>
                  <a:lumOff val="35000"/>
                </a:schemeClr>
              </a:solidFill>
              <a:latin typeface="Calibri" pitchFamily="34" charset="0"/>
            </a:endParaRPr>
          </a:p>
        </p:txBody>
      </p:sp>
      <p:sp>
        <p:nvSpPr>
          <p:cNvPr id="4100" name="Text Box 234"/>
          <p:cNvSpPr txBox="1">
            <a:spLocks noChangeArrowheads="1"/>
          </p:cNvSpPr>
          <p:nvPr/>
        </p:nvSpPr>
        <p:spPr bwMode="auto">
          <a:xfrm>
            <a:off x="2935058" y="3627357"/>
            <a:ext cx="6143106" cy="823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algn="ctr" eaLnBrk="0" fontAlgn="base" hangingPunct="0">
              <a:spcBef>
                <a:spcPct val="0"/>
              </a:spcBef>
              <a:spcAft>
                <a:spcPct val="0"/>
              </a:spcAft>
              <a:defRPr sz="1400">
                <a:solidFill>
                  <a:schemeClr val="tx1"/>
                </a:solidFill>
                <a:latin typeface="Arial" charset="0"/>
              </a:defRPr>
            </a:lvl6pPr>
            <a:lvl7pPr marL="2971800" indent="-228600" algn="ctr" eaLnBrk="0" fontAlgn="base" hangingPunct="0">
              <a:spcBef>
                <a:spcPct val="0"/>
              </a:spcBef>
              <a:spcAft>
                <a:spcPct val="0"/>
              </a:spcAft>
              <a:defRPr sz="1400">
                <a:solidFill>
                  <a:schemeClr val="tx1"/>
                </a:solidFill>
                <a:latin typeface="Arial" charset="0"/>
              </a:defRPr>
            </a:lvl7pPr>
            <a:lvl8pPr marL="3429000" indent="-228600" algn="ctr" eaLnBrk="0" fontAlgn="base" hangingPunct="0">
              <a:spcBef>
                <a:spcPct val="0"/>
              </a:spcBef>
              <a:spcAft>
                <a:spcPct val="0"/>
              </a:spcAft>
              <a:defRPr sz="1400">
                <a:solidFill>
                  <a:schemeClr val="tx1"/>
                </a:solidFill>
                <a:latin typeface="Arial" charset="0"/>
              </a:defRPr>
            </a:lvl8pPr>
            <a:lvl9pPr marL="3886200" indent="-228600" algn="ctr" eaLnBrk="0" fontAlgn="base" hangingPunct="0">
              <a:spcBef>
                <a:spcPct val="0"/>
              </a:spcBef>
              <a:spcAft>
                <a:spcPct val="0"/>
              </a:spcAft>
              <a:defRPr sz="1400">
                <a:solidFill>
                  <a:schemeClr val="tx1"/>
                </a:solidFill>
                <a:latin typeface="Arial" charset="0"/>
              </a:defRPr>
            </a:lvl9pPr>
          </a:lstStyle>
          <a:p>
            <a:pPr eaLnBrk="1" hangingPunct="1">
              <a:lnSpc>
                <a:spcPts val="1900"/>
              </a:lnSpc>
            </a:pPr>
            <a:r>
              <a:rPr lang="en-US" sz="1500" i="1" dirty="0">
                <a:solidFill>
                  <a:schemeClr val="tx1">
                    <a:lumMod val="65000"/>
                    <a:lumOff val="35000"/>
                  </a:schemeClr>
                </a:solidFill>
                <a:latin typeface="Calibri" pitchFamily="34" charset="0"/>
              </a:rPr>
              <a:t>Key </a:t>
            </a:r>
            <a:r>
              <a:rPr lang="en-US" sz="1500" i="1" dirty="0" smtClean="0">
                <a:solidFill>
                  <a:schemeClr val="tx1">
                    <a:lumMod val="65000"/>
                    <a:lumOff val="35000"/>
                  </a:schemeClr>
                </a:solidFill>
                <a:latin typeface="Calibri" pitchFamily="34" charset="0"/>
              </a:rPr>
              <a:t>findings </a:t>
            </a:r>
            <a:r>
              <a:rPr lang="en-US" sz="1500" i="1" dirty="0">
                <a:solidFill>
                  <a:schemeClr val="tx1">
                    <a:lumMod val="65000"/>
                    <a:lumOff val="35000"/>
                  </a:schemeClr>
                </a:solidFill>
                <a:latin typeface="Calibri" pitchFamily="34" charset="0"/>
              </a:rPr>
              <a:t>from </a:t>
            </a:r>
            <a:r>
              <a:rPr lang="en-US" sz="1500" i="1" dirty="0" smtClean="0">
                <a:solidFill>
                  <a:schemeClr val="tx1">
                    <a:lumMod val="65000"/>
                    <a:lumOff val="35000"/>
                  </a:schemeClr>
                </a:solidFill>
                <a:latin typeface="Calibri" pitchFamily="34" charset="0"/>
              </a:rPr>
              <a:t>a survey among adults who participated in </a:t>
            </a:r>
            <a:br>
              <a:rPr lang="en-US" sz="1500" i="1" dirty="0" smtClean="0">
                <a:solidFill>
                  <a:schemeClr val="tx1">
                    <a:lumMod val="65000"/>
                    <a:lumOff val="35000"/>
                  </a:schemeClr>
                </a:solidFill>
                <a:latin typeface="Calibri" pitchFamily="34" charset="0"/>
              </a:rPr>
            </a:br>
            <a:r>
              <a:rPr lang="en-US" sz="1500" i="1" dirty="0" smtClean="0">
                <a:solidFill>
                  <a:schemeClr val="tx1">
                    <a:lumMod val="65000"/>
                    <a:lumOff val="35000"/>
                  </a:schemeClr>
                </a:solidFill>
                <a:latin typeface="Calibri" pitchFamily="34" charset="0"/>
              </a:rPr>
              <a:t>the Community Foundation of Central Georgia </a:t>
            </a:r>
            <a:r>
              <a:rPr lang="en-US" sz="1500" dirty="0" smtClean="0">
                <a:solidFill>
                  <a:schemeClr val="tx1">
                    <a:lumMod val="65000"/>
                    <a:lumOff val="35000"/>
                  </a:schemeClr>
                </a:solidFill>
                <a:latin typeface="Calibri" pitchFamily="34" charset="0"/>
              </a:rPr>
              <a:t>On the Table </a:t>
            </a:r>
            <a:r>
              <a:rPr lang="en-US" sz="1500" i="1" dirty="0" smtClean="0">
                <a:solidFill>
                  <a:schemeClr val="tx1">
                    <a:lumMod val="65000"/>
                    <a:lumOff val="35000"/>
                  </a:schemeClr>
                </a:solidFill>
                <a:latin typeface="Calibri" pitchFamily="34" charset="0"/>
              </a:rPr>
              <a:t>conversations, </a:t>
            </a:r>
            <a:br>
              <a:rPr lang="en-US" sz="1500" i="1" dirty="0" smtClean="0">
                <a:solidFill>
                  <a:schemeClr val="tx1">
                    <a:lumMod val="65000"/>
                    <a:lumOff val="35000"/>
                  </a:schemeClr>
                </a:solidFill>
                <a:latin typeface="Calibri" pitchFamily="34" charset="0"/>
              </a:rPr>
            </a:br>
            <a:r>
              <a:rPr lang="en-US" sz="1500" i="1" dirty="0" smtClean="0">
                <a:solidFill>
                  <a:schemeClr val="tx1">
                    <a:lumMod val="65000"/>
                    <a:lumOff val="35000"/>
                  </a:schemeClr>
                </a:solidFill>
                <a:latin typeface="Calibri" pitchFamily="34" charset="0"/>
              </a:rPr>
              <a:t>with support from The John S. and James L. Knight Foundation, October 2018</a:t>
            </a:r>
            <a:endParaRPr lang="en-US" sz="1500" i="1" dirty="0">
              <a:solidFill>
                <a:schemeClr val="tx1">
                  <a:lumMod val="65000"/>
                  <a:lumOff val="35000"/>
                </a:schemeClr>
              </a:solidFill>
              <a:latin typeface="Calibri" pitchFamily="34" charset="0"/>
            </a:endParaRPr>
          </a:p>
        </p:txBody>
      </p:sp>
      <p:pic>
        <p:nvPicPr>
          <p:cNvPr id="1026" name="Picture 2" descr="Image result for Knight Founda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4234" y="16280"/>
            <a:ext cx="2178122" cy="70570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975" y="369131"/>
            <a:ext cx="2743200" cy="1086612"/>
          </a:xfrm>
          <a:prstGeom prst="rect">
            <a:avLst/>
          </a:prstGeom>
        </p:spPr>
      </p:pic>
      <p:grpSp>
        <p:nvGrpSpPr>
          <p:cNvPr id="22" name="Group 21"/>
          <p:cNvGrpSpPr/>
          <p:nvPr/>
        </p:nvGrpSpPr>
        <p:grpSpPr>
          <a:xfrm>
            <a:off x="4439684" y="4809571"/>
            <a:ext cx="3133854" cy="254536"/>
            <a:chOff x="4161025" y="4809571"/>
            <a:chExt cx="3133854" cy="254536"/>
          </a:xfrm>
        </p:grpSpPr>
        <p:pic>
          <p:nvPicPr>
            <p:cNvPr id="2" name="Picture 2" descr="Image result for Public Opinion Strategies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61025" y="4809571"/>
              <a:ext cx="1516925" cy="24062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2629" y="4824493"/>
              <a:ext cx="1302250" cy="239614"/>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just"/>
            <a:r>
              <a:rPr lang="en-US" dirty="0"/>
              <a:t>A solid majority of </a:t>
            </a:r>
            <a:r>
              <a:rPr lang="en-US" i="1" dirty="0"/>
              <a:t>On </a:t>
            </a:r>
            <a:r>
              <a:rPr lang="en-US" i="1" dirty="0" smtClean="0"/>
              <a:t>The Table Macon</a:t>
            </a:r>
            <a:r>
              <a:rPr lang="en-US" dirty="0" smtClean="0"/>
              <a:t> </a:t>
            </a:r>
            <a:r>
              <a:rPr lang="en-US" dirty="0"/>
              <a:t>participants are hopeful about what the future holds for their community</a:t>
            </a:r>
            <a:r>
              <a:rPr lang="en-US" dirty="0" smtClean="0"/>
              <a:t>. </a:t>
            </a:r>
            <a:endParaRPr lang="en-US" sz="2000" dirty="0">
              <a:latin typeface="Arial Narrow" panose="020B060602020203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40407570"/>
              </p:ext>
            </p:extLst>
          </p:nvPr>
        </p:nvGraphicFramePr>
        <p:xfrm>
          <a:off x="394284" y="1820410"/>
          <a:ext cx="4798502" cy="2880177"/>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0"/>
          </p:nvPr>
        </p:nvSpPr>
        <p:spPr/>
        <p:txBody>
          <a:bodyPr/>
          <a:lstStyle/>
          <a:p>
            <a:pPr>
              <a:defRPr/>
            </a:pPr>
            <a:fld id="{773A8D9D-64E9-4306-8D36-E616A295A43F}" type="slidenum">
              <a:rPr lang="en-US" smtClean="0"/>
              <a:pPr>
                <a:defRPr/>
              </a:pPr>
              <a:t>10</a:t>
            </a:fld>
            <a:endParaRPr lang="en-US" dirty="0"/>
          </a:p>
        </p:txBody>
      </p:sp>
      <p:sp>
        <p:nvSpPr>
          <p:cNvPr id="8" name="Rectangle 7"/>
          <p:cNvSpPr/>
          <p:nvPr/>
        </p:nvSpPr>
        <p:spPr>
          <a:xfrm>
            <a:off x="805649" y="1116676"/>
            <a:ext cx="7532703" cy="523220"/>
          </a:xfrm>
          <a:prstGeom prst="rect">
            <a:avLst/>
          </a:prstGeom>
        </p:spPr>
        <p:txBody>
          <a:bodyPr wrap="square">
            <a:spAutoFit/>
          </a:bodyPr>
          <a:lstStyle/>
          <a:p>
            <a:pPr algn="l"/>
            <a:r>
              <a:rPr lang="en-US" i="1" dirty="0">
                <a:solidFill>
                  <a:schemeClr val="tx1">
                    <a:lumMod val="65000"/>
                    <a:lumOff val="35000"/>
                  </a:schemeClr>
                </a:solidFill>
              </a:rPr>
              <a:t>Looking ahead to the next five years or so, do you feel more hopeful or more worried about what the future holds for your community?</a:t>
            </a:r>
          </a:p>
        </p:txBody>
      </p:sp>
      <p:graphicFrame>
        <p:nvGraphicFramePr>
          <p:cNvPr id="9" name="Table 8"/>
          <p:cNvGraphicFramePr>
            <a:graphicFrameLocks noGrp="1"/>
          </p:cNvGraphicFramePr>
          <p:nvPr>
            <p:extLst>
              <p:ext uri="{D42A27DB-BD31-4B8C-83A1-F6EECF244321}">
                <p14:modId xmlns:p14="http://schemas.microsoft.com/office/powerpoint/2010/main" val="107763844"/>
              </p:ext>
            </p:extLst>
          </p:nvPr>
        </p:nvGraphicFramePr>
        <p:xfrm>
          <a:off x="5396985" y="1638272"/>
          <a:ext cx="2834641" cy="3130374"/>
        </p:xfrm>
        <a:graphic>
          <a:graphicData uri="http://schemas.openxmlformats.org/drawingml/2006/table">
            <a:tbl>
              <a:tblPr firstRow="1" bandRow="1">
                <a:tableStyleId>{5C22544A-7EE6-4342-B048-85BDC9FD1C3A}</a:tableStyleId>
              </a:tblPr>
              <a:tblGrid>
                <a:gridCol w="1349829"/>
                <a:gridCol w="742406"/>
                <a:gridCol w="742406"/>
              </a:tblGrid>
              <a:tr h="182880">
                <a:tc>
                  <a:txBody>
                    <a:bodyPr/>
                    <a:lstStyle/>
                    <a:p>
                      <a:pPr>
                        <a:lnSpc>
                          <a:spcPts val="1000"/>
                        </a:lnSpc>
                      </a:pPr>
                      <a:endParaRPr lang="en-US" sz="1000" dirty="0">
                        <a:solidFill>
                          <a:schemeClr val="tx1">
                            <a:lumMod val="75000"/>
                            <a:lumOff val="25000"/>
                          </a:schemeClr>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1000"/>
                        </a:lnSpc>
                      </a:pPr>
                      <a:r>
                        <a:rPr lang="en-US" sz="1000" b="1" dirty="0" smtClean="0">
                          <a:solidFill>
                            <a:schemeClr val="bg1"/>
                          </a:solidFill>
                        </a:rPr>
                        <a:t>Hopeful</a:t>
                      </a:r>
                      <a:endParaRPr lang="en-US" sz="1000" b="1" dirty="0">
                        <a:solidFill>
                          <a:schemeClr val="bg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1"/>
                    </a:solidFill>
                  </a:tcPr>
                </a:tc>
                <a:tc>
                  <a:txBody>
                    <a:bodyPr/>
                    <a:lstStyle/>
                    <a:p>
                      <a:pPr algn="ctr">
                        <a:lnSpc>
                          <a:spcPts val="1000"/>
                        </a:lnSpc>
                      </a:pPr>
                      <a:r>
                        <a:rPr lang="en-US" sz="1000" b="1" dirty="0" smtClean="0">
                          <a:solidFill>
                            <a:schemeClr val="bg1"/>
                          </a:solidFill>
                        </a:rPr>
                        <a:t>Worried</a:t>
                      </a:r>
                      <a:endParaRPr lang="en-US" sz="1000" b="1" dirty="0">
                        <a:solidFill>
                          <a:schemeClr val="bg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tx1">
                        <a:lumMod val="50000"/>
                        <a:lumOff val="50000"/>
                      </a:schemeClr>
                    </a:solidFill>
                  </a:tcPr>
                </a:tc>
              </a:tr>
              <a:tr h="182880">
                <a:tc>
                  <a:txBody>
                    <a:bodyPr/>
                    <a:lstStyle/>
                    <a:p>
                      <a:pPr>
                        <a:lnSpc>
                          <a:spcPts val="900"/>
                        </a:lnSpc>
                      </a:pPr>
                      <a:r>
                        <a:rPr lang="en-US" sz="1000" dirty="0" smtClean="0">
                          <a:solidFill>
                            <a:schemeClr val="tx1">
                              <a:lumMod val="75000"/>
                              <a:lumOff val="25000"/>
                            </a:schemeClr>
                          </a:solidFill>
                        </a:rPr>
                        <a:t>Men</a:t>
                      </a:r>
                      <a:endParaRPr lang="en-US" sz="1000" dirty="0">
                        <a:solidFill>
                          <a:schemeClr val="tx1">
                            <a:lumMod val="75000"/>
                            <a:lumOff val="25000"/>
                          </a:schemeClr>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algn="ctr" defTabSz="914400" rtl="0" eaLnBrk="1" latinLnBrk="0" hangingPunct="1">
                        <a:lnSpc>
                          <a:spcPts val="900"/>
                        </a:lnSpc>
                        <a:spcBef>
                          <a:spcPts val="0"/>
                        </a:spcBef>
                        <a:spcAft>
                          <a:spcPts val="0"/>
                        </a:spcAft>
                      </a:pPr>
                      <a:r>
                        <a:rPr lang="en-US" sz="1050" b="1" kern="1200" dirty="0" smtClean="0">
                          <a:solidFill>
                            <a:schemeClr val="accent1"/>
                          </a:solidFill>
                          <a:effectLst/>
                          <a:latin typeface="+mn-lt"/>
                          <a:ea typeface="Calibri"/>
                          <a:cs typeface="Calibri"/>
                        </a:rPr>
                        <a:t>74%</a:t>
                      </a:r>
                      <a:endParaRPr lang="en-US" sz="1050" b="1" kern="1200" dirty="0">
                        <a:solidFill>
                          <a:schemeClr val="accent1"/>
                        </a:solidFill>
                        <a:effectLst/>
                        <a:latin typeface="+mn-lt"/>
                        <a:ea typeface="Calibri"/>
                        <a:cs typeface="Calibri"/>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algn="ctr" defTabSz="914400" rtl="0" eaLnBrk="1" latinLnBrk="0" hangingPunct="1">
                        <a:lnSpc>
                          <a:spcPts val="900"/>
                        </a:lnSpc>
                        <a:spcBef>
                          <a:spcPts val="0"/>
                        </a:spcBef>
                        <a:spcAft>
                          <a:spcPts val="0"/>
                        </a:spcAft>
                      </a:pPr>
                      <a:r>
                        <a:rPr lang="en-US" sz="1000" b="0" kern="1200" dirty="0" smtClean="0">
                          <a:solidFill>
                            <a:schemeClr val="tx1"/>
                          </a:solidFill>
                          <a:effectLst/>
                          <a:latin typeface="+mn-lt"/>
                          <a:ea typeface="Calibri"/>
                          <a:cs typeface="Calibri"/>
                        </a:rPr>
                        <a:t>26%</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Women</a:t>
                      </a:r>
                      <a:endParaRPr lang="en-US" sz="1000" dirty="0">
                        <a:solidFill>
                          <a:schemeClr val="tx1">
                            <a:lumMod val="75000"/>
                            <a:lumOff val="25000"/>
                          </a:schemeClr>
                        </a:solidFill>
                      </a:endParaRPr>
                    </a:p>
                  </a:txBody>
                  <a:tcPr anchor="ctr">
                    <a:lnL w="12700" cmpd="sng">
                      <a:noFill/>
                    </a:lnL>
                    <a:lnR w="12700" cmpd="sng">
                      <a:noFill/>
                    </a:lnR>
                    <a:lnT w="12700" cmpd="sng">
                      <a:noFill/>
                    </a:lnT>
                    <a:lnB w="6350" cap="flat" cmpd="sng" algn="ctr">
                      <a:solidFill>
                        <a:schemeClr val="bg2">
                          <a:lumMod val="60000"/>
                          <a:lumOff val="40000"/>
                        </a:schemeClr>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algn="ctr" defTabSz="914400" rtl="0" eaLnBrk="1" latinLnBrk="0" hangingPunct="1">
                        <a:lnSpc>
                          <a:spcPts val="900"/>
                        </a:lnSpc>
                        <a:spcBef>
                          <a:spcPts val="0"/>
                        </a:spcBef>
                        <a:spcAft>
                          <a:spcPts val="0"/>
                        </a:spcAft>
                      </a:pPr>
                      <a:r>
                        <a:rPr lang="en-US" sz="1000" b="0" kern="1200" dirty="0" smtClean="0">
                          <a:solidFill>
                            <a:schemeClr val="tx1"/>
                          </a:solidFill>
                          <a:effectLst/>
                          <a:latin typeface="+mn-lt"/>
                          <a:ea typeface="Calibri"/>
                          <a:cs typeface="Calibri"/>
                        </a:rPr>
                        <a:t>63%</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6350" cap="flat" cmpd="sng" algn="ctr">
                      <a:solidFill>
                        <a:schemeClr val="bg2">
                          <a:lumMod val="60000"/>
                          <a:lumOff val="40000"/>
                        </a:schemeClr>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37%</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6350" cap="flat" cmpd="sng" algn="ctr">
                      <a:solidFill>
                        <a:schemeClr val="bg2">
                          <a:lumMod val="60000"/>
                          <a:lumOff val="40000"/>
                        </a:schemeClr>
                      </a:solidFill>
                      <a:prstDash val="lgDash"/>
                      <a:round/>
                      <a:headEnd type="none" w="med" len="med"/>
                      <a:tailEnd type="none" w="med" len="med"/>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Age</a:t>
                      </a:r>
                      <a:r>
                        <a:rPr lang="en-US" sz="1000" baseline="0" dirty="0" smtClean="0">
                          <a:solidFill>
                            <a:schemeClr val="tx1">
                              <a:lumMod val="75000"/>
                              <a:lumOff val="25000"/>
                            </a:schemeClr>
                          </a:solidFill>
                        </a:rPr>
                        <a:t> 18 to 34</a:t>
                      </a:r>
                      <a:endParaRPr lang="en-US" sz="1000" dirty="0">
                        <a:solidFill>
                          <a:schemeClr val="tx1">
                            <a:lumMod val="75000"/>
                            <a:lumOff val="25000"/>
                          </a:schemeClr>
                        </a:solidFill>
                      </a:endParaRPr>
                    </a:p>
                  </a:txBody>
                  <a:tcPr anchor="ctr">
                    <a:lnL w="12700" cmpd="sng">
                      <a:noFill/>
                    </a:lnL>
                    <a:lnR w="12700" cmpd="sng">
                      <a:noFill/>
                    </a:lnR>
                    <a:lnT w="6350" cap="flat" cmpd="sng" algn="ctr">
                      <a:solidFill>
                        <a:schemeClr val="bg2">
                          <a:lumMod val="60000"/>
                          <a:lumOff val="40000"/>
                        </a:schemeClr>
                      </a:solidFill>
                      <a:prstDash val="lgDash"/>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defTabSz="914400" rtl="0" eaLnBrk="1" latinLnBrk="0" hangingPunct="1">
                        <a:lnSpc>
                          <a:spcPts val="900"/>
                        </a:lnSpc>
                        <a:spcBef>
                          <a:spcPts val="0"/>
                        </a:spcBef>
                        <a:spcAft>
                          <a:spcPts val="0"/>
                        </a:spcAft>
                      </a:pPr>
                      <a:r>
                        <a:rPr lang="en-US" sz="1050" b="1" kern="1200" dirty="0" smtClean="0">
                          <a:solidFill>
                            <a:schemeClr val="accent1"/>
                          </a:solidFill>
                          <a:effectLst/>
                          <a:latin typeface="+mn-lt"/>
                          <a:ea typeface="Calibri"/>
                          <a:cs typeface="Calibri"/>
                        </a:rPr>
                        <a:t>80%</a:t>
                      </a:r>
                      <a:endParaRPr lang="en-US" sz="1050" b="1" kern="1200" dirty="0">
                        <a:solidFill>
                          <a:schemeClr val="accent1"/>
                        </a:solidFill>
                        <a:effectLst/>
                        <a:latin typeface="+mn-lt"/>
                        <a:ea typeface="Calibri"/>
                        <a:cs typeface="Calibri"/>
                      </a:endParaRPr>
                    </a:p>
                  </a:txBody>
                  <a:tcPr marL="68580" marR="68580" marT="0" marB="0" anchor="ctr">
                    <a:lnL w="12700" cmpd="sng">
                      <a:noFill/>
                    </a:lnL>
                    <a:lnR w="12700" cmpd="sng">
                      <a:noFill/>
                    </a:lnR>
                    <a:lnT w="6350" cap="flat" cmpd="sng" algn="ctr">
                      <a:solidFill>
                        <a:schemeClr val="bg2">
                          <a:lumMod val="60000"/>
                          <a:lumOff val="40000"/>
                        </a:schemeClr>
                      </a:solidFill>
                      <a:prstDash val="lgDash"/>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20%</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6350" cap="flat" cmpd="sng" algn="ctr">
                      <a:solidFill>
                        <a:schemeClr val="bg2">
                          <a:lumMod val="60000"/>
                          <a:lumOff val="40000"/>
                        </a:schemeClr>
                      </a:solidFill>
                      <a:prstDash val="lgDash"/>
                      <a:round/>
                      <a:headEnd type="none" w="med" len="med"/>
                      <a:tailEnd type="none" w="med" len="med"/>
                    </a:lnT>
                    <a:lnB w="12700" cmpd="sng">
                      <a:noFill/>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Age 35 to 49</a:t>
                      </a:r>
                      <a:endParaRPr lang="en-US" sz="1000" dirty="0">
                        <a:solidFill>
                          <a:schemeClr val="tx1">
                            <a:lumMod val="75000"/>
                            <a:lumOff val="25000"/>
                          </a:schemeClr>
                        </a:solidFill>
                      </a:endParaRPr>
                    </a:p>
                  </a:txBody>
                  <a:tcPr anchor="ctr">
                    <a:lnL w="12700" cmpd="sng">
                      <a:noFill/>
                    </a:lnL>
                    <a:lnR w="12700" cmpd="sng">
                      <a:noFill/>
                    </a:lnR>
                    <a:lnT w="12700" cmpd="sng">
                      <a:noFill/>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64%</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36%</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Age 50 to 64</a:t>
                      </a:r>
                      <a:endParaRPr lang="en-US" sz="1000" dirty="0">
                        <a:solidFill>
                          <a:schemeClr val="tx1">
                            <a:lumMod val="75000"/>
                            <a:lumOff val="25000"/>
                          </a:schemeClr>
                        </a:solidFill>
                      </a:endParaRPr>
                    </a:p>
                  </a:txBody>
                  <a:tcPr anchor="ctr">
                    <a:lnL w="12700" cmpd="sng">
                      <a:noFill/>
                    </a:lnL>
                    <a:lnR w="12700" cmpd="sng">
                      <a:noFill/>
                    </a:lnR>
                    <a:lnT w="6350" cap="flat" cmpd="sng" algn="ctr">
                      <a:noFill/>
                      <a:prstDash val="lgDash"/>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63%</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6350" cap="flat" cmpd="sng" algn="ctr">
                      <a:noFill/>
                      <a:prstDash val="lgDash"/>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37%</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6350" cap="flat" cmpd="sng" algn="ctr">
                      <a:noFill/>
                      <a:prstDash val="lgDash"/>
                      <a:round/>
                      <a:headEnd type="none" w="med" len="med"/>
                      <a:tailEnd type="none" w="med" len="med"/>
                    </a:lnT>
                    <a:lnB w="12700" cmpd="sng">
                      <a:noFill/>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Age 65/older</a:t>
                      </a:r>
                      <a:endParaRPr lang="en-US" sz="1000" dirty="0">
                        <a:solidFill>
                          <a:schemeClr val="tx1">
                            <a:lumMod val="75000"/>
                            <a:lumOff val="25000"/>
                          </a:schemeClr>
                        </a:solidFill>
                      </a:endParaRPr>
                    </a:p>
                  </a:txBody>
                  <a:tcPr anchor="ctr">
                    <a:lnL w="12700" cmpd="sng">
                      <a:noFill/>
                    </a:lnL>
                    <a:lnR w="12700" cmpd="sng">
                      <a:noFill/>
                    </a:lnR>
                    <a:lnT w="12700" cmpd="sng">
                      <a:noFill/>
                    </a:lnT>
                    <a:lnB w="6350" cap="flat" cmpd="sng" algn="ctr">
                      <a:solidFill>
                        <a:schemeClr val="bg2">
                          <a:lumMod val="60000"/>
                          <a:lumOff val="40000"/>
                        </a:schemeClr>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65%</a:t>
                      </a:r>
                    </a:p>
                  </a:txBody>
                  <a:tcPr marL="68580" marR="68580" marT="0" marB="0" anchor="ctr">
                    <a:lnL w="12700" cmpd="sng">
                      <a:noFill/>
                    </a:lnL>
                    <a:lnR w="12700" cmpd="sng">
                      <a:noFill/>
                    </a:lnR>
                    <a:lnT w="12700" cmpd="sng">
                      <a:noFill/>
                    </a:lnT>
                    <a:lnB w="6350" cap="flat" cmpd="sng" algn="ctr">
                      <a:solidFill>
                        <a:schemeClr val="bg2">
                          <a:lumMod val="60000"/>
                          <a:lumOff val="40000"/>
                        </a:schemeClr>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35%</a:t>
                      </a:r>
                    </a:p>
                  </a:txBody>
                  <a:tcPr marL="68580" marR="68580" marT="0" marB="0" anchor="ctr">
                    <a:lnL w="12700" cmpd="sng">
                      <a:noFill/>
                    </a:lnL>
                    <a:lnR w="12700" cmpd="sng">
                      <a:noFill/>
                    </a:lnR>
                    <a:lnT w="12700" cmpd="sng">
                      <a:noFill/>
                    </a:lnT>
                    <a:lnB w="6350" cap="flat" cmpd="sng" algn="ctr">
                      <a:solidFill>
                        <a:schemeClr val="bg2">
                          <a:lumMod val="60000"/>
                          <a:lumOff val="40000"/>
                        </a:schemeClr>
                      </a:solidFill>
                      <a:prstDash val="lgDash"/>
                      <a:round/>
                      <a:headEnd type="none" w="med" len="med"/>
                      <a:tailEnd type="none" w="med" len="med"/>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Whites</a:t>
                      </a:r>
                    </a:p>
                  </a:txBody>
                  <a:tcPr anchor="ctr">
                    <a:lnL w="12700" cmpd="sng">
                      <a:noFill/>
                    </a:lnL>
                    <a:lnR w="12700" cmpd="sng">
                      <a:noFill/>
                    </a:lnR>
                    <a:lnT w="6350" cap="flat" cmpd="sng" algn="ctr">
                      <a:solidFill>
                        <a:schemeClr val="bg2">
                          <a:lumMod val="60000"/>
                          <a:lumOff val="40000"/>
                        </a:schemeClr>
                      </a:solidFill>
                      <a:prstDash val="lgDash"/>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defTabSz="914400" rtl="0" eaLnBrk="1" latinLnBrk="0" hangingPunct="1">
                        <a:lnSpc>
                          <a:spcPts val="900"/>
                        </a:lnSpc>
                        <a:spcBef>
                          <a:spcPts val="0"/>
                        </a:spcBef>
                        <a:spcAft>
                          <a:spcPts val="0"/>
                        </a:spcAft>
                      </a:pPr>
                      <a:r>
                        <a:rPr lang="en-US" sz="1000" b="0" kern="1200" dirty="0" smtClean="0">
                          <a:solidFill>
                            <a:schemeClr val="tx1"/>
                          </a:solidFill>
                          <a:effectLst/>
                          <a:latin typeface="+mn-lt"/>
                          <a:ea typeface="Calibri"/>
                          <a:cs typeface="Calibri"/>
                        </a:rPr>
                        <a:t>70%</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6350" cap="flat" cmpd="sng" algn="ctr">
                      <a:solidFill>
                        <a:schemeClr val="bg2">
                          <a:lumMod val="60000"/>
                          <a:lumOff val="40000"/>
                        </a:schemeClr>
                      </a:solidFill>
                      <a:prstDash val="lgDash"/>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defTabSz="914400" rtl="0" eaLnBrk="1" latinLnBrk="0" hangingPunct="1">
                        <a:lnSpc>
                          <a:spcPts val="900"/>
                        </a:lnSpc>
                        <a:spcBef>
                          <a:spcPts val="0"/>
                        </a:spcBef>
                        <a:spcAft>
                          <a:spcPts val="0"/>
                        </a:spcAft>
                      </a:pPr>
                      <a:r>
                        <a:rPr lang="en-US" sz="1000" b="0" kern="1200" dirty="0" smtClean="0">
                          <a:solidFill>
                            <a:schemeClr val="tx1"/>
                          </a:solidFill>
                          <a:effectLst/>
                          <a:latin typeface="+mn-lt"/>
                          <a:ea typeface="Calibri"/>
                          <a:cs typeface="Calibri"/>
                        </a:rPr>
                        <a:t>30%</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6350" cap="flat" cmpd="sng" algn="ctr">
                      <a:solidFill>
                        <a:schemeClr val="bg2">
                          <a:lumMod val="60000"/>
                          <a:lumOff val="40000"/>
                        </a:schemeClr>
                      </a:solidFill>
                      <a:prstDash val="lgDash"/>
                      <a:round/>
                      <a:headEnd type="none" w="med" len="med"/>
                      <a:tailEnd type="none" w="med" len="med"/>
                    </a:lnT>
                    <a:lnB w="12700" cmpd="sng">
                      <a:noFill/>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Participants</a:t>
                      </a:r>
                      <a:r>
                        <a:rPr lang="en-US" sz="1000" baseline="0" dirty="0" smtClean="0">
                          <a:solidFill>
                            <a:schemeClr val="tx1">
                              <a:lumMod val="75000"/>
                              <a:lumOff val="25000"/>
                            </a:schemeClr>
                          </a:solidFill>
                        </a:rPr>
                        <a:t> of color</a:t>
                      </a:r>
                      <a:endParaRPr lang="en-US" sz="1000" dirty="0">
                        <a:solidFill>
                          <a:schemeClr val="tx1">
                            <a:lumMod val="75000"/>
                            <a:lumOff val="25000"/>
                          </a:schemeClr>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62%</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38%</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African</a:t>
                      </a:r>
                      <a:r>
                        <a:rPr lang="en-US" sz="1000" baseline="0" dirty="0" smtClean="0">
                          <a:solidFill>
                            <a:schemeClr val="tx1">
                              <a:lumMod val="75000"/>
                              <a:lumOff val="25000"/>
                            </a:schemeClr>
                          </a:solidFill>
                        </a:rPr>
                        <a:t> Americans</a:t>
                      </a:r>
                      <a:endParaRPr lang="en-US" sz="1000" dirty="0">
                        <a:solidFill>
                          <a:schemeClr val="tx1">
                            <a:lumMod val="75000"/>
                            <a:lumOff val="25000"/>
                          </a:schemeClr>
                        </a:solidFill>
                      </a:endParaRPr>
                    </a:p>
                  </a:txBody>
                  <a:tcPr anchor="ctr">
                    <a:lnL w="12700" cmpd="sng">
                      <a:noFill/>
                    </a:lnL>
                    <a:lnR w="12700" cmpd="sng">
                      <a:noFill/>
                    </a:lnR>
                    <a:lnT w="12700" cmpd="sng">
                      <a:noFill/>
                    </a:lnT>
                    <a:lnB w="6350" cap="flat" cmpd="sng" algn="ctr">
                      <a:solidFill>
                        <a:schemeClr val="bg2">
                          <a:lumMod val="60000"/>
                          <a:lumOff val="40000"/>
                        </a:schemeClr>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63%</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6350" cap="flat" cmpd="sng" algn="ctr">
                      <a:solidFill>
                        <a:schemeClr val="bg2">
                          <a:lumMod val="60000"/>
                          <a:lumOff val="40000"/>
                        </a:schemeClr>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37%</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6350" cap="flat" cmpd="sng" algn="ctr">
                      <a:solidFill>
                        <a:schemeClr val="bg2">
                          <a:lumMod val="60000"/>
                          <a:lumOff val="40000"/>
                        </a:schemeClr>
                      </a:solidFill>
                      <a:prstDash val="lgDash"/>
                      <a:round/>
                      <a:headEnd type="none" w="med" len="med"/>
                      <a:tailEnd type="none" w="med" len="med"/>
                    </a:lnB>
                    <a:lnTlToBr w="12700" cmpd="sng">
                      <a:noFill/>
                      <a:prstDash val="solid"/>
                    </a:lnTlToBr>
                    <a:lnBlToTr w="12700" cmpd="sng">
                      <a:noFill/>
                      <a:prstDash val="solid"/>
                    </a:lnBlToTr>
                    <a:noFill/>
                  </a:tcPr>
                </a:tc>
              </a:tr>
              <a:tr h="237314">
                <a:tc>
                  <a:txBody>
                    <a:bodyPr/>
                    <a:lstStyle/>
                    <a:p>
                      <a:pPr>
                        <a:lnSpc>
                          <a:spcPts val="900"/>
                        </a:lnSpc>
                      </a:pPr>
                      <a:r>
                        <a:rPr lang="en-US" sz="1000" dirty="0" smtClean="0">
                          <a:solidFill>
                            <a:schemeClr val="tx1">
                              <a:lumMod val="75000"/>
                              <a:lumOff val="25000"/>
                            </a:schemeClr>
                          </a:solidFill>
                        </a:rPr>
                        <a:t>North</a:t>
                      </a:r>
                      <a:endParaRPr lang="en-US" sz="1000" dirty="0">
                        <a:solidFill>
                          <a:schemeClr val="tx1">
                            <a:lumMod val="75000"/>
                            <a:lumOff val="25000"/>
                          </a:schemeClr>
                        </a:solidFill>
                      </a:endParaRPr>
                    </a:p>
                  </a:txBody>
                  <a:tcPr anchor="ctr">
                    <a:lnL w="12700" cmpd="sng">
                      <a:noFill/>
                    </a:lnL>
                    <a:lnR w="12700" cmpd="sng">
                      <a:noFill/>
                    </a:lnR>
                    <a:lnT w="6350" cap="flat" cmpd="sng" algn="ctr">
                      <a:solidFill>
                        <a:schemeClr val="bg2">
                          <a:lumMod val="60000"/>
                          <a:lumOff val="40000"/>
                        </a:schemeClr>
                      </a:solidFill>
                      <a:prstDash val="lgDash"/>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68%</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6350" cap="flat" cmpd="sng" algn="ctr">
                      <a:solidFill>
                        <a:schemeClr val="bg2">
                          <a:lumMod val="60000"/>
                          <a:lumOff val="40000"/>
                        </a:schemeClr>
                      </a:solidFill>
                      <a:prstDash val="lgDash"/>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32%</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6350" cap="flat" cmpd="sng" algn="ctr">
                      <a:solidFill>
                        <a:schemeClr val="bg2">
                          <a:lumMod val="60000"/>
                          <a:lumOff val="40000"/>
                        </a:schemeClr>
                      </a:solidFill>
                      <a:prstDash val="lgDash"/>
                      <a:round/>
                      <a:headEnd type="none" w="med" len="med"/>
                      <a:tailEnd type="none" w="med" len="med"/>
                    </a:lnT>
                    <a:lnB w="12700" cmpd="sng">
                      <a:noFill/>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South</a:t>
                      </a:r>
                      <a:endParaRPr lang="en-US" sz="1000" dirty="0">
                        <a:solidFill>
                          <a:schemeClr val="tx1">
                            <a:lumMod val="75000"/>
                            <a:lumOff val="25000"/>
                          </a:schemeClr>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62%</a:t>
                      </a:r>
                      <a:endParaRPr lang="en-US" sz="1000" b="1"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38%</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East</a:t>
                      </a:r>
                      <a:endParaRPr lang="en-US" sz="1000" dirty="0">
                        <a:solidFill>
                          <a:schemeClr val="tx1">
                            <a:lumMod val="75000"/>
                            <a:lumOff val="25000"/>
                          </a:schemeClr>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54%</a:t>
                      </a:r>
                      <a:endParaRPr lang="en-US" sz="1000" b="0" kern="1200" dirty="0">
                        <a:solidFill>
                          <a:schemeClr val="tx1"/>
                        </a:solidFill>
                        <a:effectLst/>
                        <a:latin typeface="+mn-lt"/>
                        <a:ea typeface="Calibri"/>
                        <a:cs typeface="Calibri"/>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50" b="1" kern="1200" dirty="0" smtClean="0">
                          <a:solidFill>
                            <a:schemeClr val="tx1"/>
                          </a:solidFill>
                          <a:effectLst/>
                          <a:latin typeface="+mn-lt"/>
                          <a:ea typeface="Calibri"/>
                          <a:cs typeface="Calibri"/>
                        </a:rPr>
                        <a:t>46%</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West</a:t>
                      </a:r>
                      <a:endParaRPr lang="en-US" sz="1000" dirty="0">
                        <a:solidFill>
                          <a:schemeClr val="tx1">
                            <a:lumMod val="75000"/>
                            <a:lumOff val="25000"/>
                          </a:schemeClr>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63%</a:t>
                      </a:r>
                      <a:endParaRPr lang="en-US" sz="1000" b="0" kern="1200" dirty="0">
                        <a:solidFill>
                          <a:schemeClr val="tx1"/>
                        </a:solidFill>
                        <a:effectLst/>
                        <a:latin typeface="+mn-lt"/>
                        <a:ea typeface="Calibri"/>
                        <a:cs typeface="Calibri"/>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37%</a:t>
                      </a:r>
                      <a:endParaRPr lang="en-US" sz="1000" b="0" kern="1200" dirty="0">
                        <a:solidFill>
                          <a:schemeClr val="tx1"/>
                        </a:solidFill>
                        <a:effectLst/>
                        <a:latin typeface="+mn-lt"/>
                        <a:ea typeface="Calibri"/>
                        <a:cs typeface="Calibri"/>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2880">
                <a:tc>
                  <a:txBody>
                    <a:bodyPr/>
                    <a:lstStyle/>
                    <a:p>
                      <a:pPr>
                        <a:lnSpc>
                          <a:spcPts val="900"/>
                        </a:lnSpc>
                      </a:pPr>
                      <a:r>
                        <a:rPr lang="en-US" sz="1000" dirty="0" smtClean="0">
                          <a:solidFill>
                            <a:schemeClr val="tx1">
                              <a:lumMod val="75000"/>
                              <a:lumOff val="25000"/>
                            </a:schemeClr>
                          </a:solidFill>
                        </a:rPr>
                        <a:t>Downtown</a:t>
                      </a:r>
                      <a:endParaRPr lang="en-US" sz="1000" dirty="0">
                        <a:solidFill>
                          <a:schemeClr val="tx1">
                            <a:lumMod val="75000"/>
                            <a:lumOff val="25000"/>
                          </a:schemeClr>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50" b="1" kern="1200" dirty="0" smtClean="0">
                          <a:solidFill>
                            <a:schemeClr val="accent1"/>
                          </a:solidFill>
                          <a:effectLst/>
                          <a:latin typeface="+mn-lt"/>
                          <a:ea typeface="Calibri"/>
                          <a:cs typeface="Calibri"/>
                        </a:rPr>
                        <a:t>77%</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900"/>
                        </a:lnSpc>
                        <a:spcBef>
                          <a:spcPts val="0"/>
                        </a:spcBef>
                        <a:spcAft>
                          <a:spcPts val="0"/>
                        </a:spcAft>
                        <a:buClrTx/>
                        <a:buSzTx/>
                        <a:buFontTx/>
                        <a:buNone/>
                        <a:tabLst/>
                        <a:defRPr/>
                      </a:pPr>
                      <a:r>
                        <a:rPr lang="en-US" sz="1000" b="0" kern="1200" dirty="0" smtClean="0">
                          <a:solidFill>
                            <a:schemeClr val="tx1"/>
                          </a:solidFill>
                          <a:effectLst/>
                          <a:latin typeface="+mn-lt"/>
                          <a:ea typeface="Calibri"/>
                          <a:cs typeface="Calibri"/>
                        </a:rPr>
                        <a:t>23%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620379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824" y="258241"/>
            <a:ext cx="7947706" cy="857250"/>
          </a:xfrm>
        </p:spPr>
        <p:txBody>
          <a:bodyPr/>
          <a:lstStyle/>
          <a:p>
            <a:r>
              <a:rPr lang="en-US" dirty="0" smtClean="0"/>
              <a:t>Large majorities view their community in a positive light on key dimensions, but they are divided about opportunities for all.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13412458"/>
              </p:ext>
            </p:extLst>
          </p:nvPr>
        </p:nvGraphicFramePr>
        <p:xfrm>
          <a:off x="569577" y="1637069"/>
          <a:ext cx="8204352" cy="322689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11</a:t>
            </a:fld>
            <a:endParaRPr lang="en-US" dirty="0"/>
          </a:p>
        </p:txBody>
      </p:sp>
      <p:sp>
        <p:nvSpPr>
          <p:cNvPr id="6" name="Rectangle 5"/>
          <p:cNvSpPr/>
          <p:nvPr/>
        </p:nvSpPr>
        <p:spPr>
          <a:xfrm>
            <a:off x="4784370" y="1140910"/>
            <a:ext cx="1971468" cy="451406"/>
          </a:xfrm>
          <a:prstGeom prst="rect">
            <a:avLst/>
          </a:prstGeom>
        </p:spPr>
        <p:txBody>
          <a:bodyPr wrap="square">
            <a:spAutoFit/>
          </a:bodyPr>
          <a:lstStyle/>
          <a:p>
            <a:pPr>
              <a:lnSpc>
                <a:spcPts val="1400"/>
              </a:lnSpc>
            </a:pPr>
            <a:r>
              <a:rPr lang="en-US" sz="1200" b="1" dirty="0"/>
              <a:t>My community is changing for the better</a:t>
            </a:r>
          </a:p>
        </p:txBody>
      </p:sp>
      <p:sp>
        <p:nvSpPr>
          <p:cNvPr id="7" name="Rectangle 6"/>
          <p:cNvSpPr/>
          <p:nvPr/>
        </p:nvSpPr>
        <p:spPr>
          <a:xfrm>
            <a:off x="268539" y="1140910"/>
            <a:ext cx="2325320" cy="451406"/>
          </a:xfrm>
          <a:prstGeom prst="rect">
            <a:avLst/>
          </a:prstGeom>
        </p:spPr>
        <p:txBody>
          <a:bodyPr wrap="square">
            <a:spAutoFit/>
          </a:bodyPr>
          <a:lstStyle/>
          <a:p>
            <a:pPr>
              <a:lnSpc>
                <a:spcPts val="1400"/>
              </a:lnSpc>
            </a:pPr>
            <a:r>
              <a:rPr lang="en-US" sz="1200" b="1" dirty="0"/>
              <a:t>The area </a:t>
            </a:r>
            <a:r>
              <a:rPr lang="en-US" sz="1200" b="1" dirty="0" smtClean="0"/>
              <a:t>where </a:t>
            </a:r>
            <a:r>
              <a:rPr lang="en-US" sz="1200" b="1" dirty="0"/>
              <a:t>I live has a strong sense of </a:t>
            </a:r>
            <a:r>
              <a:rPr lang="en-US" sz="1200" b="1" dirty="0" smtClean="0"/>
              <a:t>community</a:t>
            </a:r>
            <a:endParaRPr lang="en-US" sz="1200" b="1" dirty="0"/>
          </a:p>
        </p:txBody>
      </p:sp>
      <p:sp>
        <p:nvSpPr>
          <p:cNvPr id="8" name="Rectangle 7"/>
          <p:cNvSpPr/>
          <p:nvPr/>
        </p:nvSpPr>
        <p:spPr>
          <a:xfrm>
            <a:off x="2425377" y="1140910"/>
            <a:ext cx="2542823" cy="810478"/>
          </a:xfrm>
          <a:prstGeom prst="rect">
            <a:avLst/>
          </a:prstGeom>
        </p:spPr>
        <p:txBody>
          <a:bodyPr wrap="square">
            <a:spAutoFit/>
          </a:bodyPr>
          <a:lstStyle/>
          <a:p>
            <a:pPr>
              <a:lnSpc>
                <a:spcPts val="1400"/>
              </a:lnSpc>
            </a:pPr>
            <a:r>
              <a:rPr lang="en-US" sz="1200" b="1" dirty="0" smtClean="0"/>
              <a:t>Residents </a:t>
            </a:r>
            <a:r>
              <a:rPr lang="en-US" sz="1200" b="1" dirty="0"/>
              <a:t>have shared </a:t>
            </a:r>
            <a:r>
              <a:rPr lang="en-US" sz="1200" b="1" dirty="0" smtClean="0"/>
              <a:t>goals/priorities for our </a:t>
            </a:r>
            <a:r>
              <a:rPr lang="en-US" sz="1200" b="1" dirty="0"/>
              <a:t>community</a:t>
            </a:r>
          </a:p>
          <a:p>
            <a:pPr>
              <a:lnSpc>
                <a:spcPts val="1400"/>
              </a:lnSpc>
            </a:pPr>
            <a:endParaRPr lang="en-US" sz="1200" b="1" dirty="0"/>
          </a:p>
        </p:txBody>
      </p:sp>
      <p:sp>
        <p:nvSpPr>
          <p:cNvPr id="9" name="Rectangle 8"/>
          <p:cNvSpPr/>
          <p:nvPr/>
        </p:nvSpPr>
        <p:spPr>
          <a:xfrm>
            <a:off x="6755838" y="1140910"/>
            <a:ext cx="2170586" cy="451406"/>
          </a:xfrm>
          <a:prstGeom prst="rect">
            <a:avLst/>
          </a:prstGeom>
        </p:spPr>
        <p:txBody>
          <a:bodyPr wrap="square">
            <a:spAutoFit/>
          </a:bodyPr>
          <a:lstStyle/>
          <a:p>
            <a:pPr>
              <a:lnSpc>
                <a:spcPts val="1400"/>
              </a:lnSpc>
            </a:pPr>
            <a:r>
              <a:rPr lang="en-US" sz="1200" b="1" dirty="0"/>
              <a:t>My community provides opportunities for everyone</a:t>
            </a:r>
          </a:p>
        </p:txBody>
      </p:sp>
      <p:sp>
        <p:nvSpPr>
          <p:cNvPr id="10" name="TextBox 9"/>
          <p:cNvSpPr txBox="1"/>
          <p:nvPr/>
        </p:nvSpPr>
        <p:spPr>
          <a:xfrm>
            <a:off x="836947" y="1846794"/>
            <a:ext cx="490840" cy="276999"/>
          </a:xfrm>
          <a:prstGeom prst="rect">
            <a:avLst/>
          </a:prstGeom>
          <a:noFill/>
        </p:spPr>
        <p:txBody>
          <a:bodyPr wrap="none" rtlCol="0">
            <a:spAutoFit/>
          </a:bodyPr>
          <a:lstStyle/>
          <a:p>
            <a:r>
              <a:rPr lang="en-US" sz="1200" b="1" dirty="0" smtClean="0"/>
              <a:t>70%</a:t>
            </a:r>
            <a:endParaRPr lang="en-US" sz="1200" b="1" dirty="0"/>
          </a:p>
        </p:txBody>
      </p:sp>
      <p:sp>
        <p:nvSpPr>
          <p:cNvPr id="11" name="TextBox 10"/>
          <p:cNvSpPr txBox="1"/>
          <p:nvPr/>
        </p:nvSpPr>
        <p:spPr>
          <a:xfrm>
            <a:off x="692247" y="3941118"/>
            <a:ext cx="756938" cy="261610"/>
          </a:xfrm>
          <a:prstGeom prst="rect">
            <a:avLst/>
          </a:prstGeom>
          <a:noFill/>
        </p:spPr>
        <p:txBody>
          <a:bodyPr wrap="none" rtlCol="0">
            <a:spAutoFit/>
          </a:bodyPr>
          <a:lstStyle/>
          <a:p>
            <a:r>
              <a:rPr lang="en-US" sz="1100" b="1" dirty="0" smtClean="0">
                <a:solidFill>
                  <a:schemeClr val="bg1"/>
                </a:solidFill>
              </a:rPr>
              <a:t>Strongly</a:t>
            </a:r>
            <a:endParaRPr lang="en-US" sz="1100" b="1" dirty="0">
              <a:solidFill>
                <a:schemeClr val="bg1"/>
              </a:solidFill>
            </a:endParaRPr>
          </a:p>
        </p:txBody>
      </p:sp>
      <p:sp>
        <p:nvSpPr>
          <p:cNvPr id="12" name="TextBox 11"/>
          <p:cNvSpPr txBox="1"/>
          <p:nvPr/>
        </p:nvSpPr>
        <p:spPr>
          <a:xfrm>
            <a:off x="751201" y="2487787"/>
            <a:ext cx="615873" cy="430887"/>
          </a:xfrm>
          <a:prstGeom prst="rect">
            <a:avLst/>
          </a:prstGeom>
          <a:noFill/>
        </p:spPr>
        <p:txBody>
          <a:bodyPr wrap="none" rtlCol="0">
            <a:spAutoFit/>
          </a:bodyPr>
          <a:lstStyle/>
          <a:p>
            <a:r>
              <a:rPr lang="en-US" sz="1100" dirty="0" smtClean="0">
                <a:solidFill>
                  <a:schemeClr val="bg1"/>
                </a:solidFill>
              </a:rPr>
              <a:t>Some-</a:t>
            </a:r>
            <a:br>
              <a:rPr lang="en-US" sz="1100" dirty="0" smtClean="0">
                <a:solidFill>
                  <a:schemeClr val="bg1"/>
                </a:solidFill>
              </a:rPr>
            </a:br>
            <a:r>
              <a:rPr lang="en-US" sz="1100" dirty="0" smtClean="0">
                <a:solidFill>
                  <a:schemeClr val="bg1"/>
                </a:solidFill>
              </a:rPr>
              <a:t>what</a:t>
            </a:r>
            <a:endParaRPr lang="en-US" sz="1100" dirty="0">
              <a:solidFill>
                <a:schemeClr val="bg1"/>
              </a:solidFill>
            </a:endParaRPr>
          </a:p>
        </p:txBody>
      </p:sp>
      <p:sp>
        <p:nvSpPr>
          <p:cNvPr id="15" name="TextBox 14"/>
          <p:cNvSpPr txBox="1"/>
          <p:nvPr/>
        </p:nvSpPr>
        <p:spPr>
          <a:xfrm>
            <a:off x="1570703" y="3236981"/>
            <a:ext cx="490840" cy="276999"/>
          </a:xfrm>
          <a:prstGeom prst="rect">
            <a:avLst/>
          </a:prstGeom>
          <a:noFill/>
        </p:spPr>
        <p:txBody>
          <a:bodyPr wrap="none" rtlCol="0">
            <a:spAutoFit/>
          </a:bodyPr>
          <a:lstStyle/>
          <a:p>
            <a:r>
              <a:rPr lang="en-US" sz="1200" b="1" dirty="0" smtClean="0"/>
              <a:t>30%</a:t>
            </a:r>
            <a:endParaRPr lang="en-US" sz="1200" b="1" dirty="0"/>
          </a:p>
        </p:txBody>
      </p:sp>
      <p:sp>
        <p:nvSpPr>
          <p:cNvPr id="17" name="TextBox 16"/>
          <p:cNvSpPr txBox="1"/>
          <p:nvPr/>
        </p:nvSpPr>
        <p:spPr>
          <a:xfrm>
            <a:off x="3009920" y="1880145"/>
            <a:ext cx="490840" cy="276999"/>
          </a:xfrm>
          <a:prstGeom prst="rect">
            <a:avLst/>
          </a:prstGeom>
          <a:noFill/>
        </p:spPr>
        <p:txBody>
          <a:bodyPr wrap="none" rtlCol="0">
            <a:spAutoFit/>
          </a:bodyPr>
          <a:lstStyle/>
          <a:p>
            <a:r>
              <a:rPr lang="en-US" sz="1200" b="1" dirty="0" smtClean="0"/>
              <a:t>69%</a:t>
            </a:r>
            <a:endParaRPr lang="en-US" sz="1200" b="1" dirty="0"/>
          </a:p>
        </p:txBody>
      </p:sp>
      <p:sp>
        <p:nvSpPr>
          <p:cNvPr id="18" name="TextBox 17"/>
          <p:cNvSpPr txBox="1"/>
          <p:nvPr/>
        </p:nvSpPr>
        <p:spPr>
          <a:xfrm>
            <a:off x="3753739" y="3183709"/>
            <a:ext cx="490840" cy="276999"/>
          </a:xfrm>
          <a:prstGeom prst="rect">
            <a:avLst/>
          </a:prstGeom>
          <a:noFill/>
        </p:spPr>
        <p:txBody>
          <a:bodyPr wrap="none" rtlCol="0">
            <a:spAutoFit/>
          </a:bodyPr>
          <a:lstStyle/>
          <a:p>
            <a:r>
              <a:rPr lang="en-US" sz="1200" b="1" dirty="0" smtClean="0"/>
              <a:t>31%</a:t>
            </a:r>
            <a:endParaRPr lang="en-US" sz="1200" b="1" dirty="0"/>
          </a:p>
        </p:txBody>
      </p:sp>
      <p:sp>
        <p:nvSpPr>
          <p:cNvPr id="19" name="TextBox 18"/>
          <p:cNvSpPr txBox="1"/>
          <p:nvPr/>
        </p:nvSpPr>
        <p:spPr>
          <a:xfrm>
            <a:off x="5155023" y="1893062"/>
            <a:ext cx="490840" cy="276999"/>
          </a:xfrm>
          <a:prstGeom prst="rect">
            <a:avLst/>
          </a:prstGeom>
          <a:noFill/>
        </p:spPr>
        <p:txBody>
          <a:bodyPr wrap="none" rtlCol="0">
            <a:spAutoFit/>
          </a:bodyPr>
          <a:lstStyle/>
          <a:p>
            <a:r>
              <a:rPr lang="en-US" sz="1200" b="1" dirty="0" smtClean="0"/>
              <a:t>68%</a:t>
            </a:r>
            <a:endParaRPr lang="en-US" sz="1200" b="1" dirty="0"/>
          </a:p>
        </p:txBody>
      </p:sp>
      <p:sp>
        <p:nvSpPr>
          <p:cNvPr id="20" name="TextBox 19"/>
          <p:cNvSpPr txBox="1"/>
          <p:nvPr/>
        </p:nvSpPr>
        <p:spPr>
          <a:xfrm>
            <a:off x="5885296" y="3151727"/>
            <a:ext cx="490840" cy="276999"/>
          </a:xfrm>
          <a:prstGeom prst="rect">
            <a:avLst/>
          </a:prstGeom>
          <a:noFill/>
        </p:spPr>
        <p:txBody>
          <a:bodyPr wrap="none" rtlCol="0">
            <a:spAutoFit/>
          </a:bodyPr>
          <a:lstStyle/>
          <a:p>
            <a:r>
              <a:rPr lang="en-US" sz="1200" b="1" dirty="0" smtClean="0"/>
              <a:t>32%</a:t>
            </a:r>
            <a:endParaRPr lang="en-US" sz="1200" b="1" dirty="0"/>
          </a:p>
        </p:txBody>
      </p:sp>
      <p:sp>
        <p:nvSpPr>
          <p:cNvPr id="21" name="TextBox 20"/>
          <p:cNvSpPr txBox="1"/>
          <p:nvPr/>
        </p:nvSpPr>
        <p:spPr>
          <a:xfrm>
            <a:off x="7326279" y="2429867"/>
            <a:ext cx="490840" cy="276999"/>
          </a:xfrm>
          <a:prstGeom prst="rect">
            <a:avLst/>
          </a:prstGeom>
          <a:noFill/>
        </p:spPr>
        <p:txBody>
          <a:bodyPr wrap="none" rtlCol="0">
            <a:spAutoFit/>
          </a:bodyPr>
          <a:lstStyle/>
          <a:p>
            <a:r>
              <a:rPr lang="en-US" sz="1200" b="1" dirty="0" smtClean="0"/>
              <a:t>53%</a:t>
            </a:r>
            <a:endParaRPr lang="en-US" sz="1200" b="1" dirty="0"/>
          </a:p>
        </p:txBody>
      </p:sp>
      <p:sp>
        <p:nvSpPr>
          <p:cNvPr id="22" name="TextBox 21"/>
          <p:cNvSpPr txBox="1"/>
          <p:nvPr/>
        </p:nvSpPr>
        <p:spPr>
          <a:xfrm>
            <a:off x="8082265" y="2640362"/>
            <a:ext cx="490840" cy="276999"/>
          </a:xfrm>
          <a:prstGeom prst="rect">
            <a:avLst/>
          </a:prstGeom>
          <a:noFill/>
        </p:spPr>
        <p:txBody>
          <a:bodyPr wrap="none" rtlCol="0">
            <a:spAutoFit/>
          </a:bodyPr>
          <a:lstStyle/>
          <a:p>
            <a:r>
              <a:rPr lang="en-US" sz="1200" b="1" dirty="0" smtClean="0"/>
              <a:t>47%</a:t>
            </a:r>
            <a:endParaRPr lang="en-US" sz="1200" b="1" dirty="0"/>
          </a:p>
        </p:txBody>
      </p:sp>
      <p:sp>
        <p:nvSpPr>
          <p:cNvPr id="23" name="TextBox 22"/>
          <p:cNvSpPr txBox="1"/>
          <p:nvPr/>
        </p:nvSpPr>
        <p:spPr>
          <a:xfrm>
            <a:off x="1431199" y="4176648"/>
            <a:ext cx="756938" cy="261610"/>
          </a:xfrm>
          <a:prstGeom prst="rect">
            <a:avLst/>
          </a:prstGeom>
          <a:noFill/>
        </p:spPr>
        <p:txBody>
          <a:bodyPr wrap="none" rtlCol="0">
            <a:spAutoFit/>
          </a:bodyPr>
          <a:lstStyle/>
          <a:p>
            <a:r>
              <a:rPr lang="en-US" sz="1100" b="1" dirty="0" smtClean="0">
                <a:solidFill>
                  <a:schemeClr val="bg1"/>
                </a:solidFill>
              </a:rPr>
              <a:t>Strongly</a:t>
            </a:r>
            <a:endParaRPr lang="en-US" sz="1100" b="1" dirty="0">
              <a:solidFill>
                <a:schemeClr val="bg1"/>
              </a:solidFill>
            </a:endParaRPr>
          </a:p>
        </p:txBody>
      </p:sp>
    </p:spTree>
    <p:extLst>
      <p:ext uri="{BB962C8B-B14F-4D97-AF65-F5344CB8AC3E}">
        <p14:creationId xmlns:p14="http://schemas.microsoft.com/office/powerpoint/2010/main" val="26559858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903" y="275008"/>
            <a:ext cx="8470036" cy="844873"/>
          </a:xfrm>
        </p:spPr>
        <p:txBody>
          <a:bodyPr/>
          <a:lstStyle/>
          <a:p>
            <a:r>
              <a:rPr lang="en-US" dirty="0" smtClean="0"/>
              <a:t>Participants of color, </a:t>
            </a:r>
            <a:r>
              <a:rPr lang="en-US" dirty="0"/>
              <a:t>and in particular African Americans, are less likely than white participants to agree that their community provides opportunities for all</a:t>
            </a:r>
            <a:r>
              <a:rPr lang="en-US" dirty="0" smtClean="0"/>
              <a: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5280429"/>
              </p:ext>
            </p:extLst>
          </p:nvPr>
        </p:nvGraphicFramePr>
        <p:xfrm>
          <a:off x="1554244" y="1307337"/>
          <a:ext cx="6035512" cy="3497489"/>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12</a:t>
            </a:fld>
            <a:endParaRPr lang="en-US" dirty="0"/>
          </a:p>
        </p:txBody>
      </p:sp>
      <p:sp>
        <p:nvSpPr>
          <p:cNvPr id="9" name="Rectangle 8"/>
          <p:cNvSpPr/>
          <p:nvPr/>
        </p:nvSpPr>
        <p:spPr>
          <a:xfrm>
            <a:off x="568670" y="1197614"/>
            <a:ext cx="8006661" cy="271869"/>
          </a:xfrm>
          <a:prstGeom prst="rect">
            <a:avLst/>
          </a:prstGeom>
        </p:spPr>
        <p:txBody>
          <a:bodyPr wrap="square">
            <a:spAutoFit/>
          </a:bodyPr>
          <a:lstStyle/>
          <a:p>
            <a:pPr>
              <a:lnSpc>
                <a:spcPts val="1400"/>
              </a:lnSpc>
            </a:pPr>
            <a:r>
              <a:rPr lang="en-US" i="1" dirty="0">
                <a:solidFill>
                  <a:schemeClr val="tx1">
                    <a:lumMod val="75000"/>
                    <a:lumOff val="25000"/>
                  </a:schemeClr>
                </a:solidFill>
              </a:rPr>
              <a:t>My community provides opportunities for </a:t>
            </a:r>
            <a:r>
              <a:rPr lang="en-US" i="1" dirty="0" smtClean="0">
                <a:solidFill>
                  <a:schemeClr val="tx1">
                    <a:lumMod val="75000"/>
                    <a:lumOff val="25000"/>
                  </a:schemeClr>
                </a:solidFill>
              </a:rPr>
              <a:t>everyone:</a:t>
            </a:r>
            <a:endParaRPr lang="en-US" i="1" dirty="0">
              <a:solidFill>
                <a:schemeClr val="tx1">
                  <a:lumMod val="75000"/>
                  <a:lumOff val="25000"/>
                </a:schemeClr>
              </a:solidFill>
            </a:endParaRPr>
          </a:p>
        </p:txBody>
      </p:sp>
      <p:sp>
        <p:nvSpPr>
          <p:cNvPr id="41" name="Oval 40"/>
          <p:cNvSpPr/>
          <p:nvPr/>
        </p:nvSpPr>
        <p:spPr bwMode="auto">
          <a:xfrm>
            <a:off x="6472846" y="2116975"/>
            <a:ext cx="523702" cy="523702"/>
          </a:xfrm>
          <a:prstGeom prst="ellipse">
            <a:avLst/>
          </a:prstGeom>
          <a:noFill/>
          <a:ln w="28575" cap="flat" cmpd="sng" algn="ctr">
            <a:solidFill>
              <a:schemeClr val="accent3"/>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sp>
        <p:nvSpPr>
          <p:cNvPr id="10" name="Oval 9"/>
          <p:cNvSpPr/>
          <p:nvPr/>
        </p:nvSpPr>
        <p:spPr bwMode="auto">
          <a:xfrm>
            <a:off x="5169240" y="2245841"/>
            <a:ext cx="523702" cy="523702"/>
          </a:xfrm>
          <a:prstGeom prst="ellipse">
            <a:avLst/>
          </a:prstGeom>
          <a:noFill/>
          <a:ln w="28575" cap="flat" cmpd="sng" algn="ctr">
            <a:solidFill>
              <a:schemeClr val="accent3"/>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cxnSp>
        <p:nvCxnSpPr>
          <p:cNvPr id="6" name="Straight Connector 5"/>
          <p:cNvCxnSpPr/>
          <p:nvPr/>
        </p:nvCxnSpPr>
        <p:spPr bwMode="auto">
          <a:xfrm>
            <a:off x="3217026" y="1469483"/>
            <a:ext cx="0" cy="3351899"/>
          </a:xfrm>
          <a:prstGeom prst="line">
            <a:avLst/>
          </a:prstGeom>
          <a:solidFill>
            <a:schemeClr val="accent1"/>
          </a:solidFill>
          <a:ln w="95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504835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903" y="275008"/>
            <a:ext cx="8470036" cy="844873"/>
          </a:xfrm>
        </p:spPr>
        <p:txBody>
          <a:bodyPr/>
          <a:lstStyle/>
          <a:p>
            <a:r>
              <a:rPr lang="en-US" dirty="0" smtClean="0"/>
              <a:t>Participants who live in the West are the most likely to think their community provides opportunities </a:t>
            </a:r>
            <a:r>
              <a:rPr lang="en-US" dirty="0"/>
              <a:t>for </a:t>
            </a:r>
            <a:r>
              <a:rPr lang="en-US" dirty="0" smtClean="0"/>
              <a:t>all.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30746585"/>
              </p:ext>
            </p:extLst>
          </p:nvPr>
        </p:nvGraphicFramePr>
        <p:xfrm>
          <a:off x="702426" y="1307337"/>
          <a:ext cx="7739149" cy="3497489"/>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13</a:t>
            </a:fld>
            <a:endParaRPr lang="en-US" dirty="0"/>
          </a:p>
        </p:txBody>
      </p:sp>
      <p:sp>
        <p:nvSpPr>
          <p:cNvPr id="9" name="Rectangle 8"/>
          <p:cNvSpPr/>
          <p:nvPr/>
        </p:nvSpPr>
        <p:spPr>
          <a:xfrm>
            <a:off x="568670" y="1197614"/>
            <a:ext cx="8006661" cy="271869"/>
          </a:xfrm>
          <a:prstGeom prst="rect">
            <a:avLst/>
          </a:prstGeom>
        </p:spPr>
        <p:txBody>
          <a:bodyPr wrap="square">
            <a:spAutoFit/>
          </a:bodyPr>
          <a:lstStyle/>
          <a:p>
            <a:pPr>
              <a:lnSpc>
                <a:spcPts val="1400"/>
              </a:lnSpc>
            </a:pPr>
            <a:r>
              <a:rPr lang="en-US" i="1" dirty="0">
                <a:solidFill>
                  <a:schemeClr val="tx1">
                    <a:lumMod val="75000"/>
                    <a:lumOff val="25000"/>
                  </a:schemeClr>
                </a:solidFill>
              </a:rPr>
              <a:t>My community provides opportunities for </a:t>
            </a:r>
            <a:r>
              <a:rPr lang="en-US" i="1" dirty="0" smtClean="0">
                <a:solidFill>
                  <a:schemeClr val="tx1">
                    <a:lumMod val="75000"/>
                    <a:lumOff val="25000"/>
                  </a:schemeClr>
                </a:solidFill>
              </a:rPr>
              <a:t>everyone:</a:t>
            </a:r>
            <a:endParaRPr lang="en-US" i="1" dirty="0">
              <a:solidFill>
                <a:schemeClr val="tx1">
                  <a:lumMod val="75000"/>
                  <a:lumOff val="25000"/>
                </a:schemeClr>
              </a:solidFill>
            </a:endParaRPr>
          </a:p>
        </p:txBody>
      </p:sp>
      <p:sp>
        <p:nvSpPr>
          <p:cNvPr id="10" name="Oval 9"/>
          <p:cNvSpPr/>
          <p:nvPr/>
        </p:nvSpPr>
        <p:spPr bwMode="auto">
          <a:xfrm>
            <a:off x="5827494" y="1766783"/>
            <a:ext cx="523702" cy="523702"/>
          </a:xfrm>
          <a:prstGeom prst="ellipse">
            <a:avLst/>
          </a:prstGeom>
          <a:noFill/>
          <a:ln w="28575" cap="flat" cmpd="sng" algn="ctr">
            <a:solidFill>
              <a:schemeClr val="accent3"/>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cxnSp>
        <p:nvCxnSpPr>
          <p:cNvPr id="7" name="Straight Connector 6"/>
          <p:cNvCxnSpPr/>
          <p:nvPr/>
        </p:nvCxnSpPr>
        <p:spPr bwMode="auto">
          <a:xfrm>
            <a:off x="2302626" y="1469483"/>
            <a:ext cx="0" cy="3351899"/>
          </a:xfrm>
          <a:prstGeom prst="line">
            <a:avLst/>
          </a:prstGeom>
          <a:solidFill>
            <a:schemeClr val="accent1"/>
          </a:solidFill>
          <a:ln w="95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933942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498" y="246516"/>
            <a:ext cx="7808359" cy="857250"/>
          </a:xfrm>
        </p:spPr>
        <p:txBody>
          <a:bodyPr/>
          <a:lstStyle/>
          <a:p>
            <a:r>
              <a:rPr lang="en-US" dirty="0" smtClean="0"/>
              <a:t>Nearly equal proportions of attendees feel a sense of unity and division, with whites feeling a greater sense of unity than participants of color.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30869983"/>
              </p:ext>
            </p:extLst>
          </p:nvPr>
        </p:nvGraphicFramePr>
        <p:xfrm>
          <a:off x="813771" y="1624807"/>
          <a:ext cx="7670271" cy="3262211"/>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14</a:t>
            </a:fld>
            <a:endParaRPr lang="en-US" dirty="0"/>
          </a:p>
        </p:txBody>
      </p:sp>
      <p:sp>
        <p:nvSpPr>
          <p:cNvPr id="35" name="Rectangle 34"/>
          <p:cNvSpPr/>
          <p:nvPr/>
        </p:nvSpPr>
        <p:spPr>
          <a:xfrm>
            <a:off x="980931" y="1030028"/>
            <a:ext cx="7182138" cy="523220"/>
          </a:xfrm>
          <a:prstGeom prst="rect">
            <a:avLst/>
          </a:prstGeom>
        </p:spPr>
        <p:txBody>
          <a:bodyPr wrap="square">
            <a:spAutoFit/>
          </a:bodyPr>
          <a:lstStyle/>
          <a:p>
            <a:pPr algn="l"/>
            <a:r>
              <a:rPr lang="en-US" i="1" dirty="0">
                <a:solidFill>
                  <a:schemeClr val="tx1">
                    <a:lumMod val="65000"/>
                    <a:lumOff val="35000"/>
                  </a:schemeClr>
                </a:solidFill>
              </a:rPr>
              <a:t>D</a:t>
            </a:r>
            <a:r>
              <a:rPr lang="en-US" i="1" dirty="0" smtClean="0">
                <a:solidFill>
                  <a:schemeClr val="tx1">
                    <a:lumMod val="65000"/>
                    <a:lumOff val="35000"/>
                  </a:schemeClr>
                </a:solidFill>
              </a:rPr>
              <a:t>o </a:t>
            </a:r>
            <a:r>
              <a:rPr lang="en-US" i="1" dirty="0">
                <a:solidFill>
                  <a:schemeClr val="tx1">
                    <a:lumMod val="65000"/>
                    <a:lumOff val="35000"/>
                  </a:schemeClr>
                </a:solidFill>
              </a:rPr>
              <a:t>you think people in your community are more united or more divided when it comes to addressing important goals and challenges</a:t>
            </a:r>
            <a:r>
              <a:rPr lang="en-US" i="1" dirty="0" smtClean="0">
                <a:solidFill>
                  <a:schemeClr val="tx1">
                    <a:lumMod val="65000"/>
                    <a:lumOff val="35000"/>
                  </a:schemeClr>
                </a:solidFill>
              </a:rPr>
              <a:t>?</a:t>
            </a:r>
            <a:endParaRPr lang="en-US" i="1" dirty="0">
              <a:solidFill>
                <a:schemeClr val="tx1">
                  <a:lumMod val="65000"/>
                  <a:lumOff val="35000"/>
                </a:schemeClr>
              </a:solidFill>
            </a:endParaRPr>
          </a:p>
        </p:txBody>
      </p:sp>
      <p:grpSp>
        <p:nvGrpSpPr>
          <p:cNvPr id="9" name="Group 8"/>
          <p:cNvGrpSpPr/>
          <p:nvPr/>
        </p:nvGrpSpPr>
        <p:grpSpPr>
          <a:xfrm>
            <a:off x="2100593" y="1641278"/>
            <a:ext cx="4942814" cy="430887"/>
            <a:chOff x="1991827" y="1608026"/>
            <a:chExt cx="4942814" cy="430887"/>
          </a:xfrm>
        </p:grpSpPr>
        <p:sp>
          <p:nvSpPr>
            <p:cNvPr id="7" name="TextBox 6"/>
            <p:cNvSpPr txBox="1"/>
            <p:nvPr/>
          </p:nvSpPr>
          <p:spPr>
            <a:xfrm>
              <a:off x="1991827" y="1608026"/>
              <a:ext cx="2395207" cy="430887"/>
            </a:xfrm>
            <a:prstGeom prst="rect">
              <a:avLst/>
            </a:prstGeom>
            <a:noFill/>
          </p:spPr>
          <p:txBody>
            <a:bodyPr wrap="none" rtlCol="0">
              <a:spAutoFit/>
            </a:bodyPr>
            <a:lstStyle/>
            <a:p>
              <a:pPr algn="l"/>
              <a:r>
                <a:rPr lang="en-US" sz="1100" dirty="0" smtClean="0"/>
                <a:t>My community is more UNITED:   </a:t>
              </a:r>
              <a:br>
                <a:rPr lang="en-US" sz="1100" dirty="0" smtClean="0"/>
              </a:br>
              <a:r>
                <a:rPr lang="en-US" sz="1100" dirty="0" smtClean="0">
                  <a:solidFill>
                    <a:srgbClr val="1870C0"/>
                  </a:solidFill>
                  <a:sym typeface="Wingdings"/>
                </a:rPr>
                <a:t></a:t>
              </a:r>
              <a:r>
                <a:rPr lang="en-US" sz="1100" dirty="0" smtClean="0">
                  <a:sym typeface="Wingdings"/>
                </a:rPr>
                <a:t> Much more     </a:t>
              </a:r>
              <a:r>
                <a:rPr lang="en-US" sz="1100" dirty="0" smtClean="0">
                  <a:solidFill>
                    <a:srgbClr val="9DB9F1"/>
                  </a:solidFill>
                  <a:sym typeface="Wingdings"/>
                </a:rPr>
                <a:t></a:t>
              </a:r>
              <a:r>
                <a:rPr lang="en-US" sz="1100" dirty="0" smtClean="0">
                  <a:sym typeface="Wingdings"/>
                </a:rPr>
                <a:t> Somewhat </a:t>
              </a:r>
              <a:r>
                <a:rPr lang="en-US" sz="1100" dirty="0">
                  <a:sym typeface="Wingdings"/>
                </a:rPr>
                <a:t>more</a:t>
              </a:r>
              <a:endParaRPr lang="en-US" sz="1100" dirty="0"/>
            </a:p>
          </p:txBody>
        </p:sp>
        <p:sp>
          <p:nvSpPr>
            <p:cNvPr id="12" name="TextBox 11"/>
            <p:cNvSpPr txBox="1"/>
            <p:nvPr/>
          </p:nvSpPr>
          <p:spPr>
            <a:xfrm>
              <a:off x="4539434" y="1608026"/>
              <a:ext cx="2395207" cy="430887"/>
            </a:xfrm>
            <a:prstGeom prst="rect">
              <a:avLst/>
            </a:prstGeom>
            <a:noFill/>
          </p:spPr>
          <p:txBody>
            <a:bodyPr wrap="none" rtlCol="0">
              <a:spAutoFit/>
            </a:bodyPr>
            <a:lstStyle/>
            <a:p>
              <a:pPr algn="l"/>
              <a:r>
                <a:rPr lang="en-US" sz="1100" dirty="0" smtClean="0"/>
                <a:t>My community is more DIVIDED:   </a:t>
              </a:r>
              <a:br>
                <a:rPr lang="en-US" sz="1100" dirty="0" smtClean="0"/>
              </a:br>
              <a:r>
                <a:rPr lang="en-US" sz="1100" dirty="0" smtClean="0">
                  <a:solidFill>
                    <a:schemeClr val="tx1">
                      <a:lumMod val="75000"/>
                      <a:lumOff val="25000"/>
                    </a:schemeClr>
                  </a:solidFill>
                  <a:sym typeface="Wingdings"/>
                </a:rPr>
                <a:t></a:t>
              </a:r>
              <a:r>
                <a:rPr lang="en-US" sz="1100" dirty="0" smtClean="0">
                  <a:sym typeface="Wingdings"/>
                </a:rPr>
                <a:t> Much more     </a:t>
              </a:r>
              <a:r>
                <a:rPr lang="en-US" sz="1100" dirty="0" smtClean="0">
                  <a:solidFill>
                    <a:schemeClr val="bg2">
                      <a:lumMod val="40000"/>
                      <a:lumOff val="60000"/>
                    </a:schemeClr>
                  </a:solidFill>
                  <a:sym typeface="Wingdings"/>
                </a:rPr>
                <a:t></a:t>
              </a:r>
              <a:r>
                <a:rPr lang="en-US" sz="1100" dirty="0" smtClean="0">
                  <a:sym typeface="Wingdings"/>
                </a:rPr>
                <a:t> Somewhat </a:t>
              </a:r>
              <a:r>
                <a:rPr lang="en-US" sz="1100" dirty="0">
                  <a:sym typeface="Wingdings"/>
                </a:rPr>
                <a:t>more</a:t>
              </a:r>
              <a:endParaRPr lang="en-US" sz="1100" dirty="0"/>
            </a:p>
          </p:txBody>
        </p:sp>
        <p:sp>
          <p:nvSpPr>
            <p:cNvPr id="8" name="Rectangle 7"/>
            <p:cNvSpPr/>
            <p:nvPr/>
          </p:nvSpPr>
          <p:spPr bwMode="auto">
            <a:xfrm>
              <a:off x="1991827" y="1608026"/>
              <a:ext cx="4861979" cy="430887"/>
            </a:xfrm>
            <a:prstGeom prst="rect">
              <a:avLst/>
            </a:prstGeom>
            <a:noFill/>
            <a:ln w="9525" cap="flat" cmpd="sng" algn="ctr">
              <a:solidFill>
                <a:schemeClr val="bg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grpSp>
      <p:sp>
        <p:nvSpPr>
          <p:cNvPr id="15" name="TextBox 14"/>
          <p:cNvSpPr txBox="1"/>
          <p:nvPr/>
        </p:nvSpPr>
        <p:spPr>
          <a:xfrm>
            <a:off x="1054860" y="2749689"/>
            <a:ext cx="490840" cy="276999"/>
          </a:xfrm>
          <a:prstGeom prst="rect">
            <a:avLst/>
          </a:prstGeom>
          <a:noFill/>
        </p:spPr>
        <p:txBody>
          <a:bodyPr wrap="none" rtlCol="0">
            <a:spAutoFit/>
          </a:bodyPr>
          <a:lstStyle/>
          <a:p>
            <a:r>
              <a:rPr lang="en-US" sz="1200" b="1" dirty="0" smtClean="0"/>
              <a:t>52%</a:t>
            </a:r>
            <a:endParaRPr lang="en-US" sz="1200" b="1" dirty="0"/>
          </a:p>
        </p:txBody>
      </p:sp>
      <p:sp>
        <p:nvSpPr>
          <p:cNvPr id="16" name="TextBox 15"/>
          <p:cNvSpPr txBox="1"/>
          <p:nvPr/>
        </p:nvSpPr>
        <p:spPr>
          <a:xfrm>
            <a:off x="1747694" y="2871870"/>
            <a:ext cx="490840" cy="276999"/>
          </a:xfrm>
          <a:prstGeom prst="rect">
            <a:avLst/>
          </a:prstGeom>
          <a:noFill/>
        </p:spPr>
        <p:txBody>
          <a:bodyPr wrap="none" rtlCol="0">
            <a:spAutoFit/>
          </a:bodyPr>
          <a:lstStyle/>
          <a:p>
            <a:r>
              <a:rPr lang="en-US" sz="1200" b="1" dirty="0" smtClean="0"/>
              <a:t>48%</a:t>
            </a:r>
            <a:endParaRPr lang="en-US" sz="1200" b="1" dirty="0"/>
          </a:p>
        </p:txBody>
      </p:sp>
      <p:sp>
        <p:nvSpPr>
          <p:cNvPr id="17" name="TextBox 16"/>
          <p:cNvSpPr txBox="1"/>
          <p:nvPr/>
        </p:nvSpPr>
        <p:spPr>
          <a:xfrm>
            <a:off x="3044871" y="2635753"/>
            <a:ext cx="490840" cy="276999"/>
          </a:xfrm>
          <a:prstGeom prst="rect">
            <a:avLst/>
          </a:prstGeom>
          <a:noFill/>
        </p:spPr>
        <p:txBody>
          <a:bodyPr wrap="none" rtlCol="0">
            <a:spAutoFit/>
          </a:bodyPr>
          <a:lstStyle/>
          <a:p>
            <a:r>
              <a:rPr lang="en-US" sz="1200" b="1" dirty="0" smtClean="0"/>
              <a:t>56%</a:t>
            </a:r>
            <a:endParaRPr lang="en-US" sz="1200" b="1" dirty="0"/>
          </a:p>
        </p:txBody>
      </p:sp>
      <p:sp>
        <p:nvSpPr>
          <p:cNvPr id="18" name="TextBox 17"/>
          <p:cNvSpPr txBox="1"/>
          <p:nvPr/>
        </p:nvSpPr>
        <p:spPr>
          <a:xfrm>
            <a:off x="3742409" y="2990638"/>
            <a:ext cx="490840" cy="276999"/>
          </a:xfrm>
          <a:prstGeom prst="rect">
            <a:avLst/>
          </a:prstGeom>
          <a:noFill/>
        </p:spPr>
        <p:txBody>
          <a:bodyPr wrap="none" rtlCol="0">
            <a:spAutoFit/>
          </a:bodyPr>
          <a:lstStyle/>
          <a:p>
            <a:r>
              <a:rPr lang="en-US" sz="1200" b="1" dirty="0" smtClean="0"/>
              <a:t>44%</a:t>
            </a:r>
            <a:endParaRPr lang="en-US" sz="1200" b="1" dirty="0"/>
          </a:p>
        </p:txBody>
      </p:sp>
      <p:sp>
        <p:nvSpPr>
          <p:cNvPr id="19" name="TextBox 18"/>
          <p:cNvSpPr txBox="1"/>
          <p:nvPr/>
        </p:nvSpPr>
        <p:spPr>
          <a:xfrm>
            <a:off x="5057065" y="2922151"/>
            <a:ext cx="490840" cy="276999"/>
          </a:xfrm>
          <a:prstGeom prst="rect">
            <a:avLst/>
          </a:prstGeom>
          <a:noFill/>
        </p:spPr>
        <p:txBody>
          <a:bodyPr wrap="none" rtlCol="0">
            <a:spAutoFit/>
          </a:bodyPr>
          <a:lstStyle/>
          <a:p>
            <a:r>
              <a:rPr lang="en-US" sz="1200" b="1" dirty="0" smtClean="0"/>
              <a:t>46%</a:t>
            </a:r>
            <a:endParaRPr lang="en-US" sz="1200" b="1" dirty="0"/>
          </a:p>
        </p:txBody>
      </p:sp>
      <p:sp>
        <p:nvSpPr>
          <p:cNvPr id="21" name="TextBox 20"/>
          <p:cNvSpPr txBox="1"/>
          <p:nvPr/>
        </p:nvSpPr>
        <p:spPr>
          <a:xfrm>
            <a:off x="5707456" y="2687614"/>
            <a:ext cx="490840" cy="276999"/>
          </a:xfrm>
          <a:prstGeom prst="rect">
            <a:avLst/>
          </a:prstGeom>
          <a:noFill/>
        </p:spPr>
        <p:txBody>
          <a:bodyPr wrap="none" rtlCol="0">
            <a:spAutoFit/>
          </a:bodyPr>
          <a:lstStyle/>
          <a:p>
            <a:r>
              <a:rPr lang="en-US" sz="1200" b="1" dirty="0" smtClean="0"/>
              <a:t>54%</a:t>
            </a:r>
            <a:endParaRPr lang="en-US" sz="1200" b="1" dirty="0"/>
          </a:p>
        </p:txBody>
      </p:sp>
      <p:sp>
        <p:nvSpPr>
          <p:cNvPr id="22" name="TextBox 21"/>
          <p:cNvSpPr txBox="1"/>
          <p:nvPr/>
        </p:nvSpPr>
        <p:spPr>
          <a:xfrm>
            <a:off x="7030239" y="2997905"/>
            <a:ext cx="490840" cy="276999"/>
          </a:xfrm>
          <a:prstGeom prst="rect">
            <a:avLst/>
          </a:prstGeom>
          <a:noFill/>
        </p:spPr>
        <p:txBody>
          <a:bodyPr wrap="none" rtlCol="0">
            <a:spAutoFit/>
          </a:bodyPr>
          <a:lstStyle/>
          <a:p>
            <a:r>
              <a:rPr lang="en-US" sz="1200" b="1" dirty="0" smtClean="0"/>
              <a:t>43%</a:t>
            </a:r>
            <a:endParaRPr lang="en-US" sz="1200" b="1" dirty="0"/>
          </a:p>
        </p:txBody>
      </p:sp>
      <p:sp>
        <p:nvSpPr>
          <p:cNvPr id="23" name="TextBox 22"/>
          <p:cNvSpPr txBox="1"/>
          <p:nvPr/>
        </p:nvSpPr>
        <p:spPr>
          <a:xfrm>
            <a:off x="7734054" y="2585902"/>
            <a:ext cx="490840" cy="276999"/>
          </a:xfrm>
          <a:prstGeom prst="rect">
            <a:avLst/>
          </a:prstGeom>
          <a:noFill/>
        </p:spPr>
        <p:txBody>
          <a:bodyPr wrap="none" rtlCol="0">
            <a:spAutoFit/>
          </a:bodyPr>
          <a:lstStyle/>
          <a:p>
            <a:r>
              <a:rPr lang="en-US" sz="1200" b="1" dirty="0" smtClean="0"/>
              <a:t>57%</a:t>
            </a:r>
            <a:endParaRPr lang="en-US" sz="1200" b="1" dirty="0"/>
          </a:p>
        </p:txBody>
      </p:sp>
      <p:sp>
        <p:nvSpPr>
          <p:cNvPr id="10" name="TextBox 9"/>
          <p:cNvSpPr txBox="1"/>
          <p:nvPr/>
        </p:nvSpPr>
        <p:spPr>
          <a:xfrm>
            <a:off x="537905" y="4521666"/>
            <a:ext cx="2117458" cy="261610"/>
          </a:xfrm>
          <a:prstGeom prst="rect">
            <a:avLst/>
          </a:prstGeom>
          <a:noFill/>
        </p:spPr>
        <p:txBody>
          <a:bodyPr wrap="square" rtlCol="0">
            <a:spAutoFit/>
          </a:bodyPr>
          <a:lstStyle/>
          <a:p>
            <a:r>
              <a:rPr lang="en-US" sz="1100" b="1" dirty="0" smtClean="0"/>
              <a:t>All attendees</a:t>
            </a:r>
            <a:endParaRPr lang="en-US" sz="1100" b="1" dirty="0"/>
          </a:p>
        </p:txBody>
      </p:sp>
      <p:sp>
        <p:nvSpPr>
          <p:cNvPr id="27" name="TextBox 26"/>
          <p:cNvSpPr txBox="1"/>
          <p:nvPr/>
        </p:nvSpPr>
        <p:spPr>
          <a:xfrm>
            <a:off x="2525632" y="4521666"/>
            <a:ext cx="2117458" cy="261610"/>
          </a:xfrm>
          <a:prstGeom prst="rect">
            <a:avLst/>
          </a:prstGeom>
          <a:noFill/>
        </p:spPr>
        <p:txBody>
          <a:bodyPr wrap="square" rtlCol="0">
            <a:spAutoFit/>
          </a:bodyPr>
          <a:lstStyle/>
          <a:p>
            <a:r>
              <a:rPr lang="en-US" sz="1100" b="1" dirty="0" smtClean="0"/>
              <a:t>Whites</a:t>
            </a:r>
            <a:endParaRPr lang="en-US" sz="1100" b="1" dirty="0"/>
          </a:p>
        </p:txBody>
      </p:sp>
      <p:sp>
        <p:nvSpPr>
          <p:cNvPr id="28" name="TextBox 27"/>
          <p:cNvSpPr txBox="1"/>
          <p:nvPr/>
        </p:nvSpPr>
        <p:spPr>
          <a:xfrm>
            <a:off x="4537212" y="4521666"/>
            <a:ext cx="2117458" cy="261610"/>
          </a:xfrm>
          <a:prstGeom prst="rect">
            <a:avLst/>
          </a:prstGeom>
          <a:noFill/>
        </p:spPr>
        <p:txBody>
          <a:bodyPr wrap="square" rtlCol="0">
            <a:spAutoFit/>
          </a:bodyPr>
          <a:lstStyle/>
          <a:p>
            <a:r>
              <a:rPr lang="en-US" sz="1100" b="1" dirty="0" err="1" smtClean="0"/>
              <a:t>PoC</a:t>
            </a:r>
            <a:endParaRPr lang="en-US" sz="1100" b="1" dirty="0"/>
          </a:p>
        </p:txBody>
      </p:sp>
      <p:sp>
        <p:nvSpPr>
          <p:cNvPr id="29" name="TextBox 28"/>
          <p:cNvSpPr txBox="1"/>
          <p:nvPr/>
        </p:nvSpPr>
        <p:spPr>
          <a:xfrm>
            <a:off x="6524939" y="4521666"/>
            <a:ext cx="2117458" cy="261610"/>
          </a:xfrm>
          <a:prstGeom prst="rect">
            <a:avLst/>
          </a:prstGeom>
          <a:noFill/>
        </p:spPr>
        <p:txBody>
          <a:bodyPr wrap="square" rtlCol="0">
            <a:spAutoFit/>
          </a:bodyPr>
          <a:lstStyle/>
          <a:p>
            <a:r>
              <a:rPr lang="en-US" sz="1100" b="1" dirty="0" smtClean="0"/>
              <a:t>African Americans</a:t>
            </a:r>
            <a:endParaRPr lang="en-US" sz="1100" b="1" dirty="0"/>
          </a:p>
        </p:txBody>
      </p:sp>
      <p:cxnSp>
        <p:nvCxnSpPr>
          <p:cNvPr id="24" name="Straight Connector 23"/>
          <p:cNvCxnSpPr/>
          <p:nvPr/>
        </p:nvCxnSpPr>
        <p:spPr bwMode="auto">
          <a:xfrm>
            <a:off x="2585259" y="2144684"/>
            <a:ext cx="0" cy="2676698"/>
          </a:xfrm>
          <a:prstGeom prst="line">
            <a:avLst/>
          </a:prstGeom>
          <a:solidFill>
            <a:schemeClr val="accent1"/>
          </a:solidFill>
          <a:ln w="95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Oval 24"/>
          <p:cNvSpPr/>
          <p:nvPr/>
        </p:nvSpPr>
        <p:spPr bwMode="auto">
          <a:xfrm>
            <a:off x="5674594" y="2585902"/>
            <a:ext cx="523702" cy="523702"/>
          </a:xfrm>
          <a:prstGeom prst="ellipse">
            <a:avLst/>
          </a:prstGeom>
          <a:noFill/>
          <a:ln w="28575" cap="flat" cmpd="sng" algn="ctr">
            <a:solidFill>
              <a:schemeClr val="accent3"/>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sp>
        <p:nvSpPr>
          <p:cNvPr id="26" name="Oval 25"/>
          <p:cNvSpPr/>
          <p:nvPr/>
        </p:nvSpPr>
        <p:spPr bwMode="auto">
          <a:xfrm>
            <a:off x="7681568" y="2502986"/>
            <a:ext cx="523702" cy="523702"/>
          </a:xfrm>
          <a:prstGeom prst="ellipse">
            <a:avLst/>
          </a:prstGeom>
          <a:noFill/>
          <a:ln w="28575" cap="flat" cmpd="sng" algn="ctr">
            <a:solidFill>
              <a:schemeClr val="accent3"/>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0678566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Content Placeholder 4"/>
          <p:cNvGraphicFramePr>
            <a:graphicFrameLocks noGrp="1"/>
          </p:cNvGraphicFramePr>
          <p:nvPr>
            <p:ph idx="1"/>
            <p:extLst>
              <p:ext uri="{D42A27DB-BD31-4B8C-83A1-F6EECF244321}">
                <p14:modId xmlns:p14="http://schemas.microsoft.com/office/powerpoint/2010/main" val="367611958"/>
              </p:ext>
            </p:extLst>
          </p:nvPr>
        </p:nvGraphicFramePr>
        <p:xfrm>
          <a:off x="191193" y="1624807"/>
          <a:ext cx="8786552" cy="326221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36903" y="275008"/>
            <a:ext cx="8470036" cy="844873"/>
          </a:xfrm>
        </p:spPr>
        <p:txBody>
          <a:bodyPr/>
          <a:lstStyle/>
          <a:p>
            <a:r>
              <a:rPr lang="en-US" dirty="0"/>
              <a:t>There are only small regional differences in attendees’ perceptions of their </a:t>
            </a:r>
            <a:r>
              <a:rPr lang="en-US" dirty="0" smtClean="0"/>
              <a:t>community </a:t>
            </a:r>
            <a:r>
              <a:rPr lang="en-US" dirty="0"/>
              <a:t>as united</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15</a:t>
            </a:fld>
            <a:endParaRPr lang="en-US" dirty="0"/>
          </a:p>
        </p:txBody>
      </p:sp>
      <p:sp>
        <p:nvSpPr>
          <p:cNvPr id="7" name="Rectangle 6"/>
          <p:cNvSpPr/>
          <p:nvPr/>
        </p:nvSpPr>
        <p:spPr>
          <a:xfrm>
            <a:off x="980931" y="1030028"/>
            <a:ext cx="7182138" cy="523220"/>
          </a:xfrm>
          <a:prstGeom prst="rect">
            <a:avLst/>
          </a:prstGeom>
        </p:spPr>
        <p:txBody>
          <a:bodyPr wrap="square">
            <a:spAutoFit/>
          </a:bodyPr>
          <a:lstStyle/>
          <a:p>
            <a:pPr algn="l"/>
            <a:r>
              <a:rPr lang="en-US" i="1" dirty="0">
                <a:solidFill>
                  <a:schemeClr val="tx1">
                    <a:lumMod val="65000"/>
                    <a:lumOff val="35000"/>
                  </a:schemeClr>
                </a:solidFill>
              </a:rPr>
              <a:t>D</a:t>
            </a:r>
            <a:r>
              <a:rPr lang="en-US" i="1" dirty="0" smtClean="0">
                <a:solidFill>
                  <a:schemeClr val="tx1">
                    <a:lumMod val="65000"/>
                    <a:lumOff val="35000"/>
                  </a:schemeClr>
                </a:solidFill>
              </a:rPr>
              <a:t>o </a:t>
            </a:r>
            <a:r>
              <a:rPr lang="en-US" i="1" dirty="0">
                <a:solidFill>
                  <a:schemeClr val="tx1">
                    <a:lumMod val="65000"/>
                    <a:lumOff val="35000"/>
                  </a:schemeClr>
                </a:solidFill>
              </a:rPr>
              <a:t>you think people in your community are more united or more divided when it comes to addressing important goals and challenges</a:t>
            </a:r>
            <a:r>
              <a:rPr lang="en-US" i="1" dirty="0" smtClean="0">
                <a:solidFill>
                  <a:schemeClr val="tx1">
                    <a:lumMod val="65000"/>
                    <a:lumOff val="35000"/>
                  </a:schemeClr>
                </a:solidFill>
              </a:rPr>
              <a:t>?</a:t>
            </a:r>
            <a:endParaRPr lang="en-US" i="1" dirty="0">
              <a:solidFill>
                <a:schemeClr val="tx1">
                  <a:lumMod val="65000"/>
                  <a:lumOff val="35000"/>
                </a:schemeClr>
              </a:solidFill>
            </a:endParaRPr>
          </a:p>
        </p:txBody>
      </p:sp>
      <p:cxnSp>
        <p:nvCxnSpPr>
          <p:cNvPr id="9" name="Straight Connector 8"/>
          <p:cNvCxnSpPr/>
          <p:nvPr/>
        </p:nvCxnSpPr>
        <p:spPr bwMode="auto">
          <a:xfrm>
            <a:off x="1554456" y="1936865"/>
            <a:ext cx="0" cy="2884517"/>
          </a:xfrm>
          <a:prstGeom prst="line">
            <a:avLst/>
          </a:prstGeom>
          <a:solidFill>
            <a:schemeClr val="accent1"/>
          </a:solidFill>
          <a:ln w="95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 name="Group 10"/>
          <p:cNvGrpSpPr/>
          <p:nvPr/>
        </p:nvGrpSpPr>
        <p:grpSpPr>
          <a:xfrm>
            <a:off x="2100593" y="1716095"/>
            <a:ext cx="4942814" cy="430887"/>
            <a:chOff x="1991827" y="1608026"/>
            <a:chExt cx="4942814" cy="430887"/>
          </a:xfrm>
        </p:grpSpPr>
        <p:sp>
          <p:nvSpPr>
            <p:cNvPr id="12" name="TextBox 11"/>
            <p:cNvSpPr txBox="1"/>
            <p:nvPr/>
          </p:nvSpPr>
          <p:spPr>
            <a:xfrm>
              <a:off x="1991827" y="1608026"/>
              <a:ext cx="2395207" cy="430887"/>
            </a:xfrm>
            <a:prstGeom prst="rect">
              <a:avLst/>
            </a:prstGeom>
            <a:noFill/>
          </p:spPr>
          <p:txBody>
            <a:bodyPr wrap="none" rtlCol="0">
              <a:spAutoFit/>
            </a:bodyPr>
            <a:lstStyle/>
            <a:p>
              <a:pPr algn="l"/>
              <a:r>
                <a:rPr lang="en-US" sz="1100" dirty="0" smtClean="0"/>
                <a:t>My community is more UNITED:   </a:t>
              </a:r>
              <a:br>
                <a:rPr lang="en-US" sz="1100" dirty="0" smtClean="0"/>
              </a:br>
              <a:r>
                <a:rPr lang="en-US" sz="1100" dirty="0" smtClean="0">
                  <a:solidFill>
                    <a:srgbClr val="1870C0"/>
                  </a:solidFill>
                  <a:sym typeface="Wingdings"/>
                </a:rPr>
                <a:t></a:t>
              </a:r>
              <a:r>
                <a:rPr lang="en-US" sz="1100" dirty="0" smtClean="0">
                  <a:sym typeface="Wingdings"/>
                </a:rPr>
                <a:t> Much more     </a:t>
              </a:r>
              <a:r>
                <a:rPr lang="en-US" sz="1100" dirty="0" smtClean="0">
                  <a:solidFill>
                    <a:srgbClr val="9DB9F1"/>
                  </a:solidFill>
                  <a:sym typeface="Wingdings"/>
                </a:rPr>
                <a:t></a:t>
              </a:r>
              <a:r>
                <a:rPr lang="en-US" sz="1100" dirty="0" smtClean="0">
                  <a:sym typeface="Wingdings"/>
                </a:rPr>
                <a:t> Somewhat </a:t>
              </a:r>
              <a:r>
                <a:rPr lang="en-US" sz="1100" dirty="0">
                  <a:sym typeface="Wingdings"/>
                </a:rPr>
                <a:t>more</a:t>
              </a:r>
              <a:endParaRPr lang="en-US" sz="1100" dirty="0"/>
            </a:p>
          </p:txBody>
        </p:sp>
        <p:sp>
          <p:nvSpPr>
            <p:cNvPr id="13" name="TextBox 12"/>
            <p:cNvSpPr txBox="1"/>
            <p:nvPr/>
          </p:nvSpPr>
          <p:spPr>
            <a:xfrm>
              <a:off x="4539434" y="1608026"/>
              <a:ext cx="2395207" cy="430887"/>
            </a:xfrm>
            <a:prstGeom prst="rect">
              <a:avLst/>
            </a:prstGeom>
            <a:noFill/>
          </p:spPr>
          <p:txBody>
            <a:bodyPr wrap="none" rtlCol="0">
              <a:spAutoFit/>
            </a:bodyPr>
            <a:lstStyle/>
            <a:p>
              <a:pPr algn="l"/>
              <a:r>
                <a:rPr lang="en-US" sz="1100" dirty="0" smtClean="0"/>
                <a:t>My community is more DIVIDED:   </a:t>
              </a:r>
              <a:br>
                <a:rPr lang="en-US" sz="1100" dirty="0" smtClean="0"/>
              </a:br>
              <a:r>
                <a:rPr lang="en-US" sz="1100" dirty="0" smtClean="0">
                  <a:solidFill>
                    <a:schemeClr val="tx1">
                      <a:lumMod val="75000"/>
                      <a:lumOff val="25000"/>
                    </a:schemeClr>
                  </a:solidFill>
                  <a:sym typeface="Wingdings"/>
                </a:rPr>
                <a:t></a:t>
              </a:r>
              <a:r>
                <a:rPr lang="en-US" sz="1100" dirty="0" smtClean="0">
                  <a:sym typeface="Wingdings"/>
                </a:rPr>
                <a:t> Much more     </a:t>
              </a:r>
              <a:r>
                <a:rPr lang="en-US" sz="1100" dirty="0" smtClean="0">
                  <a:solidFill>
                    <a:schemeClr val="bg2">
                      <a:lumMod val="40000"/>
                      <a:lumOff val="60000"/>
                    </a:schemeClr>
                  </a:solidFill>
                  <a:sym typeface="Wingdings"/>
                </a:rPr>
                <a:t></a:t>
              </a:r>
              <a:r>
                <a:rPr lang="en-US" sz="1100" dirty="0" smtClean="0">
                  <a:sym typeface="Wingdings"/>
                </a:rPr>
                <a:t> Somewhat </a:t>
              </a:r>
              <a:r>
                <a:rPr lang="en-US" sz="1100" dirty="0">
                  <a:sym typeface="Wingdings"/>
                </a:rPr>
                <a:t>more</a:t>
              </a:r>
              <a:endParaRPr lang="en-US" sz="1100" dirty="0"/>
            </a:p>
          </p:txBody>
        </p:sp>
        <p:sp>
          <p:nvSpPr>
            <p:cNvPr id="14" name="Rectangle 13"/>
            <p:cNvSpPr/>
            <p:nvPr/>
          </p:nvSpPr>
          <p:spPr bwMode="auto">
            <a:xfrm>
              <a:off x="1991827" y="1608026"/>
              <a:ext cx="4861979" cy="430887"/>
            </a:xfrm>
            <a:prstGeom prst="rect">
              <a:avLst/>
            </a:prstGeom>
            <a:noFill/>
            <a:ln w="9525" cap="flat" cmpd="sng" algn="ctr">
              <a:solidFill>
                <a:schemeClr val="bg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grpSp>
      <p:sp>
        <p:nvSpPr>
          <p:cNvPr id="15" name="TextBox 14"/>
          <p:cNvSpPr txBox="1"/>
          <p:nvPr/>
        </p:nvSpPr>
        <p:spPr>
          <a:xfrm>
            <a:off x="327308" y="2749689"/>
            <a:ext cx="490840" cy="276999"/>
          </a:xfrm>
          <a:prstGeom prst="rect">
            <a:avLst/>
          </a:prstGeom>
          <a:noFill/>
        </p:spPr>
        <p:txBody>
          <a:bodyPr wrap="none" rtlCol="0">
            <a:spAutoFit/>
          </a:bodyPr>
          <a:lstStyle/>
          <a:p>
            <a:r>
              <a:rPr lang="en-US" sz="1200" b="1" dirty="0" smtClean="0"/>
              <a:t>52%</a:t>
            </a:r>
            <a:endParaRPr lang="en-US" sz="1200" b="1" dirty="0"/>
          </a:p>
        </p:txBody>
      </p:sp>
      <p:sp>
        <p:nvSpPr>
          <p:cNvPr id="16" name="TextBox 15"/>
          <p:cNvSpPr txBox="1"/>
          <p:nvPr/>
        </p:nvSpPr>
        <p:spPr>
          <a:xfrm>
            <a:off x="857590" y="2871870"/>
            <a:ext cx="490840" cy="276999"/>
          </a:xfrm>
          <a:prstGeom prst="rect">
            <a:avLst/>
          </a:prstGeom>
          <a:noFill/>
        </p:spPr>
        <p:txBody>
          <a:bodyPr wrap="none" rtlCol="0">
            <a:spAutoFit/>
          </a:bodyPr>
          <a:lstStyle/>
          <a:p>
            <a:r>
              <a:rPr lang="en-US" sz="1200" b="1" dirty="0" smtClean="0"/>
              <a:t>48%</a:t>
            </a:r>
            <a:endParaRPr lang="en-US" sz="1200" b="1" dirty="0"/>
          </a:p>
        </p:txBody>
      </p:sp>
      <p:sp>
        <p:nvSpPr>
          <p:cNvPr id="17" name="TextBox 16"/>
          <p:cNvSpPr txBox="1"/>
          <p:nvPr/>
        </p:nvSpPr>
        <p:spPr>
          <a:xfrm>
            <a:off x="1845030" y="2733370"/>
            <a:ext cx="490840" cy="276999"/>
          </a:xfrm>
          <a:prstGeom prst="rect">
            <a:avLst/>
          </a:prstGeom>
          <a:noFill/>
        </p:spPr>
        <p:txBody>
          <a:bodyPr wrap="none" rtlCol="0">
            <a:spAutoFit/>
          </a:bodyPr>
          <a:lstStyle/>
          <a:p>
            <a:r>
              <a:rPr lang="en-US" sz="1200" b="1" dirty="0" smtClean="0"/>
              <a:t>52%</a:t>
            </a:r>
            <a:endParaRPr lang="en-US" sz="1200" b="1" dirty="0"/>
          </a:p>
        </p:txBody>
      </p:sp>
      <p:sp>
        <p:nvSpPr>
          <p:cNvPr id="18" name="TextBox 17"/>
          <p:cNvSpPr txBox="1"/>
          <p:nvPr/>
        </p:nvSpPr>
        <p:spPr>
          <a:xfrm>
            <a:off x="2326430" y="2863804"/>
            <a:ext cx="490840" cy="276999"/>
          </a:xfrm>
          <a:prstGeom prst="rect">
            <a:avLst/>
          </a:prstGeom>
          <a:noFill/>
        </p:spPr>
        <p:txBody>
          <a:bodyPr wrap="none" rtlCol="0">
            <a:spAutoFit/>
          </a:bodyPr>
          <a:lstStyle/>
          <a:p>
            <a:r>
              <a:rPr lang="en-US" sz="1200" b="1" dirty="0" smtClean="0"/>
              <a:t>48%</a:t>
            </a:r>
            <a:endParaRPr lang="en-US" sz="1200" b="1" dirty="0"/>
          </a:p>
        </p:txBody>
      </p:sp>
      <p:sp>
        <p:nvSpPr>
          <p:cNvPr id="19" name="TextBox 18"/>
          <p:cNvSpPr txBox="1"/>
          <p:nvPr/>
        </p:nvSpPr>
        <p:spPr>
          <a:xfrm>
            <a:off x="4791049" y="2897212"/>
            <a:ext cx="490840" cy="276999"/>
          </a:xfrm>
          <a:prstGeom prst="rect">
            <a:avLst/>
          </a:prstGeom>
          <a:noFill/>
        </p:spPr>
        <p:txBody>
          <a:bodyPr wrap="none" rtlCol="0">
            <a:spAutoFit/>
          </a:bodyPr>
          <a:lstStyle/>
          <a:p>
            <a:r>
              <a:rPr lang="en-US" sz="1200" b="1" dirty="0" smtClean="0"/>
              <a:t>47%</a:t>
            </a:r>
            <a:endParaRPr lang="en-US" sz="1200" b="1" dirty="0"/>
          </a:p>
        </p:txBody>
      </p:sp>
      <p:sp>
        <p:nvSpPr>
          <p:cNvPr id="20" name="TextBox 19"/>
          <p:cNvSpPr txBox="1"/>
          <p:nvPr/>
        </p:nvSpPr>
        <p:spPr>
          <a:xfrm>
            <a:off x="5300119" y="2704240"/>
            <a:ext cx="490840" cy="276999"/>
          </a:xfrm>
          <a:prstGeom prst="rect">
            <a:avLst/>
          </a:prstGeom>
          <a:noFill/>
        </p:spPr>
        <p:txBody>
          <a:bodyPr wrap="none" rtlCol="0">
            <a:spAutoFit/>
          </a:bodyPr>
          <a:lstStyle/>
          <a:p>
            <a:r>
              <a:rPr lang="en-US" sz="1200" b="1" dirty="0" smtClean="0"/>
              <a:t>53%</a:t>
            </a:r>
            <a:endParaRPr lang="en-US" sz="1200" b="1" dirty="0"/>
          </a:p>
        </p:txBody>
      </p:sp>
      <p:sp>
        <p:nvSpPr>
          <p:cNvPr id="21" name="TextBox 20"/>
          <p:cNvSpPr txBox="1"/>
          <p:nvPr/>
        </p:nvSpPr>
        <p:spPr>
          <a:xfrm>
            <a:off x="6255694" y="2921440"/>
            <a:ext cx="490840" cy="276999"/>
          </a:xfrm>
          <a:prstGeom prst="rect">
            <a:avLst/>
          </a:prstGeom>
          <a:noFill/>
        </p:spPr>
        <p:txBody>
          <a:bodyPr wrap="none" rtlCol="0">
            <a:spAutoFit/>
          </a:bodyPr>
          <a:lstStyle/>
          <a:p>
            <a:r>
              <a:rPr lang="en-US" sz="1200" b="1" dirty="0" smtClean="0"/>
              <a:t>46%</a:t>
            </a:r>
            <a:endParaRPr lang="en-US" sz="1200" b="1" dirty="0"/>
          </a:p>
        </p:txBody>
      </p:sp>
      <p:sp>
        <p:nvSpPr>
          <p:cNvPr id="22" name="TextBox 21"/>
          <p:cNvSpPr txBox="1"/>
          <p:nvPr/>
        </p:nvSpPr>
        <p:spPr>
          <a:xfrm>
            <a:off x="6771473" y="2695678"/>
            <a:ext cx="490840" cy="276999"/>
          </a:xfrm>
          <a:prstGeom prst="rect">
            <a:avLst/>
          </a:prstGeom>
          <a:noFill/>
        </p:spPr>
        <p:txBody>
          <a:bodyPr wrap="none" rtlCol="0">
            <a:spAutoFit/>
          </a:bodyPr>
          <a:lstStyle/>
          <a:p>
            <a:r>
              <a:rPr lang="en-US" sz="1200" b="1" dirty="0" smtClean="0"/>
              <a:t>54%</a:t>
            </a:r>
            <a:endParaRPr lang="en-US" sz="1200" b="1" dirty="0"/>
          </a:p>
        </p:txBody>
      </p:sp>
      <p:sp>
        <p:nvSpPr>
          <p:cNvPr id="23" name="TextBox 22"/>
          <p:cNvSpPr txBox="1"/>
          <p:nvPr/>
        </p:nvSpPr>
        <p:spPr>
          <a:xfrm>
            <a:off x="74804" y="4521666"/>
            <a:ext cx="1491556" cy="261610"/>
          </a:xfrm>
          <a:prstGeom prst="rect">
            <a:avLst/>
          </a:prstGeom>
          <a:noFill/>
        </p:spPr>
        <p:txBody>
          <a:bodyPr wrap="square" rtlCol="0">
            <a:spAutoFit/>
          </a:bodyPr>
          <a:lstStyle/>
          <a:p>
            <a:r>
              <a:rPr lang="en-US" sz="1100" b="1" dirty="0" smtClean="0"/>
              <a:t>All attendees</a:t>
            </a:r>
            <a:endParaRPr lang="en-US" sz="1100" b="1" dirty="0"/>
          </a:p>
        </p:txBody>
      </p:sp>
      <p:sp>
        <p:nvSpPr>
          <p:cNvPr id="24" name="TextBox 23"/>
          <p:cNvSpPr txBox="1"/>
          <p:nvPr/>
        </p:nvSpPr>
        <p:spPr>
          <a:xfrm>
            <a:off x="1549734" y="4521666"/>
            <a:ext cx="1491556" cy="261610"/>
          </a:xfrm>
          <a:prstGeom prst="rect">
            <a:avLst/>
          </a:prstGeom>
          <a:noFill/>
        </p:spPr>
        <p:txBody>
          <a:bodyPr wrap="square" rtlCol="0">
            <a:spAutoFit/>
          </a:bodyPr>
          <a:lstStyle/>
          <a:p>
            <a:r>
              <a:rPr lang="en-US" sz="1100" b="1" dirty="0" smtClean="0"/>
              <a:t>North</a:t>
            </a:r>
            <a:endParaRPr lang="en-US" sz="1100" b="1" dirty="0"/>
          </a:p>
        </p:txBody>
      </p:sp>
      <p:sp>
        <p:nvSpPr>
          <p:cNvPr id="25" name="TextBox 24"/>
          <p:cNvSpPr txBox="1"/>
          <p:nvPr/>
        </p:nvSpPr>
        <p:spPr>
          <a:xfrm>
            <a:off x="3033408" y="4521666"/>
            <a:ext cx="1491556" cy="261610"/>
          </a:xfrm>
          <a:prstGeom prst="rect">
            <a:avLst/>
          </a:prstGeom>
          <a:noFill/>
        </p:spPr>
        <p:txBody>
          <a:bodyPr wrap="square" rtlCol="0">
            <a:spAutoFit/>
          </a:bodyPr>
          <a:lstStyle/>
          <a:p>
            <a:r>
              <a:rPr lang="en-US" sz="1100" b="1" dirty="0" smtClean="0"/>
              <a:t>South</a:t>
            </a:r>
            <a:endParaRPr lang="en-US" sz="1100" b="1" dirty="0"/>
          </a:p>
        </p:txBody>
      </p:sp>
      <p:sp>
        <p:nvSpPr>
          <p:cNvPr id="26" name="TextBox 25"/>
          <p:cNvSpPr txBox="1"/>
          <p:nvPr/>
        </p:nvSpPr>
        <p:spPr>
          <a:xfrm>
            <a:off x="4517082" y="4521666"/>
            <a:ext cx="1491556" cy="261610"/>
          </a:xfrm>
          <a:prstGeom prst="rect">
            <a:avLst/>
          </a:prstGeom>
          <a:noFill/>
        </p:spPr>
        <p:txBody>
          <a:bodyPr wrap="square" rtlCol="0">
            <a:spAutoFit/>
          </a:bodyPr>
          <a:lstStyle/>
          <a:p>
            <a:r>
              <a:rPr lang="en-US" sz="1100" b="1" dirty="0" smtClean="0"/>
              <a:t>East</a:t>
            </a:r>
            <a:endParaRPr lang="en-US" sz="1100" b="1" dirty="0"/>
          </a:p>
        </p:txBody>
      </p:sp>
      <p:sp>
        <p:nvSpPr>
          <p:cNvPr id="31" name="TextBox 30"/>
          <p:cNvSpPr txBox="1"/>
          <p:nvPr/>
        </p:nvSpPr>
        <p:spPr>
          <a:xfrm>
            <a:off x="6000756" y="4521666"/>
            <a:ext cx="1491556" cy="261610"/>
          </a:xfrm>
          <a:prstGeom prst="rect">
            <a:avLst/>
          </a:prstGeom>
          <a:noFill/>
        </p:spPr>
        <p:txBody>
          <a:bodyPr wrap="square" rtlCol="0">
            <a:spAutoFit/>
          </a:bodyPr>
          <a:lstStyle/>
          <a:p>
            <a:r>
              <a:rPr lang="en-US" sz="1100" b="1" dirty="0" smtClean="0"/>
              <a:t>West</a:t>
            </a:r>
            <a:endParaRPr lang="en-US" sz="1100" b="1" dirty="0"/>
          </a:p>
        </p:txBody>
      </p:sp>
      <p:sp>
        <p:nvSpPr>
          <p:cNvPr id="32" name="TextBox 31"/>
          <p:cNvSpPr txBox="1"/>
          <p:nvPr/>
        </p:nvSpPr>
        <p:spPr>
          <a:xfrm>
            <a:off x="7484431" y="4521666"/>
            <a:ext cx="1491556" cy="261610"/>
          </a:xfrm>
          <a:prstGeom prst="rect">
            <a:avLst/>
          </a:prstGeom>
          <a:noFill/>
        </p:spPr>
        <p:txBody>
          <a:bodyPr wrap="square" rtlCol="0">
            <a:spAutoFit/>
          </a:bodyPr>
          <a:lstStyle/>
          <a:p>
            <a:r>
              <a:rPr lang="en-US" sz="1100" b="1" dirty="0" smtClean="0"/>
              <a:t>Downtown</a:t>
            </a:r>
            <a:endParaRPr lang="en-US" sz="1100" b="1" dirty="0"/>
          </a:p>
        </p:txBody>
      </p:sp>
      <p:sp>
        <p:nvSpPr>
          <p:cNvPr id="33" name="TextBox 32"/>
          <p:cNvSpPr txBox="1"/>
          <p:nvPr/>
        </p:nvSpPr>
        <p:spPr>
          <a:xfrm>
            <a:off x="3297786" y="2695679"/>
            <a:ext cx="490840" cy="276999"/>
          </a:xfrm>
          <a:prstGeom prst="rect">
            <a:avLst/>
          </a:prstGeom>
          <a:noFill/>
        </p:spPr>
        <p:txBody>
          <a:bodyPr wrap="none" rtlCol="0">
            <a:spAutoFit/>
          </a:bodyPr>
          <a:lstStyle/>
          <a:p>
            <a:r>
              <a:rPr lang="en-US" sz="1200" b="1" dirty="0" smtClean="0"/>
              <a:t>53%</a:t>
            </a:r>
            <a:endParaRPr lang="en-US" sz="1200" b="1" dirty="0"/>
          </a:p>
        </p:txBody>
      </p:sp>
      <p:sp>
        <p:nvSpPr>
          <p:cNvPr id="34" name="TextBox 33"/>
          <p:cNvSpPr txBox="1"/>
          <p:nvPr/>
        </p:nvSpPr>
        <p:spPr>
          <a:xfrm>
            <a:off x="3820751" y="2884304"/>
            <a:ext cx="490840" cy="276999"/>
          </a:xfrm>
          <a:prstGeom prst="rect">
            <a:avLst/>
          </a:prstGeom>
          <a:noFill/>
        </p:spPr>
        <p:txBody>
          <a:bodyPr wrap="none" rtlCol="0">
            <a:spAutoFit/>
          </a:bodyPr>
          <a:lstStyle/>
          <a:p>
            <a:r>
              <a:rPr lang="en-US" sz="1200" b="1" dirty="0" smtClean="0"/>
              <a:t>47%</a:t>
            </a:r>
            <a:endParaRPr lang="en-US" sz="1200" b="1" dirty="0"/>
          </a:p>
        </p:txBody>
      </p:sp>
      <p:sp>
        <p:nvSpPr>
          <p:cNvPr id="35" name="TextBox 34"/>
          <p:cNvSpPr txBox="1"/>
          <p:nvPr/>
        </p:nvSpPr>
        <p:spPr>
          <a:xfrm>
            <a:off x="7739369" y="2790094"/>
            <a:ext cx="490840" cy="276999"/>
          </a:xfrm>
          <a:prstGeom prst="rect">
            <a:avLst/>
          </a:prstGeom>
          <a:noFill/>
        </p:spPr>
        <p:txBody>
          <a:bodyPr wrap="none" rtlCol="0">
            <a:spAutoFit/>
          </a:bodyPr>
          <a:lstStyle/>
          <a:p>
            <a:r>
              <a:rPr lang="en-US" sz="1200" b="1" dirty="0" smtClean="0"/>
              <a:t>50%</a:t>
            </a:r>
            <a:endParaRPr lang="en-US" sz="1200" b="1" dirty="0"/>
          </a:p>
        </p:txBody>
      </p:sp>
      <p:sp>
        <p:nvSpPr>
          <p:cNvPr id="36" name="TextBox 35"/>
          <p:cNvSpPr txBox="1"/>
          <p:nvPr/>
        </p:nvSpPr>
        <p:spPr>
          <a:xfrm>
            <a:off x="8255148" y="2790094"/>
            <a:ext cx="490840" cy="276999"/>
          </a:xfrm>
          <a:prstGeom prst="rect">
            <a:avLst/>
          </a:prstGeom>
          <a:noFill/>
        </p:spPr>
        <p:txBody>
          <a:bodyPr wrap="none" rtlCol="0">
            <a:spAutoFit/>
          </a:bodyPr>
          <a:lstStyle/>
          <a:p>
            <a:r>
              <a:rPr lang="en-US" sz="1200" b="1" dirty="0" smtClean="0"/>
              <a:t>50%</a:t>
            </a:r>
            <a:endParaRPr lang="en-US" sz="1200" b="1" dirty="0"/>
          </a:p>
        </p:txBody>
      </p:sp>
    </p:spTree>
    <p:extLst>
      <p:ext uri="{BB962C8B-B14F-4D97-AF65-F5344CB8AC3E}">
        <p14:creationId xmlns:p14="http://schemas.microsoft.com/office/powerpoint/2010/main" val="3502563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COMMUNITY PRIORITIES</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16</a:t>
            </a:fld>
            <a:endParaRPr lang="en-US" dirty="0"/>
          </a:p>
        </p:txBody>
      </p:sp>
    </p:spTree>
    <p:extLst>
      <p:ext uri="{BB962C8B-B14F-4D97-AF65-F5344CB8AC3E}">
        <p14:creationId xmlns:p14="http://schemas.microsoft.com/office/powerpoint/2010/main" val="33115812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939" y="243843"/>
            <a:ext cx="8189998" cy="857250"/>
          </a:xfrm>
        </p:spPr>
        <p:txBody>
          <a:bodyPr/>
          <a:lstStyle/>
          <a:p>
            <a:r>
              <a:rPr lang="en-US" dirty="0"/>
              <a:t>Crime/public safety and poverty/economic </a:t>
            </a:r>
            <a:r>
              <a:rPr lang="en-US" dirty="0" smtClean="0"/>
              <a:t>security rank </a:t>
            </a:r>
            <a:r>
              <a:rPr lang="en-US" dirty="0"/>
              <a:t>as the most pressing issues for </a:t>
            </a:r>
            <a:r>
              <a:rPr lang="en-US" dirty="0" smtClean="0"/>
              <a:t>their </a:t>
            </a:r>
            <a:r>
              <a:rPr lang="en-US" dirty="0"/>
              <a:t>community to address</a:t>
            </a:r>
            <a:r>
              <a:rPr lang="en-US" dirty="0" smtClean="0"/>
              <a: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19259787"/>
              </p:ext>
            </p:extLst>
          </p:nvPr>
        </p:nvGraphicFramePr>
        <p:xfrm>
          <a:off x="440575" y="1262173"/>
          <a:ext cx="7909767" cy="3726231"/>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17</a:t>
            </a:fld>
            <a:endParaRPr lang="en-US" dirty="0"/>
          </a:p>
        </p:txBody>
      </p:sp>
      <p:sp>
        <p:nvSpPr>
          <p:cNvPr id="6" name="Rectangle 5"/>
          <p:cNvSpPr/>
          <p:nvPr/>
        </p:nvSpPr>
        <p:spPr>
          <a:xfrm>
            <a:off x="712434" y="1057767"/>
            <a:ext cx="7719133" cy="307777"/>
          </a:xfrm>
          <a:prstGeom prst="rect">
            <a:avLst/>
          </a:prstGeom>
        </p:spPr>
        <p:txBody>
          <a:bodyPr wrap="square">
            <a:spAutoFit/>
          </a:bodyPr>
          <a:lstStyle/>
          <a:p>
            <a:r>
              <a:rPr lang="en-US" i="1" dirty="0" smtClean="0">
                <a:solidFill>
                  <a:schemeClr val="tx1">
                    <a:lumMod val="65000"/>
                    <a:lumOff val="35000"/>
                  </a:schemeClr>
                </a:solidFill>
              </a:rPr>
              <a:t>THREE most important issues for my community to address:</a:t>
            </a:r>
            <a:endParaRPr lang="en-US" i="1" dirty="0">
              <a:solidFill>
                <a:schemeClr val="tx1">
                  <a:lumMod val="65000"/>
                  <a:lumOff val="35000"/>
                </a:schemeClr>
              </a:solidFill>
            </a:endParaRPr>
          </a:p>
        </p:txBody>
      </p:sp>
      <p:sp>
        <p:nvSpPr>
          <p:cNvPr id="3" name="TextBox 2"/>
          <p:cNvSpPr txBox="1"/>
          <p:nvPr/>
        </p:nvSpPr>
        <p:spPr>
          <a:xfrm>
            <a:off x="6852301" y="3626837"/>
            <a:ext cx="1941557" cy="1131079"/>
          </a:xfrm>
          <a:prstGeom prst="rect">
            <a:avLst/>
          </a:prstGeom>
          <a:noFill/>
          <a:ln>
            <a:solidFill>
              <a:schemeClr val="tx1">
                <a:lumMod val="75000"/>
                <a:lumOff val="25000"/>
              </a:schemeClr>
            </a:solidFill>
          </a:ln>
        </p:spPr>
        <p:txBody>
          <a:bodyPr wrap="none" rtlCol="0">
            <a:spAutoFit/>
          </a:bodyPr>
          <a:lstStyle/>
          <a:p>
            <a:pPr algn="l">
              <a:spcBef>
                <a:spcPts val="600"/>
              </a:spcBef>
              <a:tabLst>
                <a:tab pos="1712913" algn="l"/>
              </a:tabLst>
            </a:pPr>
            <a:r>
              <a:rPr lang="en-US" sz="1050" dirty="0" smtClean="0">
                <a:solidFill>
                  <a:schemeClr val="tx1">
                    <a:lumMod val="75000"/>
                    <a:lumOff val="25000"/>
                  </a:schemeClr>
                </a:solidFill>
              </a:rPr>
              <a:t>Cited by 5% or less:</a:t>
            </a:r>
          </a:p>
          <a:p>
            <a:pPr algn="l">
              <a:spcBef>
                <a:spcPts val="600"/>
              </a:spcBef>
              <a:tabLst>
                <a:tab pos="1546225" algn="l"/>
              </a:tabLst>
            </a:pPr>
            <a:r>
              <a:rPr lang="en-US" sz="1050" dirty="0" smtClean="0">
                <a:solidFill>
                  <a:schemeClr val="tx1">
                    <a:lumMod val="75000"/>
                    <a:lumOff val="25000"/>
                  </a:schemeClr>
                </a:solidFill>
              </a:rPr>
              <a:t>Parks/recreation areas	5%</a:t>
            </a:r>
          </a:p>
          <a:p>
            <a:pPr algn="l">
              <a:spcBef>
                <a:spcPts val="600"/>
              </a:spcBef>
              <a:tabLst>
                <a:tab pos="1546225" algn="l"/>
              </a:tabLst>
            </a:pPr>
            <a:r>
              <a:rPr lang="en-US" sz="1050" dirty="0" smtClean="0">
                <a:solidFill>
                  <a:schemeClr val="tx1">
                    <a:lumMod val="75000"/>
                    <a:lumOff val="25000"/>
                  </a:schemeClr>
                </a:solidFill>
              </a:rPr>
              <a:t>Environmental issues	3%</a:t>
            </a:r>
            <a:endParaRPr lang="en-US" sz="1050" dirty="0">
              <a:solidFill>
                <a:schemeClr val="tx1">
                  <a:lumMod val="75000"/>
                  <a:lumOff val="25000"/>
                </a:schemeClr>
              </a:solidFill>
            </a:endParaRPr>
          </a:p>
          <a:p>
            <a:pPr algn="l">
              <a:spcBef>
                <a:spcPts val="600"/>
              </a:spcBef>
              <a:tabLst>
                <a:tab pos="1546225" algn="l"/>
              </a:tabLst>
            </a:pPr>
            <a:r>
              <a:rPr lang="en-US" sz="1050" dirty="0" smtClean="0">
                <a:solidFill>
                  <a:schemeClr val="tx1">
                    <a:lumMod val="75000"/>
                    <a:lumOff val="25000"/>
                  </a:schemeClr>
                </a:solidFill>
              </a:rPr>
              <a:t>Treatment of immigrants	1%</a:t>
            </a:r>
            <a:br>
              <a:rPr lang="en-US" sz="1050" dirty="0" smtClean="0">
                <a:solidFill>
                  <a:schemeClr val="tx1">
                    <a:lumMod val="75000"/>
                    <a:lumOff val="25000"/>
                  </a:schemeClr>
                </a:solidFill>
              </a:rPr>
            </a:br>
            <a:r>
              <a:rPr lang="en-US" sz="1050" dirty="0" smtClean="0">
                <a:solidFill>
                  <a:schemeClr val="tx1">
                    <a:lumMod val="75000"/>
                    <a:lumOff val="25000"/>
                  </a:schemeClr>
                </a:solidFill>
              </a:rPr>
              <a:t>in our community</a:t>
            </a:r>
          </a:p>
        </p:txBody>
      </p:sp>
    </p:spTree>
    <p:extLst>
      <p:ext uri="{BB962C8B-B14F-4D97-AF65-F5344CB8AC3E}">
        <p14:creationId xmlns:p14="http://schemas.microsoft.com/office/powerpoint/2010/main" val="37907253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57" y="399097"/>
            <a:ext cx="8178982" cy="857250"/>
          </a:xfrm>
        </p:spPr>
        <p:txBody>
          <a:bodyPr/>
          <a:lstStyle/>
          <a:p>
            <a:pPr algn="just"/>
            <a:r>
              <a:rPr lang="en-US" dirty="0"/>
              <a:t>Crime/public safety and poverty/economic </a:t>
            </a:r>
            <a:r>
              <a:rPr lang="en-US" dirty="0" smtClean="0"/>
              <a:t>security are top </a:t>
            </a:r>
            <a:r>
              <a:rPr lang="en-US" dirty="0"/>
              <a:t>priorities across race/ethnicity.  </a:t>
            </a:r>
            <a:r>
              <a:rPr lang="en-US" dirty="0" smtClean="0"/>
              <a:t>Participants of color focus </a:t>
            </a:r>
            <a:r>
              <a:rPr lang="en-US" dirty="0"/>
              <a:t>slightly more on jobs/economic development than </a:t>
            </a:r>
            <a:r>
              <a:rPr lang="en-US" dirty="0" smtClean="0"/>
              <a:t>whites, while whites focus more on schools.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15233624"/>
              </p:ext>
            </p:extLst>
          </p:nvPr>
        </p:nvGraphicFramePr>
        <p:xfrm>
          <a:off x="1371600" y="1797205"/>
          <a:ext cx="6400800" cy="2852928"/>
        </p:xfrm>
        <a:graphic>
          <a:graphicData uri="http://schemas.openxmlformats.org/drawingml/2006/table">
            <a:tbl>
              <a:tblPr firstRow="1" bandRow="1">
                <a:tableStyleId>{5C22544A-7EE6-4342-B048-85BDC9FD1C3A}</a:tableStyleId>
              </a:tblPr>
              <a:tblGrid>
                <a:gridCol w="1554480"/>
                <a:gridCol w="457200"/>
                <a:gridCol w="1737360"/>
                <a:gridCol w="457200"/>
                <a:gridCol w="1737360"/>
                <a:gridCol w="457200"/>
              </a:tblGrid>
              <a:tr h="338328">
                <a:tc gridSpan="2">
                  <a:txBody>
                    <a:bodyPr/>
                    <a:lstStyle/>
                    <a:p>
                      <a:pPr marL="0" marR="0" algn="ctr">
                        <a:spcBef>
                          <a:spcPts val="0"/>
                        </a:spcBef>
                        <a:spcAft>
                          <a:spcPts val="0"/>
                        </a:spcAft>
                      </a:pPr>
                      <a:r>
                        <a:rPr lang="en-US" sz="1100" b="1" dirty="0" smtClean="0">
                          <a:solidFill>
                            <a:schemeClr val="bg1"/>
                          </a:solidFill>
                          <a:effectLst/>
                          <a:latin typeface="+mn-lt"/>
                          <a:ea typeface="Calibri"/>
                          <a:cs typeface="Times New Roman"/>
                        </a:rPr>
                        <a:t>Whites</a:t>
                      </a:r>
                      <a:endParaRPr lang="en-US" sz="1100" b="1" dirty="0">
                        <a:solidFill>
                          <a:schemeClr val="bg1"/>
                        </a:solidFill>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hMerge="1">
                  <a:txBody>
                    <a:bodyPr/>
                    <a:lstStyle/>
                    <a:p>
                      <a:pPr marL="0" marR="0">
                        <a:spcBef>
                          <a:spcPts val="0"/>
                        </a:spcBef>
                        <a:spcAft>
                          <a:spcPts val="0"/>
                        </a:spcAft>
                      </a:pPr>
                      <a:endParaRPr lang="en-US" sz="1100" dirty="0">
                        <a:effectLst/>
                        <a:latin typeface="+mn-lt"/>
                        <a:ea typeface="Calibri"/>
                        <a:cs typeface="Times New Roman"/>
                      </a:endParaRPr>
                    </a:p>
                  </a:txBody>
                  <a:tcPr marL="68580" marR="68580" marT="0" marB="0">
                    <a:noFill/>
                  </a:tcPr>
                </a:tc>
                <a:tc gridSpan="2">
                  <a:txBody>
                    <a:bodyPr/>
                    <a:lstStyle/>
                    <a:p>
                      <a:pPr marL="0" marR="0" algn="ctr">
                        <a:spcBef>
                          <a:spcPts val="0"/>
                        </a:spcBef>
                        <a:spcAft>
                          <a:spcPts val="0"/>
                        </a:spcAft>
                      </a:pPr>
                      <a:r>
                        <a:rPr lang="en-US" sz="1100" b="1" dirty="0" smtClean="0">
                          <a:solidFill>
                            <a:schemeClr val="bg1"/>
                          </a:solidFill>
                          <a:effectLst/>
                          <a:latin typeface="+mn-lt"/>
                          <a:ea typeface="Calibri"/>
                          <a:cs typeface="Times New Roman"/>
                        </a:rPr>
                        <a:t>Participants</a:t>
                      </a:r>
                      <a:r>
                        <a:rPr lang="en-US" sz="1100" b="1" baseline="0" dirty="0" smtClean="0">
                          <a:solidFill>
                            <a:schemeClr val="bg1"/>
                          </a:solidFill>
                          <a:effectLst/>
                          <a:latin typeface="+mn-lt"/>
                          <a:ea typeface="Calibri"/>
                          <a:cs typeface="Times New Roman"/>
                        </a:rPr>
                        <a:t> of color</a:t>
                      </a:r>
                      <a:endParaRPr lang="en-US" sz="1100" b="1" dirty="0">
                        <a:solidFill>
                          <a:schemeClr val="bg1"/>
                        </a:solidFill>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hMerge="1">
                  <a:txBody>
                    <a:bodyPr/>
                    <a:lstStyle/>
                    <a:p>
                      <a:pPr marL="0" marR="0">
                        <a:spcBef>
                          <a:spcPts val="0"/>
                        </a:spcBef>
                        <a:spcAft>
                          <a:spcPts val="0"/>
                        </a:spcAft>
                      </a:pPr>
                      <a:endParaRPr lang="en-US" sz="1100" dirty="0">
                        <a:effectLst/>
                        <a:latin typeface="+mn-lt"/>
                        <a:ea typeface="Calibri"/>
                        <a:cs typeface="Times New Roman"/>
                      </a:endParaRPr>
                    </a:p>
                  </a:txBody>
                  <a:tcPr marL="68580" marR="68580" marT="0" marB="0">
                    <a:noFill/>
                  </a:tcPr>
                </a:tc>
                <a:tc gridSpan="2">
                  <a:txBody>
                    <a:bodyPr/>
                    <a:lstStyle/>
                    <a:p>
                      <a:pPr marL="0" marR="0" algn="ctr">
                        <a:spcBef>
                          <a:spcPts val="0"/>
                        </a:spcBef>
                        <a:spcAft>
                          <a:spcPts val="0"/>
                        </a:spcAft>
                      </a:pPr>
                      <a:r>
                        <a:rPr lang="en-US" sz="1100" b="1" dirty="0" smtClean="0">
                          <a:solidFill>
                            <a:schemeClr val="bg1"/>
                          </a:solidFill>
                          <a:effectLst/>
                          <a:latin typeface="+mn-lt"/>
                          <a:ea typeface="Calibri"/>
                          <a:cs typeface="Times New Roman"/>
                        </a:rPr>
                        <a:t>African Americans</a:t>
                      </a:r>
                      <a:r>
                        <a:rPr lang="en-US" sz="1100" b="1" dirty="0">
                          <a:solidFill>
                            <a:schemeClr val="bg1"/>
                          </a:solidFill>
                          <a:effectLst/>
                          <a:latin typeface="+mn-lt"/>
                          <a:ea typeface="Calibri"/>
                          <a:cs typeface="Times New Roman"/>
                        </a:rPr>
                        <a:t> </a:t>
                      </a: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hMerge="1">
                  <a:txBody>
                    <a:bodyPr/>
                    <a:lstStyle/>
                    <a:p>
                      <a:pPr marL="0" marR="0">
                        <a:spcBef>
                          <a:spcPts val="0"/>
                        </a:spcBef>
                        <a:spcAft>
                          <a:spcPts val="0"/>
                        </a:spcAft>
                      </a:pPr>
                      <a:endParaRPr lang="en-US" sz="1100" dirty="0">
                        <a:effectLst/>
                        <a:latin typeface="+mn-lt"/>
                        <a:ea typeface="Calibri"/>
                        <a:cs typeface="Times New Roman"/>
                      </a:endParaRPr>
                    </a:p>
                  </a:txBody>
                  <a:tcPr marL="68580" marR="68580" marT="0" marB="0">
                    <a:noFill/>
                  </a:tcPr>
                </a:tc>
              </a:tr>
              <a:tr h="502920">
                <a:tc>
                  <a:txBody>
                    <a:bodyPr/>
                    <a:lstStyle/>
                    <a:p>
                      <a:r>
                        <a:rPr lang="en-US" sz="1100" dirty="0" smtClean="0"/>
                        <a:t>Poverty, economic security</a:t>
                      </a:r>
                      <a:endParaRPr lang="en-US" sz="1100" dirty="0"/>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56%</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Crime, violence, public safety</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56%</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Crime, violence, public safety</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58%</a:t>
                      </a: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502920">
                <a:tc>
                  <a:txBody>
                    <a:bodyPr/>
                    <a:lstStyle/>
                    <a:p>
                      <a:pPr marL="0" marR="0">
                        <a:lnSpc>
                          <a:spcPts val="1200"/>
                        </a:lnSpc>
                        <a:spcBef>
                          <a:spcPts val="0"/>
                        </a:spcBef>
                        <a:spcAft>
                          <a:spcPts val="0"/>
                        </a:spcAft>
                      </a:pPr>
                      <a:r>
                        <a:rPr lang="en-US" sz="1100" dirty="0" smtClean="0">
                          <a:effectLst/>
                          <a:latin typeface="+mn-lt"/>
                          <a:ea typeface="Calibri"/>
                          <a:cs typeface="Times New Roman"/>
                        </a:rPr>
                        <a:t>Crime, violence, public safety</a:t>
                      </a:r>
                      <a:endParaRPr lang="en-US" sz="1100" dirty="0">
                        <a:effectLst/>
                        <a:latin typeface="+mn-lt"/>
                        <a:ea typeface="Calibri"/>
                        <a:cs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54%</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en-US" sz="1100" dirty="0" smtClean="0"/>
                        <a:t>Poverty, economic security</a:t>
                      </a: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48%</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en-US" sz="1100" dirty="0" smtClean="0"/>
                        <a:t>Poverty, economic security</a:t>
                      </a: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47%</a:t>
                      </a: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502920">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en-US" sz="1100" dirty="0" smtClean="0">
                          <a:effectLst/>
                          <a:latin typeface="+mn-lt"/>
                          <a:ea typeface="Calibri"/>
                          <a:cs typeface="Times New Roman"/>
                        </a:rPr>
                        <a:t>Local public and charter schools</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39%</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Good</a:t>
                      </a:r>
                      <a:r>
                        <a:rPr lang="en-US" sz="1100" baseline="0" dirty="0" smtClean="0">
                          <a:effectLst/>
                          <a:latin typeface="+mn-lt"/>
                          <a:ea typeface="Calibri"/>
                          <a:cs typeface="Times New Roman"/>
                        </a:rPr>
                        <a:t> jobs, economic development</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42% </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Good</a:t>
                      </a:r>
                      <a:r>
                        <a:rPr lang="en-US" sz="1100" baseline="0" dirty="0" smtClean="0">
                          <a:effectLst/>
                          <a:latin typeface="+mn-lt"/>
                          <a:ea typeface="Calibri"/>
                          <a:cs typeface="Times New Roman"/>
                        </a:rPr>
                        <a:t> jobs, economic development</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40%</a:t>
                      </a: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502920">
                <a:tc>
                  <a:txBody>
                    <a:bodyPr/>
                    <a:lstStyle/>
                    <a:p>
                      <a:pPr marL="0" marR="0">
                        <a:lnSpc>
                          <a:spcPts val="1200"/>
                        </a:lnSpc>
                        <a:spcBef>
                          <a:spcPts val="0"/>
                        </a:spcBef>
                        <a:spcAft>
                          <a:spcPts val="0"/>
                        </a:spcAft>
                      </a:pPr>
                      <a:r>
                        <a:rPr lang="en-US" sz="1100" dirty="0" smtClean="0">
                          <a:effectLst/>
                          <a:latin typeface="+mn-lt"/>
                          <a:ea typeface="Calibri"/>
                          <a:cs typeface="Times New Roman"/>
                        </a:rPr>
                        <a:t>Good</a:t>
                      </a:r>
                      <a:r>
                        <a:rPr lang="en-US" sz="1100" baseline="0" dirty="0" smtClean="0">
                          <a:effectLst/>
                          <a:latin typeface="+mn-lt"/>
                          <a:ea typeface="Calibri"/>
                          <a:cs typeface="Times New Roman"/>
                        </a:rPr>
                        <a:t> jobs, economic development</a:t>
                      </a:r>
                      <a:endParaRPr lang="en-US" sz="1100" dirty="0">
                        <a:effectLst/>
                        <a:latin typeface="+mn-lt"/>
                        <a:ea typeface="Calibri"/>
                        <a:cs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32%</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Race relations, racial discrimination</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29%</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en-US" sz="1100" dirty="0" smtClean="0">
                          <a:effectLst/>
                          <a:latin typeface="+mn-lt"/>
                          <a:ea typeface="Calibri"/>
                          <a:cs typeface="Times New Roman"/>
                        </a:rPr>
                        <a:t>Race relations, racial discrimination</a:t>
                      </a: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30%</a:t>
                      </a: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502920">
                <a:tc>
                  <a:txBody>
                    <a:bodyPr/>
                    <a:lstStyle/>
                    <a:p>
                      <a:pPr marL="0" marR="0">
                        <a:lnSpc>
                          <a:spcPts val="1200"/>
                        </a:lnSpc>
                        <a:spcBef>
                          <a:spcPts val="0"/>
                        </a:spcBef>
                        <a:spcAft>
                          <a:spcPts val="0"/>
                        </a:spcAft>
                      </a:pPr>
                      <a:r>
                        <a:rPr lang="en-US" sz="1100" dirty="0" smtClean="0">
                          <a:effectLst/>
                          <a:latin typeface="+mn-lt"/>
                          <a:ea typeface="Calibri"/>
                          <a:cs typeface="Times New Roman"/>
                        </a:rPr>
                        <a:t>Race relations, racial discrimination</a:t>
                      </a:r>
                      <a:endParaRPr lang="en-US" sz="1100" dirty="0">
                        <a:effectLst/>
                        <a:latin typeface="+mn-lt"/>
                        <a:ea typeface="Calibri"/>
                        <a:cs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26%</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Social justice (civil rights, police violence) </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21%</a:t>
                      </a: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Social justice (civil rights, police violence)</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
                      </a:r>
                      <a:br>
                        <a:rPr lang="en-US" sz="1100" dirty="0" smtClean="0">
                          <a:effectLst/>
                          <a:latin typeface="+mn-lt"/>
                          <a:ea typeface="Calibri"/>
                          <a:cs typeface="Times New Roman"/>
                        </a:rPr>
                      </a:br>
                      <a:r>
                        <a:rPr lang="en-US" sz="1100" dirty="0" smtClean="0">
                          <a:effectLst/>
                          <a:latin typeface="+mn-lt"/>
                          <a:ea typeface="Calibri"/>
                          <a:cs typeface="Times New Roman"/>
                        </a:rPr>
                        <a:t>23%</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18</a:t>
            </a:fld>
            <a:endParaRPr lang="en-US" dirty="0"/>
          </a:p>
        </p:txBody>
      </p:sp>
      <p:sp>
        <p:nvSpPr>
          <p:cNvPr id="6" name="Rectangle 5"/>
          <p:cNvSpPr/>
          <p:nvPr/>
        </p:nvSpPr>
        <p:spPr>
          <a:xfrm>
            <a:off x="712434" y="1366336"/>
            <a:ext cx="7719133" cy="307777"/>
          </a:xfrm>
          <a:prstGeom prst="rect">
            <a:avLst/>
          </a:prstGeom>
        </p:spPr>
        <p:txBody>
          <a:bodyPr wrap="square">
            <a:spAutoFit/>
          </a:bodyPr>
          <a:lstStyle/>
          <a:p>
            <a:r>
              <a:rPr lang="en-US" i="1" dirty="0" smtClean="0">
                <a:solidFill>
                  <a:schemeClr val="tx1">
                    <a:lumMod val="65000"/>
                    <a:lumOff val="35000"/>
                  </a:schemeClr>
                </a:solidFill>
              </a:rPr>
              <a:t>THREE most important issues for my community to address:</a:t>
            </a:r>
            <a:endParaRPr lang="en-US" i="1" dirty="0">
              <a:solidFill>
                <a:schemeClr val="tx1">
                  <a:lumMod val="65000"/>
                  <a:lumOff val="35000"/>
                </a:schemeClr>
              </a:solidFill>
            </a:endParaRPr>
          </a:p>
        </p:txBody>
      </p:sp>
    </p:spTree>
    <p:extLst>
      <p:ext uri="{BB962C8B-B14F-4D97-AF65-F5344CB8AC3E}">
        <p14:creationId xmlns:p14="http://schemas.microsoft.com/office/powerpoint/2010/main" val="40391280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56" y="315207"/>
            <a:ext cx="8353585" cy="857250"/>
          </a:xfrm>
        </p:spPr>
        <p:txBody>
          <a:bodyPr/>
          <a:lstStyle/>
          <a:p>
            <a:r>
              <a:rPr lang="en-US" dirty="0"/>
              <a:t>There are more notable variations in the focus on crime/public safety and economic factors by region</a:t>
            </a:r>
            <a:r>
              <a:rPr lang="en-US" dirty="0" smtClean="0"/>
              <a: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77195285"/>
              </p:ext>
            </p:extLst>
          </p:nvPr>
        </p:nvGraphicFramePr>
        <p:xfrm>
          <a:off x="315883" y="1638272"/>
          <a:ext cx="8686800" cy="3081528"/>
        </p:xfrm>
        <a:graphic>
          <a:graphicData uri="http://schemas.openxmlformats.org/drawingml/2006/table">
            <a:tbl>
              <a:tblPr firstRow="1" bandRow="1">
                <a:tableStyleId>{5C22544A-7EE6-4342-B048-85BDC9FD1C3A}</a:tableStyleId>
              </a:tblPr>
              <a:tblGrid>
                <a:gridCol w="1280160"/>
                <a:gridCol w="457200"/>
                <a:gridCol w="1280160"/>
                <a:gridCol w="457200"/>
                <a:gridCol w="1280160"/>
                <a:gridCol w="457200"/>
                <a:gridCol w="1280160"/>
                <a:gridCol w="457200"/>
                <a:gridCol w="1280160"/>
                <a:gridCol w="457200"/>
              </a:tblGrid>
              <a:tr h="338328">
                <a:tc gridSpan="2">
                  <a:txBody>
                    <a:bodyPr/>
                    <a:lstStyle/>
                    <a:p>
                      <a:pPr marL="0" marR="0" algn="ctr">
                        <a:spcBef>
                          <a:spcPts val="0"/>
                        </a:spcBef>
                        <a:spcAft>
                          <a:spcPts val="0"/>
                        </a:spcAft>
                      </a:pPr>
                      <a:r>
                        <a:rPr lang="en-US" sz="1100" b="1" dirty="0" smtClean="0">
                          <a:solidFill>
                            <a:schemeClr val="bg1"/>
                          </a:solidFill>
                          <a:effectLst/>
                          <a:latin typeface="+mn-lt"/>
                          <a:ea typeface="Calibri"/>
                          <a:cs typeface="Times New Roman"/>
                        </a:rPr>
                        <a:t>North</a:t>
                      </a:r>
                      <a:endParaRPr lang="en-US" sz="1100" b="1" dirty="0">
                        <a:solidFill>
                          <a:schemeClr val="bg1"/>
                        </a:solidFill>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hMerge="1">
                  <a:txBody>
                    <a:bodyPr/>
                    <a:lstStyle/>
                    <a:p>
                      <a:pPr marL="0" marR="0">
                        <a:spcBef>
                          <a:spcPts val="0"/>
                        </a:spcBef>
                        <a:spcAft>
                          <a:spcPts val="0"/>
                        </a:spcAft>
                      </a:pPr>
                      <a:endParaRPr lang="en-US" sz="1100" dirty="0">
                        <a:effectLst/>
                        <a:latin typeface="+mn-lt"/>
                        <a:ea typeface="Calibri"/>
                        <a:cs typeface="Times New Roman"/>
                      </a:endParaRPr>
                    </a:p>
                  </a:txBody>
                  <a:tcPr marL="68580" marR="68580" marT="0" marB="0">
                    <a:noFill/>
                  </a:tcPr>
                </a:tc>
                <a:tc gridSpan="2">
                  <a:txBody>
                    <a:bodyPr/>
                    <a:lstStyle/>
                    <a:p>
                      <a:pPr marL="0" marR="0" algn="ctr">
                        <a:spcBef>
                          <a:spcPts val="0"/>
                        </a:spcBef>
                        <a:spcAft>
                          <a:spcPts val="0"/>
                        </a:spcAft>
                      </a:pPr>
                      <a:r>
                        <a:rPr lang="en-US" sz="1100" b="1" dirty="0" smtClean="0">
                          <a:solidFill>
                            <a:schemeClr val="bg1"/>
                          </a:solidFill>
                          <a:effectLst/>
                          <a:latin typeface="+mn-lt"/>
                          <a:ea typeface="Calibri"/>
                          <a:cs typeface="Times New Roman"/>
                        </a:rPr>
                        <a:t>South</a:t>
                      </a:r>
                      <a:endParaRPr lang="en-US" sz="1100" b="1" dirty="0">
                        <a:solidFill>
                          <a:schemeClr val="bg1"/>
                        </a:solidFill>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hMerge="1">
                  <a:txBody>
                    <a:bodyPr/>
                    <a:lstStyle/>
                    <a:p>
                      <a:pPr marL="0" marR="0">
                        <a:spcBef>
                          <a:spcPts val="0"/>
                        </a:spcBef>
                        <a:spcAft>
                          <a:spcPts val="0"/>
                        </a:spcAft>
                      </a:pPr>
                      <a:endParaRPr lang="en-US" sz="1100" dirty="0">
                        <a:effectLst/>
                        <a:latin typeface="+mn-lt"/>
                        <a:ea typeface="Calibri"/>
                        <a:cs typeface="Times New Roman"/>
                      </a:endParaRPr>
                    </a:p>
                  </a:txBody>
                  <a:tcPr marL="68580" marR="68580" marT="0" marB="0">
                    <a:noFill/>
                  </a:tcPr>
                </a:tc>
                <a:tc gridSpan="2">
                  <a:txBody>
                    <a:bodyPr/>
                    <a:lstStyle/>
                    <a:p>
                      <a:pPr marL="0" marR="0" algn="ctr">
                        <a:spcBef>
                          <a:spcPts val="0"/>
                        </a:spcBef>
                        <a:spcAft>
                          <a:spcPts val="0"/>
                        </a:spcAft>
                      </a:pPr>
                      <a:r>
                        <a:rPr lang="en-US" sz="1100" b="1" dirty="0" smtClean="0">
                          <a:solidFill>
                            <a:schemeClr val="bg1"/>
                          </a:solidFill>
                          <a:effectLst/>
                          <a:latin typeface="+mn-lt"/>
                          <a:ea typeface="Calibri"/>
                          <a:cs typeface="Times New Roman"/>
                        </a:rPr>
                        <a:t>East</a:t>
                      </a:r>
                      <a:r>
                        <a:rPr lang="en-US" sz="1100" b="1" dirty="0">
                          <a:solidFill>
                            <a:schemeClr val="bg1"/>
                          </a:solidFill>
                          <a:effectLst/>
                          <a:latin typeface="+mn-lt"/>
                          <a:ea typeface="Calibri"/>
                          <a:cs typeface="Times New Roman"/>
                        </a:rPr>
                        <a:t> </a:t>
                      </a:r>
                    </a:p>
                  </a:txBody>
                  <a:tcPr marL="68580" marR="68580" marT="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hMerge="1">
                  <a:txBody>
                    <a:bodyPr/>
                    <a:lstStyle/>
                    <a:p>
                      <a:pPr marL="0" marR="0">
                        <a:spcBef>
                          <a:spcPts val="0"/>
                        </a:spcBef>
                        <a:spcAft>
                          <a:spcPts val="0"/>
                        </a:spcAft>
                      </a:pPr>
                      <a:endParaRPr lang="en-US" sz="1100" dirty="0">
                        <a:effectLst/>
                        <a:latin typeface="+mn-lt"/>
                        <a:ea typeface="Calibri"/>
                        <a:cs typeface="Times New Roman"/>
                      </a:endParaRPr>
                    </a:p>
                  </a:txBody>
                  <a:tcPr marL="68580" marR="68580" marT="0" marB="0">
                    <a:noFill/>
                  </a:tcPr>
                </a:tc>
                <a:tc gridSpan="2">
                  <a:txBody>
                    <a:bodyPr/>
                    <a:lstStyle/>
                    <a:p>
                      <a:pPr marL="0" marR="0" algn="ctr">
                        <a:spcBef>
                          <a:spcPts val="0"/>
                        </a:spcBef>
                        <a:spcAft>
                          <a:spcPts val="0"/>
                        </a:spcAft>
                      </a:pPr>
                      <a:r>
                        <a:rPr lang="en-US" sz="1100" b="1" dirty="0" smtClean="0">
                          <a:solidFill>
                            <a:schemeClr val="bg1"/>
                          </a:solidFill>
                          <a:effectLst/>
                          <a:latin typeface="+mn-lt"/>
                          <a:ea typeface="Calibri"/>
                          <a:cs typeface="Times New Roman"/>
                        </a:rPr>
                        <a:t>West</a:t>
                      </a:r>
                      <a:endParaRPr lang="en-US" sz="1100" b="1" dirty="0">
                        <a:solidFill>
                          <a:schemeClr val="bg1"/>
                        </a:solidFill>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b="1" dirty="0">
                        <a:solidFill>
                          <a:schemeClr val="bg1"/>
                        </a:solidFill>
                        <a:effectLst/>
                        <a:latin typeface="+mn-lt"/>
                        <a:ea typeface="Calibri"/>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gridSpan="2">
                  <a:txBody>
                    <a:bodyPr/>
                    <a:lstStyle/>
                    <a:p>
                      <a:pPr marL="0" marR="0" algn="ctr">
                        <a:spcBef>
                          <a:spcPts val="0"/>
                        </a:spcBef>
                        <a:spcAft>
                          <a:spcPts val="0"/>
                        </a:spcAft>
                      </a:pPr>
                      <a:r>
                        <a:rPr lang="en-US" sz="1100" b="1" dirty="0" smtClean="0">
                          <a:solidFill>
                            <a:schemeClr val="bg1"/>
                          </a:solidFill>
                          <a:effectLst/>
                          <a:latin typeface="+mn-lt"/>
                          <a:ea typeface="Calibri"/>
                          <a:cs typeface="Times New Roman"/>
                        </a:rPr>
                        <a:t>Downtown</a:t>
                      </a:r>
                      <a:endParaRPr lang="en-US" sz="1100" b="1" dirty="0">
                        <a:solidFill>
                          <a:schemeClr val="bg1"/>
                        </a:solidFill>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b="1" dirty="0">
                        <a:solidFill>
                          <a:schemeClr val="bg1"/>
                        </a:solidFill>
                        <a:effectLst/>
                        <a:latin typeface="+mn-lt"/>
                        <a:ea typeface="Calibri"/>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r>
              <a:tr h="548640">
                <a:tc>
                  <a:txBody>
                    <a:bodyPr/>
                    <a:lstStyle/>
                    <a:p>
                      <a:r>
                        <a:rPr lang="en-US" sz="1100" dirty="0" smtClean="0"/>
                        <a:t>Poverty, economic security</a:t>
                      </a:r>
                      <a:endParaRPr lang="en-US" sz="1100" dirty="0"/>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57%</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Crime, violence, public safety</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67%</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Crime, violence, public safety</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56%</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Crime, violence, public safety</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69%</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t>Poverty, economic security</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57%</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548640">
                <a:tc>
                  <a:txBody>
                    <a:bodyPr/>
                    <a:lstStyle/>
                    <a:p>
                      <a:pPr marL="0" marR="0">
                        <a:lnSpc>
                          <a:spcPts val="1200"/>
                        </a:lnSpc>
                        <a:spcBef>
                          <a:spcPts val="0"/>
                        </a:spcBef>
                        <a:spcAft>
                          <a:spcPts val="0"/>
                        </a:spcAft>
                      </a:pPr>
                      <a:r>
                        <a:rPr lang="en-US" sz="1100" dirty="0" smtClean="0">
                          <a:effectLst/>
                          <a:latin typeface="+mn-lt"/>
                          <a:ea typeface="Calibri"/>
                          <a:cs typeface="Times New Roman"/>
                        </a:rPr>
                        <a:t>Crime, violence, public safety</a:t>
                      </a:r>
                      <a:endParaRPr lang="en-US" sz="1100" dirty="0">
                        <a:effectLst/>
                        <a:latin typeface="+mn-lt"/>
                        <a:ea typeface="Calibri"/>
                        <a:cs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55%</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en-US" sz="1100" baseline="0" dirty="0" smtClean="0">
                          <a:effectLst/>
                          <a:latin typeface="+mn-lt"/>
                          <a:ea typeface="Calibri"/>
                          <a:cs typeface="Times New Roman"/>
                        </a:rPr>
                        <a:t>Jobs, economic development</a:t>
                      </a:r>
                      <a:endParaRPr lang="en-US" sz="1100" dirty="0" smtClean="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47%</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en-US" sz="1100" dirty="0" smtClean="0"/>
                        <a:t>Poverty, economic security</a:t>
                      </a: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48%</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en-US" sz="1100" dirty="0" smtClean="0"/>
                        <a:t>Poverty, economic security</a:t>
                      </a: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60%</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baseline="0" dirty="0" smtClean="0">
                          <a:effectLst/>
                          <a:latin typeface="+mn-lt"/>
                          <a:ea typeface="Calibri"/>
                          <a:cs typeface="Times New Roman"/>
                        </a:rPr>
                        <a:t>Jobs, economic development</a:t>
                      </a:r>
                      <a:endParaRPr lang="en-US" sz="1100" b="1"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37%</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548640">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en-US" sz="1100" dirty="0" smtClean="0">
                          <a:effectLst/>
                          <a:latin typeface="+mn-lt"/>
                          <a:ea typeface="Calibri"/>
                          <a:cs typeface="Times New Roman"/>
                        </a:rPr>
                        <a:t>Local public and charter schools</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37%</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t>Poverty, economic security</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39% </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baseline="0" dirty="0" smtClean="0">
                          <a:effectLst/>
                          <a:latin typeface="+mn-lt"/>
                          <a:ea typeface="Calibri"/>
                          <a:cs typeface="Times New Roman"/>
                        </a:rPr>
                        <a:t>Jobs, economic development</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38%</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Local public and charter schools</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38%</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Crime, violence, public safety</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32%</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548640">
                <a:tc>
                  <a:txBody>
                    <a:bodyPr/>
                    <a:lstStyle/>
                    <a:p>
                      <a:pPr marL="0" marR="0">
                        <a:lnSpc>
                          <a:spcPts val="1200"/>
                        </a:lnSpc>
                        <a:spcBef>
                          <a:spcPts val="0"/>
                        </a:spcBef>
                        <a:spcAft>
                          <a:spcPts val="0"/>
                        </a:spcAft>
                      </a:pPr>
                      <a:r>
                        <a:rPr lang="en-US" sz="1100" baseline="0" dirty="0" smtClean="0">
                          <a:effectLst/>
                          <a:latin typeface="+mn-lt"/>
                          <a:ea typeface="Calibri"/>
                          <a:cs typeface="Times New Roman"/>
                        </a:rPr>
                        <a:t>Jobs, economic development</a:t>
                      </a:r>
                      <a:endParaRPr lang="en-US" sz="1100" dirty="0">
                        <a:effectLst/>
                        <a:latin typeface="+mn-lt"/>
                        <a:ea typeface="Calibri"/>
                        <a:cs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36%</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Race relations, discrimination</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25%</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Race relations, discrimination</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29%</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Race relations, discrimination</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29%</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Race relations, discrimination</a:t>
                      </a:r>
                      <a:endParaRPr lang="en-US" sz="1100" b="1"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30%</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548640">
                <a:tc>
                  <a:txBody>
                    <a:bodyPr/>
                    <a:lstStyle/>
                    <a:p>
                      <a:pPr marL="0" marR="0">
                        <a:lnSpc>
                          <a:spcPts val="1200"/>
                        </a:lnSpc>
                        <a:spcBef>
                          <a:spcPts val="0"/>
                        </a:spcBef>
                        <a:spcAft>
                          <a:spcPts val="0"/>
                        </a:spcAft>
                      </a:pPr>
                      <a:r>
                        <a:rPr lang="en-US" sz="1100" dirty="0" smtClean="0">
                          <a:effectLst/>
                          <a:latin typeface="+mn-lt"/>
                          <a:ea typeface="Calibri"/>
                          <a:cs typeface="Times New Roman"/>
                        </a:rPr>
                        <a:t>Race relations, discrimination</a:t>
                      </a:r>
                      <a:endParaRPr lang="en-US" sz="1100" dirty="0">
                        <a:effectLst/>
                        <a:latin typeface="+mn-lt"/>
                        <a:ea typeface="Calibri"/>
                        <a:cs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27%</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Housing issues</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22%</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Local public and charter schools</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23%</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baseline="0" dirty="0" smtClean="0">
                          <a:effectLst/>
                          <a:latin typeface="+mn-lt"/>
                          <a:ea typeface="Calibri"/>
                          <a:cs typeface="Times New Roman"/>
                        </a:rPr>
                        <a:t>Jobs, economic development</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23%</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Local public and charter schools</a:t>
                      </a:r>
                      <a:endParaRPr lang="en-US" sz="1100" dirty="0">
                        <a:effectLst/>
                        <a:latin typeface="+mn-lt"/>
                        <a:ea typeface="Calibri"/>
                        <a:cs typeface="Times New Roman"/>
                      </a:endParaRPr>
                    </a:p>
                  </a:txBody>
                  <a:tcPr marL="68580" marR="68580" marT="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nSpc>
                          <a:spcPts val="1200"/>
                        </a:lnSpc>
                        <a:spcBef>
                          <a:spcPts val="0"/>
                        </a:spcBef>
                        <a:spcAft>
                          <a:spcPts val="0"/>
                        </a:spcAft>
                      </a:pPr>
                      <a:r>
                        <a:rPr lang="en-US" sz="1100" dirty="0" smtClean="0">
                          <a:effectLst/>
                          <a:latin typeface="+mn-lt"/>
                          <a:ea typeface="Calibri"/>
                          <a:cs typeface="Times New Roman"/>
                        </a:rPr>
                        <a:t>29%</a:t>
                      </a:r>
                      <a:br>
                        <a:rPr lang="en-US" sz="1100" dirty="0" smtClean="0">
                          <a:effectLst/>
                          <a:latin typeface="+mn-lt"/>
                          <a:ea typeface="Calibri"/>
                          <a:cs typeface="Times New Roman"/>
                        </a:rPr>
                      </a:br>
                      <a:endParaRPr lang="en-US" sz="1100" dirty="0">
                        <a:effectLst/>
                        <a:latin typeface="+mn-lt"/>
                        <a:ea typeface="Calibri"/>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19</a:t>
            </a:fld>
            <a:endParaRPr lang="en-US" dirty="0"/>
          </a:p>
        </p:txBody>
      </p:sp>
      <p:sp>
        <p:nvSpPr>
          <p:cNvPr id="6" name="Rectangle 5"/>
          <p:cNvSpPr/>
          <p:nvPr/>
        </p:nvSpPr>
        <p:spPr>
          <a:xfrm>
            <a:off x="712434" y="1257279"/>
            <a:ext cx="7719133" cy="307777"/>
          </a:xfrm>
          <a:prstGeom prst="rect">
            <a:avLst/>
          </a:prstGeom>
        </p:spPr>
        <p:txBody>
          <a:bodyPr wrap="square">
            <a:spAutoFit/>
          </a:bodyPr>
          <a:lstStyle/>
          <a:p>
            <a:r>
              <a:rPr lang="en-US" i="1" dirty="0" smtClean="0">
                <a:solidFill>
                  <a:schemeClr val="tx1">
                    <a:lumMod val="65000"/>
                    <a:lumOff val="35000"/>
                  </a:schemeClr>
                </a:solidFill>
              </a:rPr>
              <a:t>THREE most important issues for my community to address:</a:t>
            </a:r>
            <a:endParaRPr lang="en-US" i="1" dirty="0">
              <a:solidFill>
                <a:schemeClr val="tx1">
                  <a:lumMod val="65000"/>
                  <a:lumOff val="35000"/>
                </a:schemeClr>
              </a:solidFill>
            </a:endParaRPr>
          </a:p>
        </p:txBody>
      </p:sp>
    </p:spTree>
    <p:extLst>
      <p:ext uri="{BB962C8B-B14F-4D97-AF65-F5344CB8AC3E}">
        <p14:creationId xmlns:p14="http://schemas.microsoft.com/office/powerpoint/2010/main" val="40230411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6" name="Content Placeholder 5"/>
          <p:cNvSpPr>
            <a:spLocks noGrp="1"/>
          </p:cNvSpPr>
          <p:nvPr>
            <p:ph idx="1"/>
          </p:nvPr>
        </p:nvSpPr>
        <p:spPr>
          <a:xfrm>
            <a:off x="5120228" y="468023"/>
            <a:ext cx="3753948" cy="3385566"/>
          </a:xfrm>
          <a:ln>
            <a:noFill/>
          </a:ln>
        </p:spPr>
        <p:txBody>
          <a:bodyPr/>
          <a:lstStyle/>
          <a:p>
            <a:pPr marL="225425" indent="-225425" algn="just">
              <a:spcBef>
                <a:spcPts val="400"/>
              </a:spcBef>
            </a:pPr>
            <a:r>
              <a:rPr lang="en-US" sz="1250" dirty="0" smtClean="0">
                <a:latin typeface="+mn-lt"/>
              </a:rPr>
              <a:t>The Community Foundation of Central Georgia estimates that 5,000 adults participated in </a:t>
            </a:r>
            <a:r>
              <a:rPr lang="en-US" sz="1250" i="1" dirty="0" smtClean="0">
                <a:latin typeface="+mn-lt"/>
              </a:rPr>
              <a:t>On </a:t>
            </a:r>
            <a:r>
              <a:rPr lang="en-US" sz="1250" i="1" dirty="0" smtClean="0">
                <a:latin typeface="+mn-lt"/>
              </a:rPr>
              <a:t>The Table Macon</a:t>
            </a:r>
            <a:r>
              <a:rPr lang="en-US" sz="1250" dirty="0" smtClean="0">
                <a:latin typeface="+mn-lt"/>
              </a:rPr>
              <a:t> </a:t>
            </a:r>
            <a:r>
              <a:rPr lang="en-US" sz="1250" dirty="0">
                <a:latin typeface="+mn-lt"/>
              </a:rPr>
              <a:t>conversations on October 17, </a:t>
            </a:r>
            <a:r>
              <a:rPr lang="en-US" sz="1250" dirty="0" smtClean="0">
                <a:latin typeface="+mn-lt"/>
              </a:rPr>
              <a:t>2018. </a:t>
            </a:r>
          </a:p>
          <a:p>
            <a:pPr marL="225425" indent="-225425" algn="just">
              <a:spcBef>
                <a:spcPts val="400"/>
              </a:spcBef>
            </a:pPr>
            <a:r>
              <a:rPr lang="en-US" sz="1250" dirty="0" smtClean="0">
                <a:latin typeface="+mn-lt"/>
              </a:rPr>
              <a:t>This report presents findings among 782 </a:t>
            </a:r>
            <a:r>
              <a:rPr lang="en-US" sz="1250" dirty="0">
                <a:latin typeface="+mn-lt"/>
              </a:rPr>
              <a:t>adults who participated in </a:t>
            </a:r>
            <a:r>
              <a:rPr lang="en-US" sz="1250" dirty="0" smtClean="0">
                <a:latin typeface="+mn-lt"/>
              </a:rPr>
              <a:t>the </a:t>
            </a:r>
            <a:r>
              <a:rPr lang="en-US" sz="1250" i="1" dirty="0" smtClean="0">
                <a:latin typeface="+mn-lt"/>
              </a:rPr>
              <a:t>On </a:t>
            </a:r>
            <a:r>
              <a:rPr lang="en-US" sz="1250" i="1" dirty="0">
                <a:latin typeface="+mn-lt"/>
              </a:rPr>
              <a:t>T</a:t>
            </a:r>
            <a:r>
              <a:rPr lang="en-US" sz="1250" i="1" dirty="0" smtClean="0">
                <a:latin typeface="+mn-lt"/>
              </a:rPr>
              <a:t>he Table Macon</a:t>
            </a:r>
            <a:r>
              <a:rPr lang="en-US" sz="1250" dirty="0" smtClean="0">
                <a:latin typeface="+mn-lt"/>
              </a:rPr>
              <a:t> </a:t>
            </a:r>
            <a:r>
              <a:rPr lang="en-US" sz="1250" dirty="0" smtClean="0">
                <a:latin typeface="+mn-lt"/>
              </a:rPr>
              <a:t>conversations and completed the post-conversation survey, which was conducted online and via paper. </a:t>
            </a:r>
          </a:p>
          <a:p>
            <a:pPr marL="225425" indent="-225425" algn="just">
              <a:spcBef>
                <a:spcPts val="400"/>
              </a:spcBef>
            </a:pPr>
            <a:r>
              <a:rPr lang="en-US" sz="1250" dirty="0" smtClean="0">
                <a:latin typeface="+mn-lt"/>
              </a:rPr>
              <a:t>Survey </a:t>
            </a:r>
            <a:r>
              <a:rPr lang="en-US" sz="1250" dirty="0">
                <a:latin typeface="+mn-lt"/>
              </a:rPr>
              <a:t>field period: </a:t>
            </a:r>
            <a:r>
              <a:rPr lang="en-US" sz="1250" dirty="0" smtClean="0">
                <a:latin typeface="+mn-lt"/>
              </a:rPr>
              <a:t>October 17 to November 4, 2018</a:t>
            </a:r>
            <a:r>
              <a:rPr lang="en-US" sz="1250" dirty="0" smtClean="0">
                <a:latin typeface="+mn-lt"/>
              </a:rPr>
              <a:t>.</a:t>
            </a:r>
            <a:endParaRPr lang="en-US" sz="950" dirty="0" smtClean="0">
              <a:latin typeface="+mn-lt"/>
            </a:endParaRPr>
          </a:p>
          <a:p>
            <a:pPr marL="225425" indent="-225425" algn="just">
              <a:spcBef>
                <a:spcPts val="600"/>
              </a:spcBef>
            </a:pPr>
            <a:r>
              <a:rPr lang="en-US" sz="950" dirty="0" smtClean="0">
                <a:latin typeface="+mn-lt"/>
              </a:rPr>
              <a:t>Notes:</a:t>
            </a:r>
          </a:p>
          <a:p>
            <a:pPr marL="622300" lvl="1" indent="-225425" algn="just">
              <a:lnSpc>
                <a:spcPts val="1000"/>
              </a:lnSpc>
              <a:spcBef>
                <a:spcPts val="600"/>
              </a:spcBef>
            </a:pPr>
            <a:r>
              <a:rPr lang="en-US" sz="950" dirty="0">
                <a:latin typeface="+mn-lt"/>
              </a:rPr>
              <a:t>Throughout this report, the term “participants” is used to refer to </a:t>
            </a:r>
            <a:r>
              <a:rPr lang="en-US" sz="950" i="1" dirty="0">
                <a:latin typeface="+mn-lt"/>
              </a:rPr>
              <a:t>On </a:t>
            </a:r>
            <a:r>
              <a:rPr lang="en-US" sz="950" i="1" dirty="0" smtClean="0">
                <a:latin typeface="+mn-lt"/>
              </a:rPr>
              <a:t>The Table Macon</a:t>
            </a:r>
            <a:r>
              <a:rPr lang="en-US" sz="950" dirty="0" smtClean="0">
                <a:latin typeface="+mn-lt"/>
              </a:rPr>
              <a:t> </a:t>
            </a:r>
            <a:r>
              <a:rPr lang="en-US" sz="950" dirty="0">
                <a:latin typeface="+mn-lt"/>
              </a:rPr>
              <a:t>participants who completed the survey</a:t>
            </a:r>
            <a:r>
              <a:rPr lang="en-US" sz="950" dirty="0" smtClean="0">
                <a:latin typeface="+mn-lt"/>
              </a:rPr>
              <a:t>.</a:t>
            </a:r>
          </a:p>
          <a:p>
            <a:pPr marL="622300" lvl="1" indent="-225425" algn="just">
              <a:lnSpc>
                <a:spcPts val="1000"/>
              </a:lnSpc>
              <a:spcBef>
                <a:spcPts val="600"/>
              </a:spcBef>
            </a:pPr>
            <a:r>
              <a:rPr lang="en-US" sz="950" dirty="0" smtClean="0">
                <a:latin typeface="+mn-lt"/>
              </a:rPr>
              <a:t>For each question, percentages are based on the total number of participants who answered it.</a:t>
            </a:r>
          </a:p>
          <a:p>
            <a:pPr marL="622300" lvl="1" indent="-225425" algn="just">
              <a:lnSpc>
                <a:spcPts val="1000"/>
              </a:lnSpc>
              <a:spcBef>
                <a:spcPts val="600"/>
              </a:spcBef>
            </a:pPr>
            <a:r>
              <a:rPr lang="en-US" sz="950" dirty="0" smtClean="0">
                <a:latin typeface="+mn-lt"/>
              </a:rPr>
              <a:t>“</a:t>
            </a:r>
            <a:r>
              <a:rPr lang="en-US" sz="950" dirty="0">
                <a:latin typeface="+mn-lt"/>
              </a:rPr>
              <a:t>Whites” self-identify as </a:t>
            </a:r>
            <a:r>
              <a:rPr lang="en-US" sz="950" dirty="0" smtClean="0">
                <a:latin typeface="+mn-lt"/>
              </a:rPr>
              <a:t>non-Hispanic white </a:t>
            </a:r>
            <a:r>
              <a:rPr lang="en-US" sz="950" dirty="0">
                <a:latin typeface="+mn-lt"/>
              </a:rPr>
              <a:t>adults.</a:t>
            </a:r>
          </a:p>
          <a:p>
            <a:pPr marL="622300" lvl="1" indent="-225425" algn="just">
              <a:lnSpc>
                <a:spcPts val="1000"/>
              </a:lnSpc>
              <a:spcBef>
                <a:spcPts val="600"/>
              </a:spcBef>
            </a:pPr>
            <a:r>
              <a:rPr lang="en-US" sz="950" dirty="0" smtClean="0">
                <a:latin typeface="+mn-lt"/>
              </a:rPr>
              <a:t>Participants of color self-identify as </a:t>
            </a:r>
            <a:r>
              <a:rPr lang="en-US" sz="950" dirty="0">
                <a:latin typeface="+mn-lt"/>
              </a:rPr>
              <a:t>Hispanic, </a:t>
            </a:r>
            <a:r>
              <a:rPr lang="en-US" sz="950" dirty="0" smtClean="0">
                <a:latin typeface="+mn-lt"/>
              </a:rPr>
              <a:t>non-Hispanic African-American </a:t>
            </a:r>
            <a:r>
              <a:rPr lang="en-US" sz="950" dirty="0">
                <a:latin typeface="+mn-lt"/>
              </a:rPr>
              <a:t>or black, Asian, another race, or biracial/multicultural adults</a:t>
            </a:r>
            <a:r>
              <a:rPr lang="en-US" sz="950" dirty="0" smtClean="0">
                <a:latin typeface="+mn-lt"/>
              </a:rPr>
              <a:t>.  Throughout this deck they are referred to as “</a:t>
            </a:r>
            <a:r>
              <a:rPr lang="en-US" sz="950" dirty="0" err="1" smtClean="0">
                <a:latin typeface="+mn-lt"/>
              </a:rPr>
              <a:t>PoC</a:t>
            </a:r>
            <a:r>
              <a:rPr lang="en-US" sz="950" dirty="0" smtClean="0">
                <a:latin typeface="+mn-lt"/>
              </a:rPr>
              <a:t>.”</a:t>
            </a:r>
            <a:endParaRPr lang="en-US" sz="950" dirty="0">
              <a:latin typeface="+mn-lt"/>
            </a:endParaRPr>
          </a:p>
          <a:p>
            <a:pPr marL="622300" lvl="1" indent="-225425" algn="just">
              <a:lnSpc>
                <a:spcPts val="1000"/>
              </a:lnSpc>
              <a:spcBef>
                <a:spcPts val="600"/>
              </a:spcBef>
            </a:pPr>
            <a:r>
              <a:rPr lang="en-US" sz="950" dirty="0">
                <a:latin typeface="+mn-lt"/>
              </a:rPr>
              <a:t>“African Americans” self-identify as non-Hispanic </a:t>
            </a:r>
            <a:r>
              <a:rPr lang="en-US" sz="950" dirty="0" smtClean="0">
                <a:latin typeface="+mn-lt"/>
              </a:rPr>
              <a:t>African-American </a:t>
            </a:r>
            <a:r>
              <a:rPr lang="en-US" sz="950" dirty="0">
                <a:latin typeface="+mn-lt"/>
              </a:rPr>
              <a:t>or black adults</a:t>
            </a:r>
            <a:r>
              <a:rPr lang="en-US" sz="950" dirty="0" smtClean="0">
                <a:latin typeface="+mn-lt"/>
              </a:rPr>
              <a:t>.</a:t>
            </a:r>
            <a:endParaRPr lang="en-US" sz="950" dirty="0">
              <a:latin typeface="+mn-lt"/>
            </a:endParaRPr>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a:t>
            </a:fld>
            <a:endParaRPr lang="en-US" dirty="0"/>
          </a:p>
        </p:txBody>
      </p:sp>
      <p:grpSp>
        <p:nvGrpSpPr>
          <p:cNvPr id="3" name="Group 2"/>
          <p:cNvGrpSpPr/>
          <p:nvPr/>
        </p:nvGrpSpPr>
        <p:grpSpPr>
          <a:xfrm>
            <a:off x="68102" y="1027632"/>
            <a:ext cx="5215098" cy="2945492"/>
            <a:chOff x="780048" y="1262524"/>
            <a:chExt cx="5215098" cy="2945492"/>
          </a:xfrm>
        </p:grpSpPr>
        <p:grpSp>
          <p:nvGrpSpPr>
            <p:cNvPr id="9" name="Group 8"/>
            <p:cNvGrpSpPr/>
            <p:nvPr/>
          </p:nvGrpSpPr>
          <p:grpSpPr>
            <a:xfrm>
              <a:off x="780048" y="1262524"/>
              <a:ext cx="5052126" cy="2945492"/>
              <a:chOff x="662189" y="695355"/>
              <a:chExt cx="7186723" cy="4190005"/>
            </a:xfrm>
            <a:solidFill>
              <a:schemeClr val="bg1"/>
            </a:solidFill>
          </p:grpSpPr>
          <p:sp>
            <p:nvSpPr>
              <p:cNvPr id="10" name="Freeform 152"/>
              <p:cNvSpPr>
                <a:spLocks/>
              </p:cNvSpPr>
              <p:nvPr/>
            </p:nvSpPr>
            <p:spPr bwMode="auto">
              <a:xfrm>
                <a:off x="5577438" y="3917913"/>
                <a:ext cx="1253077" cy="902316"/>
              </a:xfrm>
              <a:custGeom>
                <a:avLst/>
                <a:gdLst>
                  <a:gd name="T0" fmla="*/ 536 w 728"/>
                  <a:gd name="T1" fmla="*/ 40 h 560"/>
                  <a:gd name="T2" fmla="*/ 520 w 728"/>
                  <a:gd name="T3" fmla="*/ 64 h 560"/>
                  <a:gd name="T4" fmla="*/ 528 w 728"/>
                  <a:gd name="T5" fmla="*/ 40 h 560"/>
                  <a:gd name="T6" fmla="*/ 552 w 728"/>
                  <a:gd name="T7" fmla="*/ 80 h 560"/>
                  <a:gd name="T8" fmla="*/ 568 w 728"/>
                  <a:gd name="T9" fmla="*/ 104 h 560"/>
                  <a:gd name="T10" fmla="*/ 600 w 728"/>
                  <a:gd name="T11" fmla="*/ 160 h 560"/>
                  <a:gd name="T12" fmla="*/ 584 w 728"/>
                  <a:gd name="T13" fmla="*/ 144 h 560"/>
                  <a:gd name="T14" fmla="*/ 616 w 728"/>
                  <a:gd name="T15" fmla="*/ 192 h 560"/>
                  <a:gd name="T16" fmla="*/ 664 w 728"/>
                  <a:gd name="T17" fmla="*/ 296 h 560"/>
                  <a:gd name="T18" fmla="*/ 704 w 728"/>
                  <a:gd name="T19" fmla="*/ 368 h 560"/>
                  <a:gd name="T20" fmla="*/ 720 w 728"/>
                  <a:gd name="T21" fmla="*/ 384 h 560"/>
                  <a:gd name="T22" fmla="*/ 720 w 728"/>
                  <a:gd name="T23" fmla="*/ 472 h 560"/>
                  <a:gd name="T24" fmla="*/ 712 w 728"/>
                  <a:gd name="T25" fmla="*/ 544 h 560"/>
                  <a:gd name="T26" fmla="*/ 672 w 728"/>
                  <a:gd name="T27" fmla="*/ 552 h 560"/>
                  <a:gd name="T28" fmla="*/ 640 w 728"/>
                  <a:gd name="T29" fmla="*/ 544 h 560"/>
                  <a:gd name="T30" fmla="*/ 656 w 728"/>
                  <a:gd name="T31" fmla="*/ 552 h 560"/>
                  <a:gd name="T32" fmla="*/ 656 w 728"/>
                  <a:gd name="T33" fmla="*/ 536 h 560"/>
                  <a:gd name="T34" fmla="*/ 648 w 728"/>
                  <a:gd name="T35" fmla="*/ 520 h 560"/>
                  <a:gd name="T36" fmla="*/ 640 w 728"/>
                  <a:gd name="T37" fmla="*/ 536 h 560"/>
                  <a:gd name="T38" fmla="*/ 584 w 728"/>
                  <a:gd name="T39" fmla="*/ 488 h 560"/>
                  <a:gd name="T40" fmla="*/ 552 w 728"/>
                  <a:gd name="T41" fmla="*/ 440 h 560"/>
                  <a:gd name="T42" fmla="*/ 536 w 728"/>
                  <a:gd name="T43" fmla="*/ 408 h 560"/>
                  <a:gd name="T44" fmla="*/ 528 w 728"/>
                  <a:gd name="T45" fmla="*/ 392 h 560"/>
                  <a:gd name="T46" fmla="*/ 528 w 728"/>
                  <a:gd name="T47" fmla="*/ 408 h 560"/>
                  <a:gd name="T48" fmla="*/ 496 w 728"/>
                  <a:gd name="T49" fmla="*/ 384 h 560"/>
                  <a:gd name="T50" fmla="*/ 480 w 728"/>
                  <a:gd name="T51" fmla="*/ 344 h 560"/>
                  <a:gd name="T52" fmla="*/ 480 w 728"/>
                  <a:gd name="T53" fmla="*/ 312 h 560"/>
                  <a:gd name="T54" fmla="*/ 464 w 728"/>
                  <a:gd name="T55" fmla="*/ 328 h 560"/>
                  <a:gd name="T56" fmla="*/ 456 w 728"/>
                  <a:gd name="T57" fmla="*/ 288 h 560"/>
                  <a:gd name="T58" fmla="*/ 456 w 728"/>
                  <a:gd name="T59" fmla="*/ 216 h 560"/>
                  <a:gd name="T60" fmla="*/ 440 w 728"/>
                  <a:gd name="T61" fmla="*/ 184 h 560"/>
                  <a:gd name="T62" fmla="*/ 408 w 728"/>
                  <a:gd name="T63" fmla="*/ 184 h 560"/>
                  <a:gd name="T64" fmla="*/ 392 w 728"/>
                  <a:gd name="T65" fmla="*/ 160 h 560"/>
                  <a:gd name="T66" fmla="*/ 328 w 728"/>
                  <a:gd name="T67" fmla="*/ 104 h 560"/>
                  <a:gd name="T68" fmla="*/ 288 w 728"/>
                  <a:gd name="T69" fmla="*/ 120 h 560"/>
                  <a:gd name="T70" fmla="*/ 248 w 728"/>
                  <a:gd name="T71" fmla="*/ 144 h 560"/>
                  <a:gd name="T72" fmla="*/ 248 w 728"/>
                  <a:gd name="T73" fmla="*/ 136 h 560"/>
                  <a:gd name="T74" fmla="*/ 208 w 728"/>
                  <a:gd name="T75" fmla="*/ 160 h 560"/>
                  <a:gd name="T76" fmla="*/ 208 w 728"/>
                  <a:gd name="T77" fmla="*/ 152 h 560"/>
                  <a:gd name="T78" fmla="*/ 200 w 728"/>
                  <a:gd name="T79" fmla="*/ 136 h 560"/>
                  <a:gd name="T80" fmla="*/ 192 w 728"/>
                  <a:gd name="T81" fmla="*/ 120 h 560"/>
                  <a:gd name="T82" fmla="*/ 184 w 728"/>
                  <a:gd name="T83" fmla="*/ 96 h 560"/>
                  <a:gd name="T84" fmla="*/ 168 w 728"/>
                  <a:gd name="T85" fmla="*/ 112 h 560"/>
                  <a:gd name="T86" fmla="*/ 104 w 728"/>
                  <a:gd name="T87" fmla="*/ 96 h 560"/>
                  <a:gd name="T88" fmla="*/ 120 w 728"/>
                  <a:gd name="T89" fmla="*/ 88 h 560"/>
                  <a:gd name="T90" fmla="*/ 80 w 728"/>
                  <a:gd name="T91" fmla="*/ 96 h 560"/>
                  <a:gd name="T92" fmla="*/ 48 w 728"/>
                  <a:gd name="T93" fmla="*/ 104 h 560"/>
                  <a:gd name="T94" fmla="*/ 56 w 728"/>
                  <a:gd name="T95" fmla="*/ 88 h 560"/>
                  <a:gd name="T96" fmla="*/ 40 w 728"/>
                  <a:gd name="T97" fmla="*/ 80 h 560"/>
                  <a:gd name="T98" fmla="*/ 32 w 728"/>
                  <a:gd name="T99" fmla="*/ 104 h 560"/>
                  <a:gd name="T100" fmla="*/ 24 w 728"/>
                  <a:gd name="T101" fmla="*/ 104 h 560"/>
                  <a:gd name="T102" fmla="*/ 24 w 728"/>
                  <a:gd name="T103" fmla="*/ 96 h 560"/>
                  <a:gd name="T104" fmla="*/ 8 w 728"/>
                  <a:gd name="T105" fmla="*/ 64 h 560"/>
                  <a:gd name="T106" fmla="*/ 224 w 728"/>
                  <a:gd name="T107" fmla="*/ 24 h 560"/>
                  <a:gd name="T108" fmla="*/ 464 w 728"/>
                  <a:gd name="T109" fmla="*/ 32 h 560"/>
                  <a:gd name="T110" fmla="*/ 488 w 728"/>
                  <a:gd name="T111" fmla="*/ 40 h 560"/>
                  <a:gd name="T112" fmla="*/ 488 w 728"/>
                  <a:gd name="T113" fmla="*/ 0 h 560"/>
                  <a:gd name="T114" fmla="*/ 528 w 728"/>
                  <a:gd name="T115" fmla="*/ 16 h 5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28"/>
                  <a:gd name="T175" fmla="*/ 0 h 560"/>
                  <a:gd name="T176" fmla="*/ 728 w 728"/>
                  <a:gd name="T177" fmla="*/ 560 h 5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28" h="560">
                    <a:moveTo>
                      <a:pt x="528" y="32"/>
                    </a:moveTo>
                    <a:lnTo>
                      <a:pt x="528" y="32"/>
                    </a:lnTo>
                    <a:lnTo>
                      <a:pt x="536" y="32"/>
                    </a:lnTo>
                    <a:lnTo>
                      <a:pt x="536" y="40"/>
                    </a:lnTo>
                    <a:lnTo>
                      <a:pt x="528" y="40"/>
                    </a:lnTo>
                    <a:lnTo>
                      <a:pt x="520" y="40"/>
                    </a:lnTo>
                    <a:lnTo>
                      <a:pt x="520" y="56"/>
                    </a:lnTo>
                    <a:lnTo>
                      <a:pt x="520" y="64"/>
                    </a:lnTo>
                    <a:lnTo>
                      <a:pt x="520" y="56"/>
                    </a:lnTo>
                    <a:lnTo>
                      <a:pt x="520" y="48"/>
                    </a:lnTo>
                    <a:lnTo>
                      <a:pt x="528" y="40"/>
                    </a:lnTo>
                    <a:lnTo>
                      <a:pt x="536" y="40"/>
                    </a:lnTo>
                    <a:lnTo>
                      <a:pt x="552" y="80"/>
                    </a:lnTo>
                    <a:lnTo>
                      <a:pt x="552" y="96"/>
                    </a:lnTo>
                    <a:lnTo>
                      <a:pt x="560" y="112"/>
                    </a:lnTo>
                    <a:lnTo>
                      <a:pt x="568" y="104"/>
                    </a:lnTo>
                    <a:lnTo>
                      <a:pt x="576" y="112"/>
                    </a:lnTo>
                    <a:lnTo>
                      <a:pt x="584" y="136"/>
                    </a:lnTo>
                    <a:lnTo>
                      <a:pt x="592" y="144"/>
                    </a:lnTo>
                    <a:lnTo>
                      <a:pt x="600" y="160"/>
                    </a:lnTo>
                    <a:lnTo>
                      <a:pt x="600" y="168"/>
                    </a:lnTo>
                    <a:lnTo>
                      <a:pt x="584" y="144"/>
                    </a:lnTo>
                    <a:lnTo>
                      <a:pt x="600" y="168"/>
                    </a:lnTo>
                    <a:lnTo>
                      <a:pt x="608" y="176"/>
                    </a:lnTo>
                    <a:lnTo>
                      <a:pt x="616" y="192"/>
                    </a:lnTo>
                    <a:lnTo>
                      <a:pt x="624" y="224"/>
                    </a:lnTo>
                    <a:lnTo>
                      <a:pt x="664" y="296"/>
                    </a:lnTo>
                    <a:lnTo>
                      <a:pt x="688" y="328"/>
                    </a:lnTo>
                    <a:lnTo>
                      <a:pt x="696" y="344"/>
                    </a:lnTo>
                    <a:lnTo>
                      <a:pt x="704" y="352"/>
                    </a:lnTo>
                    <a:lnTo>
                      <a:pt x="704" y="360"/>
                    </a:lnTo>
                    <a:lnTo>
                      <a:pt x="704" y="368"/>
                    </a:lnTo>
                    <a:lnTo>
                      <a:pt x="720" y="376"/>
                    </a:lnTo>
                    <a:lnTo>
                      <a:pt x="712" y="376"/>
                    </a:lnTo>
                    <a:lnTo>
                      <a:pt x="720" y="384"/>
                    </a:lnTo>
                    <a:lnTo>
                      <a:pt x="720" y="408"/>
                    </a:lnTo>
                    <a:lnTo>
                      <a:pt x="728" y="448"/>
                    </a:lnTo>
                    <a:lnTo>
                      <a:pt x="720" y="472"/>
                    </a:lnTo>
                    <a:lnTo>
                      <a:pt x="720" y="480"/>
                    </a:lnTo>
                    <a:lnTo>
                      <a:pt x="712" y="496"/>
                    </a:lnTo>
                    <a:lnTo>
                      <a:pt x="712" y="512"/>
                    </a:lnTo>
                    <a:lnTo>
                      <a:pt x="712" y="520"/>
                    </a:lnTo>
                    <a:lnTo>
                      <a:pt x="712" y="544"/>
                    </a:lnTo>
                    <a:lnTo>
                      <a:pt x="704" y="544"/>
                    </a:lnTo>
                    <a:lnTo>
                      <a:pt x="696" y="544"/>
                    </a:lnTo>
                    <a:lnTo>
                      <a:pt x="688" y="552"/>
                    </a:lnTo>
                    <a:lnTo>
                      <a:pt x="672" y="552"/>
                    </a:lnTo>
                    <a:lnTo>
                      <a:pt x="664" y="560"/>
                    </a:lnTo>
                    <a:lnTo>
                      <a:pt x="648" y="560"/>
                    </a:lnTo>
                    <a:lnTo>
                      <a:pt x="640" y="544"/>
                    </a:lnTo>
                    <a:lnTo>
                      <a:pt x="648" y="544"/>
                    </a:lnTo>
                    <a:lnTo>
                      <a:pt x="656" y="552"/>
                    </a:lnTo>
                    <a:lnTo>
                      <a:pt x="664" y="544"/>
                    </a:lnTo>
                    <a:lnTo>
                      <a:pt x="656" y="536"/>
                    </a:lnTo>
                    <a:lnTo>
                      <a:pt x="664" y="528"/>
                    </a:lnTo>
                    <a:lnTo>
                      <a:pt x="656" y="512"/>
                    </a:lnTo>
                    <a:lnTo>
                      <a:pt x="648" y="520"/>
                    </a:lnTo>
                    <a:lnTo>
                      <a:pt x="656" y="528"/>
                    </a:lnTo>
                    <a:lnTo>
                      <a:pt x="648" y="536"/>
                    </a:lnTo>
                    <a:lnTo>
                      <a:pt x="640" y="536"/>
                    </a:lnTo>
                    <a:lnTo>
                      <a:pt x="624" y="504"/>
                    </a:lnTo>
                    <a:lnTo>
                      <a:pt x="600" y="488"/>
                    </a:lnTo>
                    <a:lnTo>
                      <a:pt x="584" y="488"/>
                    </a:lnTo>
                    <a:lnTo>
                      <a:pt x="576" y="488"/>
                    </a:lnTo>
                    <a:lnTo>
                      <a:pt x="568" y="480"/>
                    </a:lnTo>
                    <a:lnTo>
                      <a:pt x="568" y="448"/>
                    </a:lnTo>
                    <a:lnTo>
                      <a:pt x="552" y="440"/>
                    </a:lnTo>
                    <a:lnTo>
                      <a:pt x="544" y="432"/>
                    </a:lnTo>
                    <a:lnTo>
                      <a:pt x="536" y="424"/>
                    </a:lnTo>
                    <a:lnTo>
                      <a:pt x="536" y="408"/>
                    </a:lnTo>
                    <a:lnTo>
                      <a:pt x="528" y="400"/>
                    </a:lnTo>
                    <a:lnTo>
                      <a:pt x="536" y="384"/>
                    </a:lnTo>
                    <a:lnTo>
                      <a:pt x="528" y="392"/>
                    </a:lnTo>
                    <a:lnTo>
                      <a:pt x="512" y="384"/>
                    </a:lnTo>
                    <a:lnTo>
                      <a:pt x="528" y="400"/>
                    </a:lnTo>
                    <a:lnTo>
                      <a:pt x="528" y="408"/>
                    </a:lnTo>
                    <a:lnTo>
                      <a:pt x="520" y="408"/>
                    </a:lnTo>
                    <a:lnTo>
                      <a:pt x="504" y="392"/>
                    </a:lnTo>
                    <a:lnTo>
                      <a:pt x="496" y="384"/>
                    </a:lnTo>
                    <a:lnTo>
                      <a:pt x="496" y="376"/>
                    </a:lnTo>
                    <a:lnTo>
                      <a:pt x="472" y="344"/>
                    </a:lnTo>
                    <a:lnTo>
                      <a:pt x="480" y="344"/>
                    </a:lnTo>
                    <a:lnTo>
                      <a:pt x="480" y="328"/>
                    </a:lnTo>
                    <a:lnTo>
                      <a:pt x="480" y="312"/>
                    </a:lnTo>
                    <a:lnTo>
                      <a:pt x="472" y="296"/>
                    </a:lnTo>
                    <a:lnTo>
                      <a:pt x="464" y="312"/>
                    </a:lnTo>
                    <a:lnTo>
                      <a:pt x="464" y="320"/>
                    </a:lnTo>
                    <a:lnTo>
                      <a:pt x="464" y="328"/>
                    </a:lnTo>
                    <a:lnTo>
                      <a:pt x="448" y="312"/>
                    </a:lnTo>
                    <a:lnTo>
                      <a:pt x="456" y="304"/>
                    </a:lnTo>
                    <a:lnTo>
                      <a:pt x="456" y="288"/>
                    </a:lnTo>
                    <a:lnTo>
                      <a:pt x="448" y="272"/>
                    </a:lnTo>
                    <a:lnTo>
                      <a:pt x="456" y="264"/>
                    </a:lnTo>
                    <a:lnTo>
                      <a:pt x="456" y="224"/>
                    </a:lnTo>
                    <a:lnTo>
                      <a:pt x="456" y="216"/>
                    </a:lnTo>
                    <a:lnTo>
                      <a:pt x="448" y="200"/>
                    </a:lnTo>
                    <a:lnTo>
                      <a:pt x="440" y="184"/>
                    </a:lnTo>
                    <a:lnTo>
                      <a:pt x="432" y="184"/>
                    </a:lnTo>
                    <a:lnTo>
                      <a:pt x="416" y="184"/>
                    </a:lnTo>
                    <a:lnTo>
                      <a:pt x="408" y="184"/>
                    </a:lnTo>
                    <a:lnTo>
                      <a:pt x="408" y="176"/>
                    </a:lnTo>
                    <a:lnTo>
                      <a:pt x="416" y="176"/>
                    </a:lnTo>
                    <a:lnTo>
                      <a:pt x="408" y="168"/>
                    </a:lnTo>
                    <a:lnTo>
                      <a:pt x="392" y="160"/>
                    </a:lnTo>
                    <a:lnTo>
                      <a:pt x="376" y="152"/>
                    </a:lnTo>
                    <a:lnTo>
                      <a:pt x="376" y="144"/>
                    </a:lnTo>
                    <a:lnTo>
                      <a:pt x="360" y="128"/>
                    </a:lnTo>
                    <a:lnTo>
                      <a:pt x="352" y="112"/>
                    </a:lnTo>
                    <a:lnTo>
                      <a:pt x="328" y="104"/>
                    </a:lnTo>
                    <a:lnTo>
                      <a:pt x="312" y="104"/>
                    </a:lnTo>
                    <a:lnTo>
                      <a:pt x="296" y="104"/>
                    </a:lnTo>
                    <a:lnTo>
                      <a:pt x="288" y="112"/>
                    </a:lnTo>
                    <a:lnTo>
                      <a:pt x="288" y="120"/>
                    </a:lnTo>
                    <a:lnTo>
                      <a:pt x="272" y="120"/>
                    </a:lnTo>
                    <a:lnTo>
                      <a:pt x="264" y="136"/>
                    </a:lnTo>
                    <a:lnTo>
                      <a:pt x="256" y="144"/>
                    </a:lnTo>
                    <a:lnTo>
                      <a:pt x="248" y="144"/>
                    </a:lnTo>
                    <a:lnTo>
                      <a:pt x="248" y="136"/>
                    </a:lnTo>
                    <a:lnTo>
                      <a:pt x="240" y="152"/>
                    </a:lnTo>
                    <a:lnTo>
                      <a:pt x="232" y="152"/>
                    </a:lnTo>
                    <a:lnTo>
                      <a:pt x="224" y="152"/>
                    </a:lnTo>
                    <a:lnTo>
                      <a:pt x="208" y="160"/>
                    </a:lnTo>
                    <a:lnTo>
                      <a:pt x="200" y="152"/>
                    </a:lnTo>
                    <a:lnTo>
                      <a:pt x="208" y="152"/>
                    </a:lnTo>
                    <a:lnTo>
                      <a:pt x="208" y="144"/>
                    </a:lnTo>
                    <a:lnTo>
                      <a:pt x="200" y="136"/>
                    </a:lnTo>
                    <a:lnTo>
                      <a:pt x="176" y="120"/>
                    </a:lnTo>
                    <a:lnTo>
                      <a:pt x="192" y="120"/>
                    </a:lnTo>
                    <a:lnTo>
                      <a:pt x="184" y="112"/>
                    </a:lnTo>
                    <a:lnTo>
                      <a:pt x="176" y="112"/>
                    </a:lnTo>
                    <a:lnTo>
                      <a:pt x="184" y="96"/>
                    </a:lnTo>
                    <a:lnTo>
                      <a:pt x="168" y="96"/>
                    </a:lnTo>
                    <a:lnTo>
                      <a:pt x="168" y="112"/>
                    </a:lnTo>
                    <a:lnTo>
                      <a:pt x="152" y="104"/>
                    </a:lnTo>
                    <a:lnTo>
                      <a:pt x="120" y="96"/>
                    </a:lnTo>
                    <a:lnTo>
                      <a:pt x="104" y="96"/>
                    </a:lnTo>
                    <a:lnTo>
                      <a:pt x="112" y="96"/>
                    </a:lnTo>
                    <a:lnTo>
                      <a:pt x="128" y="96"/>
                    </a:lnTo>
                    <a:lnTo>
                      <a:pt x="136" y="88"/>
                    </a:lnTo>
                    <a:lnTo>
                      <a:pt x="120" y="88"/>
                    </a:lnTo>
                    <a:lnTo>
                      <a:pt x="88" y="88"/>
                    </a:lnTo>
                    <a:lnTo>
                      <a:pt x="80" y="96"/>
                    </a:lnTo>
                    <a:lnTo>
                      <a:pt x="64" y="96"/>
                    </a:lnTo>
                    <a:lnTo>
                      <a:pt x="56" y="104"/>
                    </a:lnTo>
                    <a:lnTo>
                      <a:pt x="48" y="104"/>
                    </a:lnTo>
                    <a:lnTo>
                      <a:pt x="48" y="96"/>
                    </a:lnTo>
                    <a:lnTo>
                      <a:pt x="56" y="96"/>
                    </a:lnTo>
                    <a:lnTo>
                      <a:pt x="64" y="88"/>
                    </a:lnTo>
                    <a:lnTo>
                      <a:pt x="56" y="88"/>
                    </a:lnTo>
                    <a:lnTo>
                      <a:pt x="48" y="88"/>
                    </a:lnTo>
                    <a:lnTo>
                      <a:pt x="40" y="80"/>
                    </a:lnTo>
                    <a:lnTo>
                      <a:pt x="40" y="88"/>
                    </a:lnTo>
                    <a:lnTo>
                      <a:pt x="40" y="96"/>
                    </a:lnTo>
                    <a:lnTo>
                      <a:pt x="32" y="104"/>
                    </a:lnTo>
                    <a:lnTo>
                      <a:pt x="32" y="112"/>
                    </a:lnTo>
                    <a:lnTo>
                      <a:pt x="16" y="112"/>
                    </a:lnTo>
                    <a:lnTo>
                      <a:pt x="24" y="104"/>
                    </a:lnTo>
                    <a:lnTo>
                      <a:pt x="24" y="96"/>
                    </a:lnTo>
                    <a:lnTo>
                      <a:pt x="16" y="96"/>
                    </a:lnTo>
                    <a:lnTo>
                      <a:pt x="24" y="96"/>
                    </a:lnTo>
                    <a:lnTo>
                      <a:pt x="16" y="88"/>
                    </a:lnTo>
                    <a:lnTo>
                      <a:pt x="24" y="88"/>
                    </a:lnTo>
                    <a:lnTo>
                      <a:pt x="24" y="72"/>
                    </a:lnTo>
                    <a:lnTo>
                      <a:pt x="8" y="64"/>
                    </a:lnTo>
                    <a:lnTo>
                      <a:pt x="0" y="64"/>
                    </a:lnTo>
                    <a:lnTo>
                      <a:pt x="0" y="48"/>
                    </a:lnTo>
                    <a:lnTo>
                      <a:pt x="224" y="24"/>
                    </a:lnTo>
                    <a:lnTo>
                      <a:pt x="240" y="48"/>
                    </a:lnTo>
                    <a:lnTo>
                      <a:pt x="464" y="32"/>
                    </a:lnTo>
                    <a:lnTo>
                      <a:pt x="472" y="48"/>
                    </a:lnTo>
                    <a:lnTo>
                      <a:pt x="488" y="48"/>
                    </a:lnTo>
                    <a:lnTo>
                      <a:pt x="488" y="40"/>
                    </a:lnTo>
                    <a:lnTo>
                      <a:pt x="480" y="32"/>
                    </a:lnTo>
                    <a:lnTo>
                      <a:pt x="480" y="24"/>
                    </a:lnTo>
                    <a:lnTo>
                      <a:pt x="480" y="8"/>
                    </a:lnTo>
                    <a:lnTo>
                      <a:pt x="488" y="0"/>
                    </a:lnTo>
                    <a:lnTo>
                      <a:pt x="496" y="8"/>
                    </a:lnTo>
                    <a:lnTo>
                      <a:pt x="512" y="8"/>
                    </a:lnTo>
                    <a:lnTo>
                      <a:pt x="520" y="8"/>
                    </a:lnTo>
                    <a:lnTo>
                      <a:pt x="528" y="8"/>
                    </a:lnTo>
                    <a:lnTo>
                      <a:pt x="528" y="16"/>
                    </a:lnTo>
                    <a:lnTo>
                      <a:pt x="528" y="32"/>
                    </a:lnTo>
                    <a:close/>
                  </a:path>
                </a:pathLst>
              </a:custGeom>
              <a:grpFill/>
              <a:ln w="6350">
                <a:solidFill>
                  <a:schemeClr val="bg2">
                    <a:lumMod val="40000"/>
                    <a:lumOff val="60000"/>
                  </a:schemeClr>
                </a:solidFill>
                <a:round/>
                <a:headEnd/>
                <a:tailEnd/>
              </a:ln>
            </p:spPr>
            <p:txBody>
              <a:bodyPr/>
              <a:lstStyle/>
              <a:p>
                <a:endParaRPr lang="en-US" dirty="0"/>
              </a:p>
            </p:txBody>
          </p:sp>
          <p:sp>
            <p:nvSpPr>
              <p:cNvPr id="11" name="Freeform 104"/>
              <p:cNvSpPr>
                <a:spLocks/>
              </p:cNvSpPr>
              <p:nvPr/>
            </p:nvSpPr>
            <p:spPr bwMode="auto">
              <a:xfrm>
                <a:off x="1006965" y="695355"/>
                <a:ext cx="908299" cy="632300"/>
              </a:xfrm>
              <a:custGeom>
                <a:avLst/>
                <a:gdLst>
                  <a:gd name="T0" fmla="*/ 56 w 528"/>
                  <a:gd name="T1" fmla="*/ 56 h 392"/>
                  <a:gd name="T2" fmla="*/ 96 w 528"/>
                  <a:gd name="T3" fmla="*/ 72 h 392"/>
                  <a:gd name="T4" fmla="*/ 120 w 528"/>
                  <a:gd name="T5" fmla="*/ 88 h 392"/>
                  <a:gd name="T6" fmla="*/ 128 w 528"/>
                  <a:gd name="T7" fmla="*/ 96 h 392"/>
                  <a:gd name="T8" fmla="*/ 136 w 528"/>
                  <a:gd name="T9" fmla="*/ 96 h 392"/>
                  <a:gd name="T10" fmla="*/ 120 w 528"/>
                  <a:gd name="T11" fmla="*/ 128 h 392"/>
                  <a:gd name="T12" fmla="*/ 128 w 528"/>
                  <a:gd name="T13" fmla="*/ 112 h 392"/>
                  <a:gd name="T14" fmla="*/ 88 w 528"/>
                  <a:gd name="T15" fmla="*/ 144 h 392"/>
                  <a:gd name="T16" fmla="*/ 96 w 528"/>
                  <a:gd name="T17" fmla="*/ 160 h 392"/>
                  <a:gd name="T18" fmla="*/ 120 w 528"/>
                  <a:gd name="T19" fmla="*/ 128 h 392"/>
                  <a:gd name="T20" fmla="*/ 144 w 528"/>
                  <a:gd name="T21" fmla="*/ 112 h 392"/>
                  <a:gd name="T22" fmla="*/ 136 w 528"/>
                  <a:gd name="T23" fmla="*/ 128 h 392"/>
                  <a:gd name="T24" fmla="*/ 136 w 528"/>
                  <a:gd name="T25" fmla="*/ 144 h 392"/>
                  <a:gd name="T26" fmla="*/ 120 w 528"/>
                  <a:gd name="T27" fmla="*/ 176 h 392"/>
                  <a:gd name="T28" fmla="*/ 112 w 528"/>
                  <a:gd name="T29" fmla="*/ 168 h 392"/>
                  <a:gd name="T30" fmla="*/ 112 w 528"/>
                  <a:gd name="T31" fmla="*/ 160 h 392"/>
                  <a:gd name="T32" fmla="*/ 88 w 528"/>
                  <a:gd name="T33" fmla="*/ 176 h 392"/>
                  <a:gd name="T34" fmla="*/ 104 w 528"/>
                  <a:gd name="T35" fmla="*/ 184 h 392"/>
                  <a:gd name="T36" fmla="*/ 128 w 528"/>
                  <a:gd name="T37" fmla="*/ 176 h 392"/>
                  <a:gd name="T38" fmla="*/ 144 w 528"/>
                  <a:gd name="T39" fmla="*/ 168 h 392"/>
                  <a:gd name="T40" fmla="*/ 144 w 528"/>
                  <a:gd name="T41" fmla="*/ 136 h 392"/>
                  <a:gd name="T42" fmla="*/ 168 w 528"/>
                  <a:gd name="T43" fmla="*/ 104 h 392"/>
                  <a:gd name="T44" fmla="*/ 160 w 528"/>
                  <a:gd name="T45" fmla="*/ 88 h 392"/>
                  <a:gd name="T46" fmla="*/ 152 w 528"/>
                  <a:gd name="T47" fmla="*/ 88 h 392"/>
                  <a:gd name="T48" fmla="*/ 160 w 528"/>
                  <a:gd name="T49" fmla="*/ 80 h 392"/>
                  <a:gd name="T50" fmla="*/ 152 w 528"/>
                  <a:gd name="T51" fmla="*/ 56 h 392"/>
                  <a:gd name="T52" fmla="*/ 160 w 528"/>
                  <a:gd name="T53" fmla="*/ 48 h 392"/>
                  <a:gd name="T54" fmla="*/ 168 w 528"/>
                  <a:gd name="T55" fmla="*/ 48 h 392"/>
                  <a:gd name="T56" fmla="*/ 168 w 528"/>
                  <a:gd name="T57" fmla="*/ 32 h 392"/>
                  <a:gd name="T58" fmla="*/ 160 w 528"/>
                  <a:gd name="T59" fmla="*/ 0 h 392"/>
                  <a:gd name="T60" fmla="*/ 528 w 528"/>
                  <a:gd name="T61" fmla="*/ 96 h 392"/>
                  <a:gd name="T62" fmla="*/ 480 w 528"/>
                  <a:gd name="T63" fmla="*/ 368 h 392"/>
                  <a:gd name="T64" fmla="*/ 472 w 528"/>
                  <a:gd name="T65" fmla="*/ 392 h 392"/>
                  <a:gd name="T66" fmla="*/ 288 w 528"/>
                  <a:gd name="T67" fmla="*/ 360 h 392"/>
                  <a:gd name="T68" fmla="*/ 256 w 528"/>
                  <a:gd name="T69" fmla="*/ 360 h 392"/>
                  <a:gd name="T70" fmla="*/ 208 w 528"/>
                  <a:gd name="T71" fmla="*/ 360 h 392"/>
                  <a:gd name="T72" fmla="*/ 176 w 528"/>
                  <a:gd name="T73" fmla="*/ 360 h 392"/>
                  <a:gd name="T74" fmla="*/ 136 w 528"/>
                  <a:gd name="T75" fmla="*/ 336 h 392"/>
                  <a:gd name="T76" fmla="*/ 72 w 528"/>
                  <a:gd name="T77" fmla="*/ 328 h 392"/>
                  <a:gd name="T78" fmla="*/ 72 w 528"/>
                  <a:gd name="T79" fmla="*/ 288 h 392"/>
                  <a:gd name="T80" fmla="*/ 40 w 528"/>
                  <a:gd name="T81" fmla="*/ 264 h 392"/>
                  <a:gd name="T82" fmla="*/ 24 w 528"/>
                  <a:gd name="T83" fmla="*/ 248 h 392"/>
                  <a:gd name="T84" fmla="*/ 0 w 528"/>
                  <a:gd name="T85" fmla="*/ 240 h 392"/>
                  <a:gd name="T86" fmla="*/ 0 w 528"/>
                  <a:gd name="T87" fmla="*/ 232 h 392"/>
                  <a:gd name="T88" fmla="*/ 8 w 528"/>
                  <a:gd name="T89" fmla="*/ 208 h 392"/>
                  <a:gd name="T90" fmla="*/ 8 w 528"/>
                  <a:gd name="T91" fmla="*/ 232 h 392"/>
                  <a:gd name="T92" fmla="*/ 16 w 528"/>
                  <a:gd name="T93" fmla="*/ 208 h 392"/>
                  <a:gd name="T94" fmla="*/ 24 w 528"/>
                  <a:gd name="T95" fmla="*/ 192 h 392"/>
                  <a:gd name="T96" fmla="*/ 8 w 528"/>
                  <a:gd name="T97" fmla="*/ 176 h 392"/>
                  <a:gd name="T98" fmla="*/ 32 w 528"/>
                  <a:gd name="T99" fmla="*/ 176 h 392"/>
                  <a:gd name="T100" fmla="*/ 24 w 528"/>
                  <a:gd name="T101" fmla="*/ 168 h 392"/>
                  <a:gd name="T102" fmla="*/ 16 w 528"/>
                  <a:gd name="T103" fmla="*/ 168 h 392"/>
                  <a:gd name="T104" fmla="*/ 16 w 528"/>
                  <a:gd name="T105" fmla="*/ 136 h 392"/>
                  <a:gd name="T106" fmla="*/ 8 w 528"/>
                  <a:gd name="T107" fmla="*/ 64 h 39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28"/>
                  <a:gd name="T163" fmla="*/ 0 h 392"/>
                  <a:gd name="T164" fmla="*/ 528 w 528"/>
                  <a:gd name="T165" fmla="*/ 392 h 39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28" h="392">
                    <a:moveTo>
                      <a:pt x="16" y="32"/>
                    </a:moveTo>
                    <a:lnTo>
                      <a:pt x="16" y="24"/>
                    </a:lnTo>
                    <a:lnTo>
                      <a:pt x="24" y="32"/>
                    </a:lnTo>
                    <a:lnTo>
                      <a:pt x="56" y="56"/>
                    </a:lnTo>
                    <a:lnTo>
                      <a:pt x="72" y="64"/>
                    </a:lnTo>
                    <a:lnTo>
                      <a:pt x="80" y="64"/>
                    </a:lnTo>
                    <a:lnTo>
                      <a:pt x="88" y="72"/>
                    </a:lnTo>
                    <a:lnTo>
                      <a:pt x="96" y="72"/>
                    </a:lnTo>
                    <a:lnTo>
                      <a:pt x="112" y="80"/>
                    </a:lnTo>
                    <a:lnTo>
                      <a:pt x="112" y="88"/>
                    </a:lnTo>
                    <a:lnTo>
                      <a:pt x="120" y="88"/>
                    </a:lnTo>
                    <a:lnTo>
                      <a:pt x="120" y="96"/>
                    </a:lnTo>
                    <a:lnTo>
                      <a:pt x="128" y="96"/>
                    </a:lnTo>
                    <a:lnTo>
                      <a:pt x="128" y="88"/>
                    </a:lnTo>
                    <a:lnTo>
                      <a:pt x="128" y="80"/>
                    </a:lnTo>
                    <a:lnTo>
                      <a:pt x="136" y="80"/>
                    </a:lnTo>
                    <a:lnTo>
                      <a:pt x="136" y="96"/>
                    </a:lnTo>
                    <a:lnTo>
                      <a:pt x="136" y="104"/>
                    </a:lnTo>
                    <a:lnTo>
                      <a:pt x="136" y="112"/>
                    </a:lnTo>
                    <a:lnTo>
                      <a:pt x="120" y="128"/>
                    </a:lnTo>
                    <a:lnTo>
                      <a:pt x="120" y="120"/>
                    </a:lnTo>
                    <a:lnTo>
                      <a:pt x="128" y="112"/>
                    </a:lnTo>
                    <a:lnTo>
                      <a:pt x="104" y="136"/>
                    </a:lnTo>
                    <a:lnTo>
                      <a:pt x="88" y="144"/>
                    </a:lnTo>
                    <a:lnTo>
                      <a:pt x="88" y="152"/>
                    </a:lnTo>
                    <a:lnTo>
                      <a:pt x="96" y="160"/>
                    </a:lnTo>
                    <a:lnTo>
                      <a:pt x="104" y="152"/>
                    </a:lnTo>
                    <a:lnTo>
                      <a:pt x="96" y="144"/>
                    </a:lnTo>
                    <a:lnTo>
                      <a:pt x="120" y="128"/>
                    </a:lnTo>
                    <a:lnTo>
                      <a:pt x="144" y="112"/>
                    </a:lnTo>
                    <a:lnTo>
                      <a:pt x="144" y="120"/>
                    </a:lnTo>
                    <a:lnTo>
                      <a:pt x="144" y="128"/>
                    </a:lnTo>
                    <a:lnTo>
                      <a:pt x="136" y="128"/>
                    </a:lnTo>
                    <a:lnTo>
                      <a:pt x="128" y="136"/>
                    </a:lnTo>
                    <a:lnTo>
                      <a:pt x="128" y="144"/>
                    </a:lnTo>
                    <a:lnTo>
                      <a:pt x="136" y="144"/>
                    </a:lnTo>
                    <a:lnTo>
                      <a:pt x="128" y="168"/>
                    </a:lnTo>
                    <a:lnTo>
                      <a:pt x="120" y="176"/>
                    </a:lnTo>
                    <a:lnTo>
                      <a:pt x="120" y="168"/>
                    </a:lnTo>
                    <a:lnTo>
                      <a:pt x="128" y="160"/>
                    </a:lnTo>
                    <a:lnTo>
                      <a:pt x="112" y="168"/>
                    </a:lnTo>
                    <a:lnTo>
                      <a:pt x="112" y="176"/>
                    </a:lnTo>
                    <a:lnTo>
                      <a:pt x="112" y="168"/>
                    </a:lnTo>
                    <a:lnTo>
                      <a:pt x="112" y="160"/>
                    </a:lnTo>
                    <a:lnTo>
                      <a:pt x="104" y="160"/>
                    </a:lnTo>
                    <a:lnTo>
                      <a:pt x="88" y="168"/>
                    </a:lnTo>
                    <a:lnTo>
                      <a:pt x="88" y="176"/>
                    </a:lnTo>
                    <a:lnTo>
                      <a:pt x="96" y="176"/>
                    </a:lnTo>
                    <a:lnTo>
                      <a:pt x="104" y="176"/>
                    </a:lnTo>
                    <a:lnTo>
                      <a:pt x="104" y="184"/>
                    </a:lnTo>
                    <a:lnTo>
                      <a:pt x="112" y="184"/>
                    </a:lnTo>
                    <a:lnTo>
                      <a:pt x="120" y="176"/>
                    </a:lnTo>
                    <a:lnTo>
                      <a:pt x="128" y="176"/>
                    </a:lnTo>
                    <a:lnTo>
                      <a:pt x="136" y="176"/>
                    </a:lnTo>
                    <a:lnTo>
                      <a:pt x="144" y="168"/>
                    </a:lnTo>
                    <a:lnTo>
                      <a:pt x="144" y="152"/>
                    </a:lnTo>
                    <a:lnTo>
                      <a:pt x="152" y="144"/>
                    </a:lnTo>
                    <a:lnTo>
                      <a:pt x="144" y="136"/>
                    </a:lnTo>
                    <a:lnTo>
                      <a:pt x="152" y="120"/>
                    </a:lnTo>
                    <a:lnTo>
                      <a:pt x="168" y="104"/>
                    </a:lnTo>
                    <a:lnTo>
                      <a:pt x="160" y="80"/>
                    </a:lnTo>
                    <a:lnTo>
                      <a:pt x="160" y="88"/>
                    </a:lnTo>
                    <a:lnTo>
                      <a:pt x="160" y="96"/>
                    </a:lnTo>
                    <a:lnTo>
                      <a:pt x="152" y="88"/>
                    </a:lnTo>
                    <a:lnTo>
                      <a:pt x="152" y="80"/>
                    </a:lnTo>
                    <a:lnTo>
                      <a:pt x="160" y="80"/>
                    </a:lnTo>
                    <a:lnTo>
                      <a:pt x="168" y="80"/>
                    </a:lnTo>
                    <a:lnTo>
                      <a:pt x="160" y="64"/>
                    </a:lnTo>
                    <a:lnTo>
                      <a:pt x="160" y="56"/>
                    </a:lnTo>
                    <a:lnTo>
                      <a:pt x="152" y="56"/>
                    </a:lnTo>
                    <a:lnTo>
                      <a:pt x="152" y="48"/>
                    </a:lnTo>
                    <a:lnTo>
                      <a:pt x="160" y="40"/>
                    </a:lnTo>
                    <a:lnTo>
                      <a:pt x="160" y="48"/>
                    </a:lnTo>
                    <a:lnTo>
                      <a:pt x="160" y="56"/>
                    </a:lnTo>
                    <a:lnTo>
                      <a:pt x="168" y="56"/>
                    </a:lnTo>
                    <a:lnTo>
                      <a:pt x="160" y="48"/>
                    </a:lnTo>
                    <a:lnTo>
                      <a:pt x="168" y="48"/>
                    </a:lnTo>
                    <a:lnTo>
                      <a:pt x="168" y="40"/>
                    </a:lnTo>
                    <a:lnTo>
                      <a:pt x="168" y="32"/>
                    </a:lnTo>
                    <a:lnTo>
                      <a:pt x="168" y="24"/>
                    </a:lnTo>
                    <a:lnTo>
                      <a:pt x="160" y="24"/>
                    </a:lnTo>
                    <a:lnTo>
                      <a:pt x="160" y="0"/>
                    </a:lnTo>
                    <a:lnTo>
                      <a:pt x="184" y="8"/>
                    </a:lnTo>
                    <a:lnTo>
                      <a:pt x="264" y="32"/>
                    </a:lnTo>
                    <a:lnTo>
                      <a:pt x="456" y="80"/>
                    </a:lnTo>
                    <a:lnTo>
                      <a:pt x="528" y="96"/>
                    </a:lnTo>
                    <a:lnTo>
                      <a:pt x="480" y="344"/>
                    </a:lnTo>
                    <a:lnTo>
                      <a:pt x="472" y="352"/>
                    </a:lnTo>
                    <a:lnTo>
                      <a:pt x="480" y="368"/>
                    </a:lnTo>
                    <a:lnTo>
                      <a:pt x="480" y="376"/>
                    </a:lnTo>
                    <a:lnTo>
                      <a:pt x="472" y="384"/>
                    </a:lnTo>
                    <a:lnTo>
                      <a:pt x="472" y="392"/>
                    </a:lnTo>
                    <a:lnTo>
                      <a:pt x="336" y="360"/>
                    </a:lnTo>
                    <a:lnTo>
                      <a:pt x="320" y="360"/>
                    </a:lnTo>
                    <a:lnTo>
                      <a:pt x="296" y="360"/>
                    </a:lnTo>
                    <a:lnTo>
                      <a:pt x="288" y="360"/>
                    </a:lnTo>
                    <a:lnTo>
                      <a:pt x="288" y="352"/>
                    </a:lnTo>
                    <a:lnTo>
                      <a:pt x="280" y="360"/>
                    </a:lnTo>
                    <a:lnTo>
                      <a:pt x="256" y="360"/>
                    </a:lnTo>
                    <a:lnTo>
                      <a:pt x="240" y="368"/>
                    </a:lnTo>
                    <a:lnTo>
                      <a:pt x="216" y="368"/>
                    </a:lnTo>
                    <a:lnTo>
                      <a:pt x="216" y="360"/>
                    </a:lnTo>
                    <a:lnTo>
                      <a:pt x="208" y="360"/>
                    </a:lnTo>
                    <a:lnTo>
                      <a:pt x="200" y="360"/>
                    </a:lnTo>
                    <a:lnTo>
                      <a:pt x="192" y="360"/>
                    </a:lnTo>
                    <a:lnTo>
                      <a:pt x="184" y="360"/>
                    </a:lnTo>
                    <a:lnTo>
                      <a:pt x="176" y="360"/>
                    </a:lnTo>
                    <a:lnTo>
                      <a:pt x="168" y="352"/>
                    </a:lnTo>
                    <a:lnTo>
                      <a:pt x="152" y="336"/>
                    </a:lnTo>
                    <a:lnTo>
                      <a:pt x="136" y="336"/>
                    </a:lnTo>
                    <a:lnTo>
                      <a:pt x="128" y="344"/>
                    </a:lnTo>
                    <a:lnTo>
                      <a:pt x="112" y="344"/>
                    </a:lnTo>
                    <a:lnTo>
                      <a:pt x="88" y="344"/>
                    </a:lnTo>
                    <a:lnTo>
                      <a:pt x="80" y="336"/>
                    </a:lnTo>
                    <a:lnTo>
                      <a:pt x="72" y="328"/>
                    </a:lnTo>
                    <a:lnTo>
                      <a:pt x="64" y="320"/>
                    </a:lnTo>
                    <a:lnTo>
                      <a:pt x="64" y="312"/>
                    </a:lnTo>
                    <a:lnTo>
                      <a:pt x="72" y="304"/>
                    </a:lnTo>
                    <a:lnTo>
                      <a:pt x="72" y="288"/>
                    </a:lnTo>
                    <a:lnTo>
                      <a:pt x="64" y="272"/>
                    </a:lnTo>
                    <a:lnTo>
                      <a:pt x="48" y="264"/>
                    </a:lnTo>
                    <a:lnTo>
                      <a:pt x="40" y="264"/>
                    </a:lnTo>
                    <a:lnTo>
                      <a:pt x="40" y="248"/>
                    </a:lnTo>
                    <a:lnTo>
                      <a:pt x="32" y="248"/>
                    </a:lnTo>
                    <a:lnTo>
                      <a:pt x="24" y="248"/>
                    </a:lnTo>
                    <a:lnTo>
                      <a:pt x="16" y="248"/>
                    </a:lnTo>
                    <a:lnTo>
                      <a:pt x="16" y="240"/>
                    </a:lnTo>
                    <a:lnTo>
                      <a:pt x="16" y="248"/>
                    </a:lnTo>
                    <a:lnTo>
                      <a:pt x="8" y="240"/>
                    </a:lnTo>
                    <a:lnTo>
                      <a:pt x="0" y="240"/>
                    </a:lnTo>
                    <a:lnTo>
                      <a:pt x="0" y="232"/>
                    </a:lnTo>
                    <a:lnTo>
                      <a:pt x="0" y="224"/>
                    </a:lnTo>
                    <a:lnTo>
                      <a:pt x="8" y="208"/>
                    </a:lnTo>
                    <a:lnTo>
                      <a:pt x="8" y="224"/>
                    </a:lnTo>
                    <a:lnTo>
                      <a:pt x="8" y="232"/>
                    </a:lnTo>
                    <a:lnTo>
                      <a:pt x="8" y="224"/>
                    </a:lnTo>
                    <a:lnTo>
                      <a:pt x="16" y="216"/>
                    </a:lnTo>
                    <a:lnTo>
                      <a:pt x="16" y="208"/>
                    </a:lnTo>
                    <a:lnTo>
                      <a:pt x="16" y="200"/>
                    </a:lnTo>
                    <a:lnTo>
                      <a:pt x="24" y="200"/>
                    </a:lnTo>
                    <a:lnTo>
                      <a:pt x="24" y="192"/>
                    </a:lnTo>
                    <a:lnTo>
                      <a:pt x="16" y="200"/>
                    </a:lnTo>
                    <a:lnTo>
                      <a:pt x="8" y="200"/>
                    </a:lnTo>
                    <a:lnTo>
                      <a:pt x="8" y="176"/>
                    </a:lnTo>
                    <a:lnTo>
                      <a:pt x="16" y="176"/>
                    </a:lnTo>
                    <a:lnTo>
                      <a:pt x="16" y="184"/>
                    </a:lnTo>
                    <a:lnTo>
                      <a:pt x="16" y="176"/>
                    </a:lnTo>
                    <a:lnTo>
                      <a:pt x="32" y="176"/>
                    </a:lnTo>
                    <a:lnTo>
                      <a:pt x="24" y="168"/>
                    </a:lnTo>
                    <a:lnTo>
                      <a:pt x="16" y="168"/>
                    </a:lnTo>
                    <a:lnTo>
                      <a:pt x="8" y="168"/>
                    </a:lnTo>
                    <a:lnTo>
                      <a:pt x="8" y="160"/>
                    </a:lnTo>
                    <a:lnTo>
                      <a:pt x="16" y="160"/>
                    </a:lnTo>
                    <a:lnTo>
                      <a:pt x="16" y="144"/>
                    </a:lnTo>
                    <a:lnTo>
                      <a:pt x="16" y="136"/>
                    </a:lnTo>
                    <a:lnTo>
                      <a:pt x="16" y="88"/>
                    </a:lnTo>
                    <a:lnTo>
                      <a:pt x="16" y="80"/>
                    </a:lnTo>
                    <a:lnTo>
                      <a:pt x="8" y="64"/>
                    </a:lnTo>
                    <a:lnTo>
                      <a:pt x="8" y="48"/>
                    </a:lnTo>
                    <a:lnTo>
                      <a:pt x="8" y="40"/>
                    </a:lnTo>
                    <a:lnTo>
                      <a:pt x="16" y="32"/>
                    </a:lnTo>
                    <a:close/>
                  </a:path>
                </a:pathLst>
              </a:custGeom>
              <a:grpFill/>
              <a:ln w="6350">
                <a:solidFill>
                  <a:schemeClr val="bg2">
                    <a:lumMod val="40000"/>
                    <a:lumOff val="60000"/>
                  </a:schemeClr>
                </a:solidFill>
                <a:round/>
                <a:headEnd/>
                <a:tailEnd/>
              </a:ln>
            </p:spPr>
            <p:txBody>
              <a:bodyPr/>
              <a:lstStyle/>
              <a:p>
                <a:endParaRPr lang="en-US" dirty="0"/>
              </a:p>
            </p:txBody>
          </p:sp>
          <p:sp>
            <p:nvSpPr>
              <p:cNvPr id="12" name="Freeform 105"/>
              <p:cNvSpPr>
                <a:spLocks/>
              </p:cNvSpPr>
              <p:nvPr/>
            </p:nvSpPr>
            <p:spPr bwMode="auto">
              <a:xfrm>
                <a:off x="759248" y="1095629"/>
                <a:ext cx="1100969" cy="862968"/>
              </a:xfrm>
              <a:custGeom>
                <a:avLst/>
                <a:gdLst>
                  <a:gd name="T0" fmla="*/ 184 w 640"/>
                  <a:gd name="T1" fmla="*/ 16 h 536"/>
                  <a:gd name="T2" fmla="*/ 176 w 640"/>
                  <a:gd name="T3" fmla="*/ 8 h 536"/>
                  <a:gd name="T4" fmla="*/ 176 w 640"/>
                  <a:gd name="T5" fmla="*/ 8 h 536"/>
                  <a:gd name="T6" fmla="*/ 168 w 640"/>
                  <a:gd name="T7" fmla="*/ 8 h 536"/>
                  <a:gd name="T8" fmla="*/ 160 w 640"/>
                  <a:gd name="T9" fmla="*/ 0 h 536"/>
                  <a:gd name="T10" fmla="*/ 152 w 640"/>
                  <a:gd name="T11" fmla="*/ 8 h 536"/>
                  <a:gd name="T12" fmla="*/ 144 w 640"/>
                  <a:gd name="T13" fmla="*/ 0 h 536"/>
                  <a:gd name="T14" fmla="*/ 144 w 640"/>
                  <a:gd name="T15" fmla="*/ 0 h 536"/>
                  <a:gd name="T16" fmla="*/ 144 w 640"/>
                  <a:gd name="T17" fmla="*/ 16 h 536"/>
                  <a:gd name="T18" fmla="*/ 136 w 640"/>
                  <a:gd name="T19" fmla="*/ 24 h 536"/>
                  <a:gd name="T20" fmla="*/ 136 w 640"/>
                  <a:gd name="T21" fmla="*/ 32 h 536"/>
                  <a:gd name="T22" fmla="*/ 136 w 640"/>
                  <a:gd name="T23" fmla="*/ 32 h 536"/>
                  <a:gd name="T24" fmla="*/ 136 w 640"/>
                  <a:gd name="T25" fmla="*/ 56 h 536"/>
                  <a:gd name="T26" fmla="*/ 128 w 640"/>
                  <a:gd name="T27" fmla="*/ 72 h 536"/>
                  <a:gd name="T28" fmla="*/ 112 w 640"/>
                  <a:gd name="T29" fmla="*/ 112 h 536"/>
                  <a:gd name="T30" fmla="*/ 96 w 640"/>
                  <a:gd name="T31" fmla="*/ 136 h 536"/>
                  <a:gd name="T32" fmla="*/ 80 w 640"/>
                  <a:gd name="T33" fmla="*/ 176 h 536"/>
                  <a:gd name="T34" fmla="*/ 80 w 640"/>
                  <a:gd name="T35" fmla="*/ 176 h 536"/>
                  <a:gd name="T36" fmla="*/ 40 w 640"/>
                  <a:gd name="T37" fmla="*/ 264 h 536"/>
                  <a:gd name="T38" fmla="*/ 32 w 640"/>
                  <a:gd name="T39" fmla="*/ 272 h 536"/>
                  <a:gd name="T40" fmla="*/ 8 w 640"/>
                  <a:gd name="T41" fmla="*/ 312 h 536"/>
                  <a:gd name="T42" fmla="*/ 8 w 640"/>
                  <a:gd name="T43" fmla="*/ 336 h 536"/>
                  <a:gd name="T44" fmla="*/ 8 w 640"/>
                  <a:gd name="T45" fmla="*/ 352 h 536"/>
                  <a:gd name="T46" fmla="*/ 0 w 640"/>
                  <a:gd name="T47" fmla="*/ 384 h 536"/>
                  <a:gd name="T48" fmla="*/ 8 w 640"/>
                  <a:gd name="T49" fmla="*/ 400 h 536"/>
                  <a:gd name="T50" fmla="*/ 280 w 640"/>
                  <a:gd name="T51" fmla="*/ 480 h 536"/>
                  <a:gd name="T52" fmla="*/ 480 w 640"/>
                  <a:gd name="T53" fmla="*/ 528 h 536"/>
                  <a:gd name="T54" fmla="*/ 520 w 640"/>
                  <a:gd name="T55" fmla="*/ 536 h 536"/>
                  <a:gd name="T56" fmla="*/ 560 w 640"/>
                  <a:gd name="T57" fmla="*/ 368 h 536"/>
                  <a:gd name="T58" fmla="*/ 576 w 640"/>
                  <a:gd name="T59" fmla="*/ 344 h 536"/>
                  <a:gd name="T60" fmla="*/ 576 w 640"/>
                  <a:gd name="T61" fmla="*/ 336 h 536"/>
                  <a:gd name="T62" fmla="*/ 576 w 640"/>
                  <a:gd name="T63" fmla="*/ 328 h 536"/>
                  <a:gd name="T64" fmla="*/ 576 w 640"/>
                  <a:gd name="T65" fmla="*/ 328 h 536"/>
                  <a:gd name="T66" fmla="*/ 560 w 640"/>
                  <a:gd name="T67" fmla="*/ 312 h 536"/>
                  <a:gd name="T68" fmla="*/ 560 w 640"/>
                  <a:gd name="T69" fmla="*/ 304 h 536"/>
                  <a:gd name="T70" fmla="*/ 568 w 640"/>
                  <a:gd name="T71" fmla="*/ 280 h 536"/>
                  <a:gd name="T72" fmla="*/ 600 w 640"/>
                  <a:gd name="T73" fmla="*/ 248 h 536"/>
                  <a:gd name="T74" fmla="*/ 600 w 640"/>
                  <a:gd name="T75" fmla="*/ 240 h 536"/>
                  <a:gd name="T76" fmla="*/ 640 w 640"/>
                  <a:gd name="T77" fmla="*/ 192 h 536"/>
                  <a:gd name="T78" fmla="*/ 640 w 640"/>
                  <a:gd name="T79" fmla="*/ 184 h 536"/>
                  <a:gd name="T80" fmla="*/ 632 w 640"/>
                  <a:gd name="T81" fmla="*/ 168 h 536"/>
                  <a:gd name="T82" fmla="*/ 616 w 640"/>
                  <a:gd name="T83" fmla="*/ 144 h 536"/>
                  <a:gd name="T84" fmla="*/ 480 w 640"/>
                  <a:gd name="T85" fmla="*/ 112 h 536"/>
                  <a:gd name="T86" fmla="*/ 464 w 640"/>
                  <a:gd name="T87" fmla="*/ 112 h 536"/>
                  <a:gd name="T88" fmla="*/ 432 w 640"/>
                  <a:gd name="T89" fmla="*/ 112 h 536"/>
                  <a:gd name="T90" fmla="*/ 424 w 640"/>
                  <a:gd name="T91" fmla="*/ 112 h 536"/>
                  <a:gd name="T92" fmla="*/ 424 w 640"/>
                  <a:gd name="T93" fmla="*/ 112 h 536"/>
                  <a:gd name="T94" fmla="*/ 400 w 640"/>
                  <a:gd name="T95" fmla="*/ 112 h 536"/>
                  <a:gd name="T96" fmla="*/ 360 w 640"/>
                  <a:gd name="T97" fmla="*/ 120 h 536"/>
                  <a:gd name="T98" fmla="*/ 352 w 640"/>
                  <a:gd name="T99" fmla="*/ 112 h 536"/>
                  <a:gd name="T100" fmla="*/ 344 w 640"/>
                  <a:gd name="T101" fmla="*/ 112 h 536"/>
                  <a:gd name="T102" fmla="*/ 328 w 640"/>
                  <a:gd name="T103" fmla="*/ 112 h 536"/>
                  <a:gd name="T104" fmla="*/ 320 w 640"/>
                  <a:gd name="T105" fmla="*/ 112 h 536"/>
                  <a:gd name="T106" fmla="*/ 296 w 640"/>
                  <a:gd name="T107" fmla="*/ 88 h 536"/>
                  <a:gd name="T108" fmla="*/ 280 w 640"/>
                  <a:gd name="T109" fmla="*/ 88 h 536"/>
                  <a:gd name="T110" fmla="*/ 256 w 640"/>
                  <a:gd name="T111" fmla="*/ 96 h 536"/>
                  <a:gd name="T112" fmla="*/ 224 w 640"/>
                  <a:gd name="T113" fmla="*/ 88 h 536"/>
                  <a:gd name="T114" fmla="*/ 216 w 640"/>
                  <a:gd name="T115" fmla="*/ 80 h 536"/>
                  <a:gd name="T116" fmla="*/ 208 w 640"/>
                  <a:gd name="T117" fmla="*/ 64 h 536"/>
                  <a:gd name="T118" fmla="*/ 216 w 640"/>
                  <a:gd name="T119" fmla="*/ 40 h 536"/>
                  <a:gd name="T120" fmla="*/ 192 w 640"/>
                  <a:gd name="T121" fmla="*/ 16 h 536"/>
                  <a:gd name="T122" fmla="*/ 184 w 640"/>
                  <a:gd name="T123" fmla="*/ 16 h 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40"/>
                  <a:gd name="T187" fmla="*/ 0 h 536"/>
                  <a:gd name="T188" fmla="*/ 640 w 640"/>
                  <a:gd name="T189" fmla="*/ 536 h 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40" h="536">
                    <a:moveTo>
                      <a:pt x="192" y="16"/>
                    </a:moveTo>
                    <a:lnTo>
                      <a:pt x="184" y="16"/>
                    </a:lnTo>
                    <a:lnTo>
                      <a:pt x="184" y="8"/>
                    </a:lnTo>
                    <a:lnTo>
                      <a:pt x="176" y="8"/>
                    </a:lnTo>
                    <a:lnTo>
                      <a:pt x="168" y="8"/>
                    </a:lnTo>
                    <a:lnTo>
                      <a:pt x="160" y="8"/>
                    </a:lnTo>
                    <a:lnTo>
                      <a:pt x="160" y="0"/>
                    </a:lnTo>
                    <a:lnTo>
                      <a:pt x="152" y="8"/>
                    </a:lnTo>
                    <a:lnTo>
                      <a:pt x="152" y="0"/>
                    </a:lnTo>
                    <a:lnTo>
                      <a:pt x="144" y="0"/>
                    </a:lnTo>
                    <a:lnTo>
                      <a:pt x="144" y="8"/>
                    </a:lnTo>
                    <a:lnTo>
                      <a:pt x="144" y="16"/>
                    </a:lnTo>
                    <a:lnTo>
                      <a:pt x="136" y="24"/>
                    </a:lnTo>
                    <a:lnTo>
                      <a:pt x="136" y="32"/>
                    </a:lnTo>
                    <a:lnTo>
                      <a:pt x="128" y="48"/>
                    </a:lnTo>
                    <a:lnTo>
                      <a:pt x="136" y="56"/>
                    </a:lnTo>
                    <a:lnTo>
                      <a:pt x="128" y="72"/>
                    </a:lnTo>
                    <a:lnTo>
                      <a:pt x="112" y="112"/>
                    </a:lnTo>
                    <a:lnTo>
                      <a:pt x="96" y="136"/>
                    </a:lnTo>
                    <a:lnTo>
                      <a:pt x="80" y="176"/>
                    </a:lnTo>
                    <a:lnTo>
                      <a:pt x="64" y="224"/>
                    </a:lnTo>
                    <a:lnTo>
                      <a:pt x="40" y="264"/>
                    </a:lnTo>
                    <a:lnTo>
                      <a:pt x="32" y="272"/>
                    </a:lnTo>
                    <a:lnTo>
                      <a:pt x="24" y="288"/>
                    </a:lnTo>
                    <a:lnTo>
                      <a:pt x="8" y="312"/>
                    </a:lnTo>
                    <a:lnTo>
                      <a:pt x="8" y="320"/>
                    </a:lnTo>
                    <a:lnTo>
                      <a:pt x="8" y="336"/>
                    </a:lnTo>
                    <a:lnTo>
                      <a:pt x="8" y="344"/>
                    </a:lnTo>
                    <a:lnTo>
                      <a:pt x="8" y="352"/>
                    </a:lnTo>
                    <a:lnTo>
                      <a:pt x="0" y="368"/>
                    </a:lnTo>
                    <a:lnTo>
                      <a:pt x="0" y="384"/>
                    </a:lnTo>
                    <a:lnTo>
                      <a:pt x="0" y="392"/>
                    </a:lnTo>
                    <a:lnTo>
                      <a:pt x="8" y="400"/>
                    </a:lnTo>
                    <a:lnTo>
                      <a:pt x="24" y="416"/>
                    </a:lnTo>
                    <a:lnTo>
                      <a:pt x="280" y="480"/>
                    </a:lnTo>
                    <a:lnTo>
                      <a:pt x="392" y="504"/>
                    </a:lnTo>
                    <a:lnTo>
                      <a:pt x="480" y="528"/>
                    </a:lnTo>
                    <a:lnTo>
                      <a:pt x="520" y="536"/>
                    </a:lnTo>
                    <a:lnTo>
                      <a:pt x="560" y="384"/>
                    </a:lnTo>
                    <a:lnTo>
                      <a:pt x="560" y="368"/>
                    </a:lnTo>
                    <a:lnTo>
                      <a:pt x="576" y="344"/>
                    </a:lnTo>
                    <a:lnTo>
                      <a:pt x="576" y="336"/>
                    </a:lnTo>
                    <a:lnTo>
                      <a:pt x="576" y="328"/>
                    </a:lnTo>
                    <a:lnTo>
                      <a:pt x="576" y="320"/>
                    </a:lnTo>
                    <a:lnTo>
                      <a:pt x="560" y="312"/>
                    </a:lnTo>
                    <a:lnTo>
                      <a:pt x="560" y="304"/>
                    </a:lnTo>
                    <a:lnTo>
                      <a:pt x="568" y="296"/>
                    </a:lnTo>
                    <a:lnTo>
                      <a:pt x="568" y="280"/>
                    </a:lnTo>
                    <a:lnTo>
                      <a:pt x="592" y="256"/>
                    </a:lnTo>
                    <a:lnTo>
                      <a:pt x="600" y="248"/>
                    </a:lnTo>
                    <a:lnTo>
                      <a:pt x="600" y="240"/>
                    </a:lnTo>
                    <a:lnTo>
                      <a:pt x="640" y="192"/>
                    </a:lnTo>
                    <a:lnTo>
                      <a:pt x="640" y="184"/>
                    </a:lnTo>
                    <a:lnTo>
                      <a:pt x="640" y="176"/>
                    </a:lnTo>
                    <a:lnTo>
                      <a:pt x="632" y="168"/>
                    </a:lnTo>
                    <a:lnTo>
                      <a:pt x="616" y="144"/>
                    </a:lnTo>
                    <a:lnTo>
                      <a:pt x="480" y="112"/>
                    </a:lnTo>
                    <a:lnTo>
                      <a:pt x="464" y="112"/>
                    </a:lnTo>
                    <a:lnTo>
                      <a:pt x="440" y="112"/>
                    </a:lnTo>
                    <a:lnTo>
                      <a:pt x="432" y="112"/>
                    </a:lnTo>
                    <a:lnTo>
                      <a:pt x="432" y="104"/>
                    </a:lnTo>
                    <a:lnTo>
                      <a:pt x="424" y="112"/>
                    </a:lnTo>
                    <a:lnTo>
                      <a:pt x="400" y="112"/>
                    </a:lnTo>
                    <a:lnTo>
                      <a:pt x="384" y="120"/>
                    </a:lnTo>
                    <a:lnTo>
                      <a:pt x="360" y="120"/>
                    </a:lnTo>
                    <a:lnTo>
                      <a:pt x="360" y="112"/>
                    </a:lnTo>
                    <a:lnTo>
                      <a:pt x="352" y="112"/>
                    </a:lnTo>
                    <a:lnTo>
                      <a:pt x="344" y="112"/>
                    </a:lnTo>
                    <a:lnTo>
                      <a:pt x="336" y="112"/>
                    </a:lnTo>
                    <a:lnTo>
                      <a:pt x="328" y="112"/>
                    </a:lnTo>
                    <a:lnTo>
                      <a:pt x="320" y="112"/>
                    </a:lnTo>
                    <a:lnTo>
                      <a:pt x="312" y="104"/>
                    </a:lnTo>
                    <a:lnTo>
                      <a:pt x="296" y="88"/>
                    </a:lnTo>
                    <a:lnTo>
                      <a:pt x="280" y="88"/>
                    </a:lnTo>
                    <a:lnTo>
                      <a:pt x="272" y="96"/>
                    </a:lnTo>
                    <a:lnTo>
                      <a:pt x="256" y="96"/>
                    </a:lnTo>
                    <a:lnTo>
                      <a:pt x="232" y="96"/>
                    </a:lnTo>
                    <a:lnTo>
                      <a:pt x="224" y="88"/>
                    </a:lnTo>
                    <a:lnTo>
                      <a:pt x="216" y="80"/>
                    </a:lnTo>
                    <a:lnTo>
                      <a:pt x="208" y="72"/>
                    </a:lnTo>
                    <a:lnTo>
                      <a:pt x="208" y="64"/>
                    </a:lnTo>
                    <a:lnTo>
                      <a:pt x="216" y="56"/>
                    </a:lnTo>
                    <a:lnTo>
                      <a:pt x="216" y="40"/>
                    </a:lnTo>
                    <a:lnTo>
                      <a:pt x="208" y="24"/>
                    </a:lnTo>
                    <a:lnTo>
                      <a:pt x="192" y="16"/>
                    </a:lnTo>
                    <a:lnTo>
                      <a:pt x="184" y="16"/>
                    </a:lnTo>
                    <a:lnTo>
                      <a:pt x="192" y="16"/>
                    </a:lnTo>
                    <a:close/>
                  </a:path>
                </a:pathLst>
              </a:custGeom>
              <a:grpFill/>
              <a:ln w="6350">
                <a:solidFill>
                  <a:schemeClr val="bg2">
                    <a:lumMod val="40000"/>
                    <a:lumOff val="60000"/>
                  </a:schemeClr>
                </a:solidFill>
                <a:round/>
                <a:headEnd/>
                <a:tailEnd/>
              </a:ln>
            </p:spPr>
            <p:txBody>
              <a:bodyPr/>
              <a:lstStyle/>
              <a:p>
                <a:endParaRPr lang="en-US" dirty="0"/>
              </a:p>
            </p:txBody>
          </p:sp>
          <p:sp>
            <p:nvSpPr>
              <p:cNvPr id="13" name="Freeform 106"/>
              <p:cNvSpPr>
                <a:spLocks/>
              </p:cNvSpPr>
              <p:nvPr/>
            </p:nvSpPr>
            <p:spPr bwMode="auto">
              <a:xfrm>
                <a:off x="662189" y="1740143"/>
                <a:ext cx="1100969" cy="1778852"/>
              </a:xfrm>
              <a:custGeom>
                <a:avLst/>
                <a:gdLst>
                  <a:gd name="T0" fmla="*/ 288 w 640"/>
                  <a:gd name="T1" fmla="*/ 384 h 1104"/>
                  <a:gd name="T2" fmla="*/ 632 w 640"/>
                  <a:gd name="T3" fmla="*/ 920 h 1104"/>
                  <a:gd name="T4" fmla="*/ 640 w 640"/>
                  <a:gd name="T5" fmla="*/ 960 h 1104"/>
                  <a:gd name="T6" fmla="*/ 600 w 640"/>
                  <a:gd name="T7" fmla="*/ 976 h 1104"/>
                  <a:gd name="T8" fmla="*/ 592 w 640"/>
                  <a:gd name="T9" fmla="*/ 1032 h 1104"/>
                  <a:gd name="T10" fmla="*/ 576 w 640"/>
                  <a:gd name="T11" fmla="*/ 1056 h 1104"/>
                  <a:gd name="T12" fmla="*/ 584 w 640"/>
                  <a:gd name="T13" fmla="*/ 1080 h 1104"/>
                  <a:gd name="T14" fmla="*/ 368 w 640"/>
                  <a:gd name="T15" fmla="*/ 1080 h 1104"/>
                  <a:gd name="T16" fmla="*/ 368 w 640"/>
                  <a:gd name="T17" fmla="*/ 1064 h 1104"/>
                  <a:gd name="T18" fmla="*/ 352 w 640"/>
                  <a:gd name="T19" fmla="*/ 1064 h 1104"/>
                  <a:gd name="T20" fmla="*/ 352 w 640"/>
                  <a:gd name="T21" fmla="*/ 1000 h 1104"/>
                  <a:gd name="T22" fmla="*/ 296 w 640"/>
                  <a:gd name="T23" fmla="*/ 936 h 1104"/>
                  <a:gd name="T24" fmla="*/ 288 w 640"/>
                  <a:gd name="T25" fmla="*/ 928 h 1104"/>
                  <a:gd name="T26" fmla="*/ 264 w 640"/>
                  <a:gd name="T27" fmla="*/ 904 h 1104"/>
                  <a:gd name="T28" fmla="*/ 232 w 640"/>
                  <a:gd name="T29" fmla="*/ 872 h 1104"/>
                  <a:gd name="T30" fmla="*/ 192 w 640"/>
                  <a:gd name="T31" fmla="*/ 848 h 1104"/>
                  <a:gd name="T32" fmla="*/ 176 w 640"/>
                  <a:gd name="T33" fmla="*/ 832 h 1104"/>
                  <a:gd name="T34" fmla="*/ 136 w 640"/>
                  <a:gd name="T35" fmla="*/ 816 h 1104"/>
                  <a:gd name="T36" fmla="*/ 128 w 640"/>
                  <a:gd name="T37" fmla="*/ 808 h 1104"/>
                  <a:gd name="T38" fmla="*/ 136 w 640"/>
                  <a:gd name="T39" fmla="*/ 784 h 1104"/>
                  <a:gd name="T40" fmla="*/ 144 w 640"/>
                  <a:gd name="T41" fmla="*/ 744 h 1104"/>
                  <a:gd name="T42" fmla="*/ 128 w 640"/>
                  <a:gd name="T43" fmla="*/ 736 h 1104"/>
                  <a:gd name="T44" fmla="*/ 112 w 640"/>
                  <a:gd name="T45" fmla="*/ 696 h 1104"/>
                  <a:gd name="T46" fmla="*/ 96 w 640"/>
                  <a:gd name="T47" fmla="*/ 648 h 1104"/>
                  <a:gd name="T48" fmla="*/ 80 w 640"/>
                  <a:gd name="T49" fmla="*/ 616 h 1104"/>
                  <a:gd name="T50" fmla="*/ 72 w 640"/>
                  <a:gd name="T51" fmla="*/ 592 h 1104"/>
                  <a:gd name="T52" fmla="*/ 80 w 640"/>
                  <a:gd name="T53" fmla="*/ 584 h 1104"/>
                  <a:gd name="T54" fmla="*/ 88 w 640"/>
                  <a:gd name="T55" fmla="*/ 584 h 1104"/>
                  <a:gd name="T56" fmla="*/ 88 w 640"/>
                  <a:gd name="T57" fmla="*/ 544 h 1104"/>
                  <a:gd name="T58" fmla="*/ 64 w 640"/>
                  <a:gd name="T59" fmla="*/ 520 h 1104"/>
                  <a:gd name="T60" fmla="*/ 64 w 640"/>
                  <a:gd name="T61" fmla="*/ 496 h 1104"/>
                  <a:gd name="T62" fmla="*/ 64 w 640"/>
                  <a:gd name="T63" fmla="*/ 472 h 1104"/>
                  <a:gd name="T64" fmla="*/ 80 w 640"/>
                  <a:gd name="T65" fmla="*/ 456 h 1104"/>
                  <a:gd name="T66" fmla="*/ 80 w 640"/>
                  <a:gd name="T67" fmla="*/ 480 h 1104"/>
                  <a:gd name="T68" fmla="*/ 96 w 640"/>
                  <a:gd name="T69" fmla="*/ 496 h 1104"/>
                  <a:gd name="T70" fmla="*/ 88 w 640"/>
                  <a:gd name="T71" fmla="*/ 464 h 1104"/>
                  <a:gd name="T72" fmla="*/ 80 w 640"/>
                  <a:gd name="T73" fmla="*/ 440 h 1104"/>
                  <a:gd name="T74" fmla="*/ 104 w 640"/>
                  <a:gd name="T75" fmla="*/ 440 h 1104"/>
                  <a:gd name="T76" fmla="*/ 120 w 640"/>
                  <a:gd name="T77" fmla="*/ 432 h 1104"/>
                  <a:gd name="T78" fmla="*/ 104 w 640"/>
                  <a:gd name="T79" fmla="*/ 432 h 1104"/>
                  <a:gd name="T80" fmla="*/ 80 w 640"/>
                  <a:gd name="T81" fmla="*/ 424 h 1104"/>
                  <a:gd name="T82" fmla="*/ 64 w 640"/>
                  <a:gd name="T83" fmla="*/ 448 h 1104"/>
                  <a:gd name="T84" fmla="*/ 56 w 640"/>
                  <a:gd name="T85" fmla="*/ 440 h 1104"/>
                  <a:gd name="T86" fmla="*/ 40 w 640"/>
                  <a:gd name="T87" fmla="*/ 416 h 1104"/>
                  <a:gd name="T88" fmla="*/ 48 w 640"/>
                  <a:gd name="T89" fmla="*/ 400 h 1104"/>
                  <a:gd name="T90" fmla="*/ 32 w 640"/>
                  <a:gd name="T91" fmla="*/ 368 h 1104"/>
                  <a:gd name="T92" fmla="*/ 24 w 640"/>
                  <a:gd name="T93" fmla="*/ 344 h 1104"/>
                  <a:gd name="T94" fmla="*/ 8 w 640"/>
                  <a:gd name="T95" fmla="*/ 312 h 1104"/>
                  <a:gd name="T96" fmla="*/ 16 w 640"/>
                  <a:gd name="T97" fmla="*/ 280 h 1104"/>
                  <a:gd name="T98" fmla="*/ 24 w 640"/>
                  <a:gd name="T99" fmla="*/ 216 h 1104"/>
                  <a:gd name="T100" fmla="*/ 16 w 640"/>
                  <a:gd name="T101" fmla="*/ 192 h 1104"/>
                  <a:gd name="T102" fmla="*/ 32 w 640"/>
                  <a:gd name="T103" fmla="*/ 112 h 1104"/>
                  <a:gd name="T104" fmla="*/ 56 w 640"/>
                  <a:gd name="T105" fmla="*/ 56 h 1104"/>
                  <a:gd name="T106" fmla="*/ 56 w 640"/>
                  <a:gd name="T107" fmla="*/ 40 h 1104"/>
                  <a:gd name="T108" fmla="*/ 56 w 640"/>
                  <a:gd name="T109" fmla="*/ 24 h 1104"/>
                  <a:gd name="T110" fmla="*/ 80 w 640"/>
                  <a:gd name="T111" fmla="*/ 16 h 11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40"/>
                  <a:gd name="T169" fmla="*/ 0 h 1104"/>
                  <a:gd name="T170" fmla="*/ 640 w 640"/>
                  <a:gd name="T171" fmla="*/ 1104 h 110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40" h="1104">
                    <a:moveTo>
                      <a:pt x="80" y="16"/>
                    </a:moveTo>
                    <a:lnTo>
                      <a:pt x="336" y="80"/>
                    </a:lnTo>
                    <a:lnTo>
                      <a:pt x="368" y="88"/>
                    </a:lnTo>
                    <a:lnTo>
                      <a:pt x="288" y="384"/>
                    </a:lnTo>
                    <a:lnTo>
                      <a:pt x="616" y="872"/>
                    </a:lnTo>
                    <a:lnTo>
                      <a:pt x="616" y="888"/>
                    </a:lnTo>
                    <a:lnTo>
                      <a:pt x="616" y="896"/>
                    </a:lnTo>
                    <a:lnTo>
                      <a:pt x="632" y="920"/>
                    </a:lnTo>
                    <a:lnTo>
                      <a:pt x="632" y="936"/>
                    </a:lnTo>
                    <a:lnTo>
                      <a:pt x="640" y="952"/>
                    </a:lnTo>
                    <a:lnTo>
                      <a:pt x="640" y="960"/>
                    </a:lnTo>
                    <a:lnTo>
                      <a:pt x="640" y="968"/>
                    </a:lnTo>
                    <a:lnTo>
                      <a:pt x="624" y="968"/>
                    </a:lnTo>
                    <a:lnTo>
                      <a:pt x="600" y="976"/>
                    </a:lnTo>
                    <a:lnTo>
                      <a:pt x="600" y="992"/>
                    </a:lnTo>
                    <a:lnTo>
                      <a:pt x="600" y="1000"/>
                    </a:lnTo>
                    <a:lnTo>
                      <a:pt x="600" y="1008"/>
                    </a:lnTo>
                    <a:lnTo>
                      <a:pt x="600" y="1024"/>
                    </a:lnTo>
                    <a:lnTo>
                      <a:pt x="592" y="1032"/>
                    </a:lnTo>
                    <a:lnTo>
                      <a:pt x="576" y="1040"/>
                    </a:lnTo>
                    <a:lnTo>
                      <a:pt x="576" y="1048"/>
                    </a:lnTo>
                    <a:lnTo>
                      <a:pt x="576" y="1056"/>
                    </a:lnTo>
                    <a:lnTo>
                      <a:pt x="576" y="1072"/>
                    </a:lnTo>
                    <a:lnTo>
                      <a:pt x="584" y="1080"/>
                    </a:lnTo>
                    <a:lnTo>
                      <a:pt x="584" y="1104"/>
                    </a:lnTo>
                    <a:lnTo>
                      <a:pt x="576" y="1104"/>
                    </a:lnTo>
                    <a:lnTo>
                      <a:pt x="568" y="1104"/>
                    </a:lnTo>
                    <a:lnTo>
                      <a:pt x="368" y="1080"/>
                    </a:lnTo>
                    <a:lnTo>
                      <a:pt x="360" y="1072"/>
                    </a:lnTo>
                    <a:lnTo>
                      <a:pt x="368" y="1072"/>
                    </a:lnTo>
                    <a:lnTo>
                      <a:pt x="368" y="1064"/>
                    </a:lnTo>
                    <a:lnTo>
                      <a:pt x="360" y="1064"/>
                    </a:lnTo>
                    <a:lnTo>
                      <a:pt x="352" y="1064"/>
                    </a:lnTo>
                    <a:lnTo>
                      <a:pt x="352" y="1048"/>
                    </a:lnTo>
                    <a:lnTo>
                      <a:pt x="360" y="1048"/>
                    </a:lnTo>
                    <a:lnTo>
                      <a:pt x="360" y="1040"/>
                    </a:lnTo>
                    <a:lnTo>
                      <a:pt x="360" y="1016"/>
                    </a:lnTo>
                    <a:lnTo>
                      <a:pt x="352" y="1000"/>
                    </a:lnTo>
                    <a:lnTo>
                      <a:pt x="344" y="992"/>
                    </a:lnTo>
                    <a:lnTo>
                      <a:pt x="328" y="968"/>
                    </a:lnTo>
                    <a:lnTo>
                      <a:pt x="312" y="944"/>
                    </a:lnTo>
                    <a:lnTo>
                      <a:pt x="304" y="936"/>
                    </a:lnTo>
                    <a:lnTo>
                      <a:pt x="296" y="936"/>
                    </a:lnTo>
                    <a:lnTo>
                      <a:pt x="296" y="944"/>
                    </a:lnTo>
                    <a:lnTo>
                      <a:pt x="288" y="936"/>
                    </a:lnTo>
                    <a:lnTo>
                      <a:pt x="288" y="928"/>
                    </a:lnTo>
                    <a:lnTo>
                      <a:pt x="288" y="920"/>
                    </a:lnTo>
                    <a:lnTo>
                      <a:pt x="288" y="912"/>
                    </a:lnTo>
                    <a:lnTo>
                      <a:pt x="280" y="904"/>
                    </a:lnTo>
                    <a:lnTo>
                      <a:pt x="264" y="904"/>
                    </a:lnTo>
                    <a:lnTo>
                      <a:pt x="256" y="904"/>
                    </a:lnTo>
                    <a:lnTo>
                      <a:pt x="248" y="896"/>
                    </a:lnTo>
                    <a:lnTo>
                      <a:pt x="232" y="880"/>
                    </a:lnTo>
                    <a:lnTo>
                      <a:pt x="232" y="872"/>
                    </a:lnTo>
                    <a:lnTo>
                      <a:pt x="224" y="856"/>
                    </a:lnTo>
                    <a:lnTo>
                      <a:pt x="208" y="848"/>
                    </a:lnTo>
                    <a:lnTo>
                      <a:pt x="200" y="848"/>
                    </a:lnTo>
                    <a:lnTo>
                      <a:pt x="192" y="848"/>
                    </a:lnTo>
                    <a:lnTo>
                      <a:pt x="192" y="840"/>
                    </a:lnTo>
                    <a:lnTo>
                      <a:pt x="184" y="840"/>
                    </a:lnTo>
                    <a:lnTo>
                      <a:pt x="176" y="832"/>
                    </a:lnTo>
                    <a:lnTo>
                      <a:pt x="160" y="824"/>
                    </a:lnTo>
                    <a:lnTo>
                      <a:pt x="144" y="824"/>
                    </a:lnTo>
                    <a:lnTo>
                      <a:pt x="136" y="824"/>
                    </a:lnTo>
                    <a:lnTo>
                      <a:pt x="136" y="816"/>
                    </a:lnTo>
                    <a:lnTo>
                      <a:pt x="128" y="816"/>
                    </a:lnTo>
                    <a:lnTo>
                      <a:pt x="128" y="808"/>
                    </a:lnTo>
                    <a:lnTo>
                      <a:pt x="136" y="800"/>
                    </a:lnTo>
                    <a:lnTo>
                      <a:pt x="136" y="792"/>
                    </a:lnTo>
                    <a:lnTo>
                      <a:pt x="136" y="784"/>
                    </a:lnTo>
                    <a:lnTo>
                      <a:pt x="136" y="768"/>
                    </a:lnTo>
                    <a:lnTo>
                      <a:pt x="144" y="760"/>
                    </a:lnTo>
                    <a:lnTo>
                      <a:pt x="144" y="744"/>
                    </a:lnTo>
                    <a:lnTo>
                      <a:pt x="136" y="744"/>
                    </a:lnTo>
                    <a:lnTo>
                      <a:pt x="128" y="736"/>
                    </a:lnTo>
                    <a:lnTo>
                      <a:pt x="136" y="728"/>
                    </a:lnTo>
                    <a:lnTo>
                      <a:pt x="136" y="712"/>
                    </a:lnTo>
                    <a:lnTo>
                      <a:pt x="128" y="712"/>
                    </a:lnTo>
                    <a:lnTo>
                      <a:pt x="112" y="696"/>
                    </a:lnTo>
                    <a:lnTo>
                      <a:pt x="104" y="688"/>
                    </a:lnTo>
                    <a:lnTo>
                      <a:pt x="104" y="672"/>
                    </a:lnTo>
                    <a:lnTo>
                      <a:pt x="96" y="656"/>
                    </a:lnTo>
                    <a:lnTo>
                      <a:pt x="96" y="648"/>
                    </a:lnTo>
                    <a:lnTo>
                      <a:pt x="88" y="640"/>
                    </a:lnTo>
                    <a:lnTo>
                      <a:pt x="96" y="640"/>
                    </a:lnTo>
                    <a:lnTo>
                      <a:pt x="96" y="632"/>
                    </a:lnTo>
                    <a:lnTo>
                      <a:pt x="80" y="616"/>
                    </a:lnTo>
                    <a:lnTo>
                      <a:pt x="72" y="616"/>
                    </a:lnTo>
                    <a:lnTo>
                      <a:pt x="72" y="608"/>
                    </a:lnTo>
                    <a:lnTo>
                      <a:pt x="80" y="608"/>
                    </a:lnTo>
                    <a:lnTo>
                      <a:pt x="72" y="592"/>
                    </a:lnTo>
                    <a:lnTo>
                      <a:pt x="80" y="584"/>
                    </a:lnTo>
                    <a:lnTo>
                      <a:pt x="80" y="576"/>
                    </a:lnTo>
                    <a:lnTo>
                      <a:pt x="80" y="584"/>
                    </a:lnTo>
                    <a:lnTo>
                      <a:pt x="88" y="584"/>
                    </a:lnTo>
                    <a:lnTo>
                      <a:pt x="96" y="568"/>
                    </a:lnTo>
                    <a:lnTo>
                      <a:pt x="96" y="544"/>
                    </a:lnTo>
                    <a:lnTo>
                      <a:pt x="88" y="544"/>
                    </a:lnTo>
                    <a:lnTo>
                      <a:pt x="80" y="544"/>
                    </a:lnTo>
                    <a:lnTo>
                      <a:pt x="64" y="520"/>
                    </a:lnTo>
                    <a:lnTo>
                      <a:pt x="64" y="512"/>
                    </a:lnTo>
                    <a:lnTo>
                      <a:pt x="64" y="504"/>
                    </a:lnTo>
                    <a:lnTo>
                      <a:pt x="64" y="496"/>
                    </a:lnTo>
                    <a:lnTo>
                      <a:pt x="64" y="488"/>
                    </a:lnTo>
                    <a:lnTo>
                      <a:pt x="64" y="480"/>
                    </a:lnTo>
                    <a:lnTo>
                      <a:pt x="64" y="472"/>
                    </a:lnTo>
                    <a:lnTo>
                      <a:pt x="64" y="456"/>
                    </a:lnTo>
                    <a:lnTo>
                      <a:pt x="72" y="456"/>
                    </a:lnTo>
                    <a:lnTo>
                      <a:pt x="80" y="456"/>
                    </a:lnTo>
                    <a:lnTo>
                      <a:pt x="80" y="464"/>
                    </a:lnTo>
                    <a:lnTo>
                      <a:pt x="72" y="464"/>
                    </a:lnTo>
                    <a:lnTo>
                      <a:pt x="72" y="472"/>
                    </a:lnTo>
                    <a:lnTo>
                      <a:pt x="80" y="480"/>
                    </a:lnTo>
                    <a:lnTo>
                      <a:pt x="80" y="488"/>
                    </a:lnTo>
                    <a:lnTo>
                      <a:pt x="96" y="496"/>
                    </a:lnTo>
                    <a:lnTo>
                      <a:pt x="96" y="488"/>
                    </a:lnTo>
                    <a:lnTo>
                      <a:pt x="88" y="480"/>
                    </a:lnTo>
                    <a:lnTo>
                      <a:pt x="88" y="472"/>
                    </a:lnTo>
                    <a:lnTo>
                      <a:pt x="88" y="464"/>
                    </a:lnTo>
                    <a:lnTo>
                      <a:pt x="88" y="456"/>
                    </a:lnTo>
                    <a:lnTo>
                      <a:pt x="80" y="448"/>
                    </a:lnTo>
                    <a:lnTo>
                      <a:pt x="80" y="440"/>
                    </a:lnTo>
                    <a:lnTo>
                      <a:pt x="88" y="440"/>
                    </a:lnTo>
                    <a:lnTo>
                      <a:pt x="96" y="432"/>
                    </a:lnTo>
                    <a:lnTo>
                      <a:pt x="104" y="440"/>
                    </a:lnTo>
                    <a:lnTo>
                      <a:pt x="120" y="440"/>
                    </a:lnTo>
                    <a:lnTo>
                      <a:pt x="128" y="440"/>
                    </a:lnTo>
                    <a:lnTo>
                      <a:pt x="120" y="432"/>
                    </a:lnTo>
                    <a:lnTo>
                      <a:pt x="112" y="432"/>
                    </a:lnTo>
                    <a:lnTo>
                      <a:pt x="104" y="432"/>
                    </a:lnTo>
                    <a:lnTo>
                      <a:pt x="96" y="432"/>
                    </a:lnTo>
                    <a:lnTo>
                      <a:pt x="96" y="424"/>
                    </a:lnTo>
                    <a:lnTo>
                      <a:pt x="88" y="416"/>
                    </a:lnTo>
                    <a:lnTo>
                      <a:pt x="80" y="424"/>
                    </a:lnTo>
                    <a:lnTo>
                      <a:pt x="72" y="432"/>
                    </a:lnTo>
                    <a:lnTo>
                      <a:pt x="72" y="448"/>
                    </a:lnTo>
                    <a:lnTo>
                      <a:pt x="64" y="448"/>
                    </a:lnTo>
                    <a:lnTo>
                      <a:pt x="64" y="440"/>
                    </a:lnTo>
                    <a:lnTo>
                      <a:pt x="56" y="440"/>
                    </a:lnTo>
                    <a:lnTo>
                      <a:pt x="56" y="432"/>
                    </a:lnTo>
                    <a:lnTo>
                      <a:pt x="48" y="416"/>
                    </a:lnTo>
                    <a:lnTo>
                      <a:pt x="40" y="424"/>
                    </a:lnTo>
                    <a:lnTo>
                      <a:pt x="40" y="416"/>
                    </a:lnTo>
                    <a:lnTo>
                      <a:pt x="40" y="408"/>
                    </a:lnTo>
                    <a:lnTo>
                      <a:pt x="48" y="408"/>
                    </a:lnTo>
                    <a:lnTo>
                      <a:pt x="48" y="400"/>
                    </a:lnTo>
                    <a:lnTo>
                      <a:pt x="40" y="392"/>
                    </a:lnTo>
                    <a:lnTo>
                      <a:pt x="40" y="376"/>
                    </a:lnTo>
                    <a:lnTo>
                      <a:pt x="32" y="368"/>
                    </a:lnTo>
                    <a:lnTo>
                      <a:pt x="24" y="352"/>
                    </a:lnTo>
                    <a:lnTo>
                      <a:pt x="24" y="344"/>
                    </a:lnTo>
                    <a:lnTo>
                      <a:pt x="24" y="336"/>
                    </a:lnTo>
                    <a:lnTo>
                      <a:pt x="16" y="328"/>
                    </a:lnTo>
                    <a:lnTo>
                      <a:pt x="8" y="320"/>
                    </a:lnTo>
                    <a:lnTo>
                      <a:pt x="8" y="312"/>
                    </a:lnTo>
                    <a:lnTo>
                      <a:pt x="16" y="304"/>
                    </a:lnTo>
                    <a:lnTo>
                      <a:pt x="16" y="296"/>
                    </a:lnTo>
                    <a:lnTo>
                      <a:pt x="16" y="280"/>
                    </a:lnTo>
                    <a:lnTo>
                      <a:pt x="16" y="264"/>
                    </a:lnTo>
                    <a:lnTo>
                      <a:pt x="16" y="256"/>
                    </a:lnTo>
                    <a:lnTo>
                      <a:pt x="24" y="248"/>
                    </a:lnTo>
                    <a:lnTo>
                      <a:pt x="24" y="216"/>
                    </a:lnTo>
                    <a:lnTo>
                      <a:pt x="16" y="200"/>
                    </a:lnTo>
                    <a:lnTo>
                      <a:pt x="16" y="192"/>
                    </a:lnTo>
                    <a:lnTo>
                      <a:pt x="8" y="192"/>
                    </a:lnTo>
                    <a:lnTo>
                      <a:pt x="0" y="176"/>
                    </a:lnTo>
                    <a:lnTo>
                      <a:pt x="0" y="152"/>
                    </a:lnTo>
                    <a:lnTo>
                      <a:pt x="16" y="128"/>
                    </a:lnTo>
                    <a:lnTo>
                      <a:pt x="32" y="112"/>
                    </a:lnTo>
                    <a:lnTo>
                      <a:pt x="40" y="104"/>
                    </a:lnTo>
                    <a:lnTo>
                      <a:pt x="40" y="96"/>
                    </a:lnTo>
                    <a:lnTo>
                      <a:pt x="40" y="88"/>
                    </a:lnTo>
                    <a:lnTo>
                      <a:pt x="48" y="80"/>
                    </a:lnTo>
                    <a:lnTo>
                      <a:pt x="56" y="56"/>
                    </a:lnTo>
                    <a:lnTo>
                      <a:pt x="56" y="48"/>
                    </a:lnTo>
                    <a:lnTo>
                      <a:pt x="56" y="40"/>
                    </a:lnTo>
                    <a:lnTo>
                      <a:pt x="56" y="32"/>
                    </a:lnTo>
                    <a:lnTo>
                      <a:pt x="56" y="24"/>
                    </a:lnTo>
                    <a:lnTo>
                      <a:pt x="64" y="16"/>
                    </a:lnTo>
                    <a:lnTo>
                      <a:pt x="64" y="8"/>
                    </a:lnTo>
                    <a:lnTo>
                      <a:pt x="64" y="0"/>
                    </a:lnTo>
                    <a:lnTo>
                      <a:pt x="80" y="16"/>
                    </a:lnTo>
                    <a:close/>
                  </a:path>
                </a:pathLst>
              </a:custGeom>
              <a:grpFill/>
              <a:ln w="6350">
                <a:solidFill>
                  <a:schemeClr val="bg2">
                    <a:lumMod val="40000"/>
                    <a:lumOff val="60000"/>
                  </a:schemeClr>
                </a:solidFill>
                <a:round/>
                <a:headEnd/>
                <a:tailEnd/>
              </a:ln>
            </p:spPr>
            <p:txBody>
              <a:bodyPr/>
              <a:lstStyle/>
              <a:p>
                <a:endParaRPr lang="en-US" dirty="0"/>
              </a:p>
            </p:txBody>
          </p:sp>
          <p:sp>
            <p:nvSpPr>
              <p:cNvPr id="14" name="Freeform 107"/>
              <p:cNvSpPr>
                <a:spLocks/>
              </p:cNvSpPr>
              <p:nvPr/>
            </p:nvSpPr>
            <p:spPr bwMode="auto">
              <a:xfrm>
                <a:off x="1157625" y="1881257"/>
                <a:ext cx="880776" cy="1263242"/>
              </a:xfrm>
              <a:custGeom>
                <a:avLst/>
                <a:gdLst>
                  <a:gd name="T0" fmla="*/ 0 w 512"/>
                  <a:gd name="T1" fmla="*/ 296 h 784"/>
                  <a:gd name="T2" fmla="*/ 0 w 512"/>
                  <a:gd name="T3" fmla="*/ 296 h 784"/>
                  <a:gd name="T4" fmla="*/ 80 w 512"/>
                  <a:gd name="T5" fmla="*/ 0 h 784"/>
                  <a:gd name="T6" fmla="*/ 80 w 512"/>
                  <a:gd name="T7" fmla="*/ 0 h 784"/>
                  <a:gd name="T8" fmla="*/ 160 w 512"/>
                  <a:gd name="T9" fmla="*/ 16 h 784"/>
                  <a:gd name="T10" fmla="*/ 248 w 512"/>
                  <a:gd name="T11" fmla="*/ 40 h 784"/>
                  <a:gd name="T12" fmla="*/ 288 w 512"/>
                  <a:gd name="T13" fmla="*/ 48 h 784"/>
                  <a:gd name="T14" fmla="*/ 512 w 512"/>
                  <a:gd name="T15" fmla="*/ 96 h 784"/>
                  <a:gd name="T16" fmla="*/ 512 w 512"/>
                  <a:gd name="T17" fmla="*/ 96 h 784"/>
                  <a:gd name="T18" fmla="*/ 416 w 512"/>
                  <a:gd name="T19" fmla="*/ 600 h 784"/>
                  <a:gd name="T20" fmla="*/ 400 w 512"/>
                  <a:gd name="T21" fmla="*/ 672 h 784"/>
                  <a:gd name="T22" fmla="*/ 400 w 512"/>
                  <a:gd name="T23" fmla="*/ 680 h 784"/>
                  <a:gd name="T24" fmla="*/ 392 w 512"/>
                  <a:gd name="T25" fmla="*/ 696 h 784"/>
                  <a:gd name="T26" fmla="*/ 384 w 512"/>
                  <a:gd name="T27" fmla="*/ 696 h 784"/>
                  <a:gd name="T28" fmla="*/ 376 w 512"/>
                  <a:gd name="T29" fmla="*/ 688 h 784"/>
                  <a:gd name="T30" fmla="*/ 376 w 512"/>
                  <a:gd name="T31" fmla="*/ 680 h 784"/>
                  <a:gd name="T32" fmla="*/ 360 w 512"/>
                  <a:gd name="T33" fmla="*/ 680 h 784"/>
                  <a:gd name="T34" fmla="*/ 360 w 512"/>
                  <a:gd name="T35" fmla="*/ 680 h 784"/>
                  <a:gd name="T36" fmla="*/ 360 w 512"/>
                  <a:gd name="T37" fmla="*/ 672 h 784"/>
                  <a:gd name="T38" fmla="*/ 352 w 512"/>
                  <a:gd name="T39" fmla="*/ 672 h 784"/>
                  <a:gd name="T40" fmla="*/ 352 w 512"/>
                  <a:gd name="T41" fmla="*/ 680 h 784"/>
                  <a:gd name="T42" fmla="*/ 344 w 512"/>
                  <a:gd name="T43" fmla="*/ 680 h 784"/>
                  <a:gd name="T44" fmla="*/ 344 w 512"/>
                  <a:gd name="T45" fmla="*/ 688 h 784"/>
                  <a:gd name="T46" fmla="*/ 344 w 512"/>
                  <a:gd name="T47" fmla="*/ 704 h 784"/>
                  <a:gd name="T48" fmla="*/ 344 w 512"/>
                  <a:gd name="T49" fmla="*/ 736 h 784"/>
                  <a:gd name="T50" fmla="*/ 336 w 512"/>
                  <a:gd name="T51" fmla="*/ 744 h 784"/>
                  <a:gd name="T52" fmla="*/ 336 w 512"/>
                  <a:gd name="T53" fmla="*/ 744 h 784"/>
                  <a:gd name="T54" fmla="*/ 336 w 512"/>
                  <a:gd name="T55" fmla="*/ 752 h 784"/>
                  <a:gd name="T56" fmla="*/ 336 w 512"/>
                  <a:gd name="T57" fmla="*/ 768 h 784"/>
                  <a:gd name="T58" fmla="*/ 336 w 512"/>
                  <a:gd name="T59" fmla="*/ 776 h 784"/>
                  <a:gd name="T60" fmla="*/ 336 w 512"/>
                  <a:gd name="T61" fmla="*/ 776 h 784"/>
                  <a:gd name="T62" fmla="*/ 328 w 512"/>
                  <a:gd name="T63" fmla="*/ 784 h 784"/>
                  <a:gd name="T64" fmla="*/ 328 w 512"/>
                  <a:gd name="T65" fmla="*/ 784 h 784"/>
                  <a:gd name="T66" fmla="*/ 0 w 512"/>
                  <a:gd name="T67" fmla="*/ 296 h 7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12"/>
                  <a:gd name="T103" fmla="*/ 0 h 784"/>
                  <a:gd name="T104" fmla="*/ 512 w 512"/>
                  <a:gd name="T105" fmla="*/ 784 h 7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12" h="784">
                    <a:moveTo>
                      <a:pt x="0" y="296"/>
                    </a:moveTo>
                    <a:lnTo>
                      <a:pt x="0" y="296"/>
                    </a:lnTo>
                    <a:lnTo>
                      <a:pt x="80" y="0"/>
                    </a:lnTo>
                    <a:lnTo>
                      <a:pt x="160" y="16"/>
                    </a:lnTo>
                    <a:lnTo>
                      <a:pt x="248" y="40"/>
                    </a:lnTo>
                    <a:lnTo>
                      <a:pt x="288" y="48"/>
                    </a:lnTo>
                    <a:lnTo>
                      <a:pt x="512" y="96"/>
                    </a:lnTo>
                    <a:lnTo>
                      <a:pt x="416" y="600"/>
                    </a:lnTo>
                    <a:lnTo>
                      <a:pt x="400" y="672"/>
                    </a:lnTo>
                    <a:lnTo>
                      <a:pt x="400" y="680"/>
                    </a:lnTo>
                    <a:lnTo>
                      <a:pt x="392" y="696"/>
                    </a:lnTo>
                    <a:lnTo>
                      <a:pt x="384" y="696"/>
                    </a:lnTo>
                    <a:lnTo>
                      <a:pt x="376" y="688"/>
                    </a:lnTo>
                    <a:lnTo>
                      <a:pt x="376" y="680"/>
                    </a:lnTo>
                    <a:lnTo>
                      <a:pt x="360" y="680"/>
                    </a:lnTo>
                    <a:lnTo>
                      <a:pt x="360" y="672"/>
                    </a:lnTo>
                    <a:lnTo>
                      <a:pt x="352" y="672"/>
                    </a:lnTo>
                    <a:lnTo>
                      <a:pt x="352" y="680"/>
                    </a:lnTo>
                    <a:lnTo>
                      <a:pt x="344" y="680"/>
                    </a:lnTo>
                    <a:lnTo>
                      <a:pt x="344" y="688"/>
                    </a:lnTo>
                    <a:lnTo>
                      <a:pt x="344" y="704"/>
                    </a:lnTo>
                    <a:lnTo>
                      <a:pt x="344" y="736"/>
                    </a:lnTo>
                    <a:lnTo>
                      <a:pt x="336" y="744"/>
                    </a:lnTo>
                    <a:lnTo>
                      <a:pt x="336" y="752"/>
                    </a:lnTo>
                    <a:lnTo>
                      <a:pt x="336" y="768"/>
                    </a:lnTo>
                    <a:lnTo>
                      <a:pt x="336" y="776"/>
                    </a:lnTo>
                    <a:lnTo>
                      <a:pt x="328" y="784"/>
                    </a:lnTo>
                    <a:lnTo>
                      <a:pt x="0" y="296"/>
                    </a:lnTo>
                    <a:close/>
                  </a:path>
                </a:pathLst>
              </a:custGeom>
              <a:grpFill/>
              <a:ln w="6350">
                <a:solidFill>
                  <a:schemeClr val="bg2">
                    <a:lumMod val="40000"/>
                    <a:lumOff val="60000"/>
                  </a:schemeClr>
                </a:solidFill>
                <a:round/>
                <a:headEnd/>
                <a:tailEnd/>
              </a:ln>
            </p:spPr>
            <p:txBody>
              <a:bodyPr/>
              <a:lstStyle/>
              <a:p>
                <a:endParaRPr lang="en-US" dirty="0"/>
              </a:p>
            </p:txBody>
          </p:sp>
          <p:sp>
            <p:nvSpPr>
              <p:cNvPr id="15" name="Freeform 108"/>
              <p:cNvSpPr>
                <a:spLocks/>
              </p:cNvSpPr>
              <p:nvPr/>
            </p:nvSpPr>
            <p:spPr bwMode="auto">
              <a:xfrm>
                <a:off x="1873256" y="2035940"/>
                <a:ext cx="770679" cy="915884"/>
              </a:xfrm>
              <a:custGeom>
                <a:avLst/>
                <a:gdLst>
                  <a:gd name="T0" fmla="*/ 448 w 448"/>
                  <a:gd name="T1" fmla="*/ 160 h 568"/>
                  <a:gd name="T2" fmla="*/ 448 w 448"/>
                  <a:gd name="T3" fmla="*/ 160 h 568"/>
                  <a:gd name="T4" fmla="*/ 296 w 448"/>
                  <a:gd name="T5" fmla="*/ 136 h 568"/>
                  <a:gd name="T6" fmla="*/ 296 w 448"/>
                  <a:gd name="T7" fmla="*/ 136 h 568"/>
                  <a:gd name="T8" fmla="*/ 312 w 448"/>
                  <a:gd name="T9" fmla="*/ 40 h 568"/>
                  <a:gd name="T10" fmla="*/ 312 w 448"/>
                  <a:gd name="T11" fmla="*/ 40 h 568"/>
                  <a:gd name="T12" fmla="*/ 96 w 448"/>
                  <a:gd name="T13" fmla="*/ 0 h 568"/>
                  <a:gd name="T14" fmla="*/ 96 w 448"/>
                  <a:gd name="T15" fmla="*/ 0 h 568"/>
                  <a:gd name="T16" fmla="*/ 0 w 448"/>
                  <a:gd name="T17" fmla="*/ 504 h 568"/>
                  <a:gd name="T18" fmla="*/ 0 w 448"/>
                  <a:gd name="T19" fmla="*/ 504 h 568"/>
                  <a:gd name="T20" fmla="*/ 392 w 448"/>
                  <a:gd name="T21" fmla="*/ 568 h 568"/>
                  <a:gd name="T22" fmla="*/ 392 w 448"/>
                  <a:gd name="T23" fmla="*/ 568 h 568"/>
                  <a:gd name="T24" fmla="*/ 448 w 448"/>
                  <a:gd name="T25" fmla="*/ 160 h 5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8"/>
                  <a:gd name="T40" fmla="*/ 0 h 568"/>
                  <a:gd name="T41" fmla="*/ 448 w 448"/>
                  <a:gd name="T42" fmla="*/ 568 h 56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8" h="568">
                    <a:moveTo>
                      <a:pt x="448" y="160"/>
                    </a:moveTo>
                    <a:lnTo>
                      <a:pt x="448" y="160"/>
                    </a:lnTo>
                    <a:lnTo>
                      <a:pt x="296" y="136"/>
                    </a:lnTo>
                    <a:lnTo>
                      <a:pt x="312" y="40"/>
                    </a:lnTo>
                    <a:lnTo>
                      <a:pt x="96" y="0"/>
                    </a:lnTo>
                    <a:lnTo>
                      <a:pt x="0" y="504"/>
                    </a:lnTo>
                    <a:lnTo>
                      <a:pt x="392" y="568"/>
                    </a:lnTo>
                    <a:lnTo>
                      <a:pt x="448" y="160"/>
                    </a:lnTo>
                    <a:close/>
                  </a:path>
                </a:pathLst>
              </a:custGeom>
              <a:grpFill/>
              <a:ln w="6350">
                <a:solidFill>
                  <a:schemeClr val="bg2">
                    <a:lumMod val="40000"/>
                    <a:lumOff val="60000"/>
                  </a:schemeClr>
                </a:solidFill>
                <a:round/>
                <a:headEnd/>
                <a:tailEnd/>
              </a:ln>
            </p:spPr>
            <p:txBody>
              <a:bodyPr/>
              <a:lstStyle/>
              <a:p>
                <a:endParaRPr lang="en-US" dirty="0"/>
              </a:p>
            </p:txBody>
          </p:sp>
          <p:sp>
            <p:nvSpPr>
              <p:cNvPr id="16" name="Freeform 109"/>
              <p:cNvSpPr>
                <a:spLocks/>
              </p:cNvSpPr>
              <p:nvPr/>
            </p:nvSpPr>
            <p:spPr bwMode="auto">
              <a:xfrm>
                <a:off x="1612499" y="2848702"/>
                <a:ext cx="935824" cy="1017649"/>
              </a:xfrm>
              <a:custGeom>
                <a:avLst/>
                <a:gdLst>
                  <a:gd name="T0" fmla="*/ 32 w 544"/>
                  <a:gd name="T1" fmla="*/ 416 h 632"/>
                  <a:gd name="T2" fmla="*/ 32 w 544"/>
                  <a:gd name="T3" fmla="*/ 392 h 632"/>
                  <a:gd name="T4" fmla="*/ 24 w 544"/>
                  <a:gd name="T5" fmla="*/ 384 h 632"/>
                  <a:gd name="T6" fmla="*/ 24 w 544"/>
                  <a:gd name="T7" fmla="*/ 368 h 632"/>
                  <a:gd name="T8" fmla="*/ 24 w 544"/>
                  <a:gd name="T9" fmla="*/ 360 h 632"/>
                  <a:gd name="T10" fmla="*/ 24 w 544"/>
                  <a:gd name="T11" fmla="*/ 352 h 632"/>
                  <a:gd name="T12" fmla="*/ 48 w 544"/>
                  <a:gd name="T13" fmla="*/ 336 h 632"/>
                  <a:gd name="T14" fmla="*/ 48 w 544"/>
                  <a:gd name="T15" fmla="*/ 312 h 632"/>
                  <a:gd name="T16" fmla="*/ 48 w 544"/>
                  <a:gd name="T17" fmla="*/ 296 h 632"/>
                  <a:gd name="T18" fmla="*/ 88 w 544"/>
                  <a:gd name="T19" fmla="*/ 280 h 632"/>
                  <a:gd name="T20" fmla="*/ 88 w 544"/>
                  <a:gd name="T21" fmla="*/ 272 h 632"/>
                  <a:gd name="T22" fmla="*/ 88 w 544"/>
                  <a:gd name="T23" fmla="*/ 264 h 632"/>
                  <a:gd name="T24" fmla="*/ 80 w 544"/>
                  <a:gd name="T25" fmla="*/ 248 h 632"/>
                  <a:gd name="T26" fmla="*/ 80 w 544"/>
                  <a:gd name="T27" fmla="*/ 232 h 632"/>
                  <a:gd name="T28" fmla="*/ 64 w 544"/>
                  <a:gd name="T29" fmla="*/ 200 h 632"/>
                  <a:gd name="T30" fmla="*/ 64 w 544"/>
                  <a:gd name="T31" fmla="*/ 184 h 632"/>
                  <a:gd name="T32" fmla="*/ 72 w 544"/>
                  <a:gd name="T33" fmla="*/ 176 h 632"/>
                  <a:gd name="T34" fmla="*/ 72 w 544"/>
                  <a:gd name="T35" fmla="*/ 152 h 632"/>
                  <a:gd name="T36" fmla="*/ 72 w 544"/>
                  <a:gd name="T37" fmla="*/ 144 h 632"/>
                  <a:gd name="T38" fmla="*/ 80 w 544"/>
                  <a:gd name="T39" fmla="*/ 104 h 632"/>
                  <a:gd name="T40" fmla="*/ 80 w 544"/>
                  <a:gd name="T41" fmla="*/ 80 h 632"/>
                  <a:gd name="T42" fmla="*/ 88 w 544"/>
                  <a:gd name="T43" fmla="*/ 72 h 632"/>
                  <a:gd name="T44" fmla="*/ 96 w 544"/>
                  <a:gd name="T45" fmla="*/ 72 h 632"/>
                  <a:gd name="T46" fmla="*/ 112 w 544"/>
                  <a:gd name="T47" fmla="*/ 80 h 632"/>
                  <a:gd name="T48" fmla="*/ 120 w 544"/>
                  <a:gd name="T49" fmla="*/ 96 h 632"/>
                  <a:gd name="T50" fmla="*/ 136 w 544"/>
                  <a:gd name="T51" fmla="*/ 80 h 632"/>
                  <a:gd name="T52" fmla="*/ 152 w 544"/>
                  <a:gd name="T53" fmla="*/ 0 h 632"/>
                  <a:gd name="T54" fmla="*/ 544 w 544"/>
                  <a:gd name="T55" fmla="*/ 64 h 632"/>
                  <a:gd name="T56" fmla="*/ 464 w 544"/>
                  <a:gd name="T57" fmla="*/ 632 h 632"/>
                  <a:gd name="T58" fmla="*/ 296 w 544"/>
                  <a:gd name="T59" fmla="*/ 608 h 632"/>
                  <a:gd name="T60" fmla="*/ 0 w 544"/>
                  <a:gd name="T61" fmla="*/ 440 h 632"/>
                  <a:gd name="T62" fmla="*/ 16 w 544"/>
                  <a:gd name="T63" fmla="*/ 416 h 632"/>
                  <a:gd name="T64" fmla="*/ 24 w 544"/>
                  <a:gd name="T65" fmla="*/ 416 h 6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44"/>
                  <a:gd name="T100" fmla="*/ 0 h 632"/>
                  <a:gd name="T101" fmla="*/ 544 w 544"/>
                  <a:gd name="T102" fmla="*/ 632 h 63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44" h="632">
                    <a:moveTo>
                      <a:pt x="24" y="416"/>
                    </a:moveTo>
                    <a:lnTo>
                      <a:pt x="32" y="416"/>
                    </a:lnTo>
                    <a:lnTo>
                      <a:pt x="32" y="392"/>
                    </a:lnTo>
                    <a:lnTo>
                      <a:pt x="24" y="384"/>
                    </a:lnTo>
                    <a:lnTo>
                      <a:pt x="24" y="368"/>
                    </a:lnTo>
                    <a:lnTo>
                      <a:pt x="24" y="360"/>
                    </a:lnTo>
                    <a:lnTo>
                      <a:pt x="24" y="352"/>
                    </a:lnTo>
                    <a:lnTo>
                      <a:pt x="40" y="344"/>
                    </a:lnTo>
                    <a:lnTo>
                      <a:pt x="48" y="336"/>
                    </a:lnTo>
                    <a:lnTo>
                      <a:pt x="48" y="320"/>
                    </a:lnTo>
                    <a:lnTo>
                      <a:pt x="48" y="312"/>
                    </a:lnTo>
                    <a:lnTo>
                      <a:pt x="48" y="304"/>
                    </a:lnTo>
                    <a:lnTo>
                      <a:pt x="48" y="296"/>
                    </a:lnTo>
                    <a:lnTo>
                      <a:pt x="72" y="280"/>
                    </a:lnTo>
                    <a:lnTo>
                      <a:pt x="88" y="280"/>
                    </a:lnTo>
                    <a:lnTo>
                      <a:pt x="88" y="272"/>
                    </a:lnTo>
                    <a:lnTo>
                      <a:pt x="88" y="264"/>
                    </a:lnTo>
                    <a:lnTo>
                      <a:pt x="80" y="248"/>
                    </a:lnTo>
                    <a:lnTo>
                      <a:pt x="80" y="232"/>
                    </a:lnTo>
                    <a:lnTo>
                      <a:pt x="64" y="208"/>
                    </a:lnTo>
                    <a:lnTo>
                      <a:pt x="64" y="200"/>
                    </a:lnTo>
                    <a:lnTo>
                      <a:pt x="64" y="184"/>
                    </a:lnTo>
                    <a:lnTo>
                      <a:pt x="72" y="176"/>
                    </a:lnTo>
                    <a:lnTo>
                      <a:pt x="72" y="168"/>
                    </a:lnTo>
                    <a:lnTo>
                      <a:pt x="72" y="152"/>
                    </a:lnTo>
                    <a:lnTo>
                      <a:pt x="72" y="144"/>
                    </a:lnTo>
                    <a:lnTo>
                      <a:pt x="80" y="136"/>
                    </a:lnTo>
                    <a:lnTo>
                      <a:pt x="80" y="104"/>
                    </a:lnTo>
                    <a:lnTo>
                      <a:pt x="80" y="88"/>
                    </a:lnTo>
                    <a:lnTo>
                      <a:pt x="80" y="80"/>
                    </a:lnTo>
                    <a:lnTo>
                      <a:pt x="88" y="80"/>
                    </a:lnTo>
                    <a:lnTo>
                      <a:pt x="88" y="72"/>
                    </a:lnTo>
                    <a:lnTo>
                      <a:pt x="96" y="72"/>
                    </a:lnTo>
                    <a:lnTo>
                      <a:pt x="96" y="80"/>
                    </a:lnTo>
                    <a:lnTo>
                      <a:pt x="112" y="80"/>
                    </a:lnTo>
                    <a:lnTo>
                      <a:pt x="112" y="88"/>
                    </a:lnTo>
                    <a:lnTo>
                      <a:pt x="120" y="96"/>
                    </a:lnTo>
                    <a:lnTo>
                      <a:pt x="128" y="96"/>
                    </a:lnTo>
                    <a:lnTo>
                      <a:pt x="136" y="80"/>
                    </a:lnTo>
                    <a:lnTo>
                      <a:pt x="136" y="72"/>
                    </a:lnTo>
                    <a:lnTo>
                      <a:pt x="152" y="0"/>
                    </a:lnTo>
                    <a:lnTo>
                      <a:pt x="544" y="64"/>
                    </a:lnTo>
                    <a:lnTo>
                      <a:pt x="464" y="632"/>
                    </a:lnTo>
                    <a:lnTo>
                      <a:pt x="296" y="608"/>
                    </a:lnTo>
                    <a:lnTo>
                      <a:pt x="0" y="440"/>
                    </a:lnTo>
                    <a:lnTo>
                      <a:pt x="16" y="416"/>
                    </a:lnTo>
                    <a:lnTo>
                      <a:pt x="24" y="416"/>
                    </a:lnTo>
                    <a:close/>
                  </a:path>
                </a:pathLst>
              </a:custGeom>
              <a:grpFill/>
              <a:ln w="6350">
                <a:solidFill>
                  <a:schemeClr val="bg2">
                    <a:lumMod val="40000"/>
                    <a:lumOff val="60000"/>
                  </a:schemeClr>
                </a:solidFill>
                <a:round/>
                <a:headEnd/>
                <a:tailEnd/>
              </a:ln>
            </p:spPr>
            <p:txBody>
              <a:bodyPr/>
              <a:lstStyle/>
              <a:p>
                <a:endParaRPr lang="en-US" dirty="0"/>
              </a:p>
            </p:txBody>
          </p:sp>
          <p:sp>
            <p:nvSpPr>
              <p:cNvPr id="17" name="Freeform 110"/>
              <p:cNvSpPr>
                <a:spLocks/>
              </p:cNvSpPr>
              <p:nvPr/>
            </p:nvSpPr>
            <p:spPr bwMode="auto">
              <a:xfrm>
                <a:off x="1653061" y="850038"/>
                <a:ext cx="825726" cy="1251031"/>
              </a:xfrm>
              <a:custGeom>
                <a:avLst/>
                <a:gdLst>
                  <a:gd name="T0" fmla="*/ 208 w 480"/>
                  <a:gd name="T1" fmla="*/ 128 h 776"/>
                  <a:gd name="T2" fmla="*/ 216 w 480"/>
                  <a:gd name="T3" fmla="*/ 160 h 776"/>
                  <a:gd name="T4" fmla="*/ 216 w 480"/>
                  <a:gd name="T5" fmla="*/ 168 h 776"/>
                  <a:gd name="T6" fmla="*/ 208 w 480"/>
                  <a:gd name="T7" fmla="*/ 168 h 776"/>
                  <a:gd name="T8" fmla="*/ 224 w 480"/>
                  <a:gd name="T9" fmla="*/ 184 h 776"/>
                  <a:gd name="T10" fmla="*/ 224 w 480"/>
                  <a:gd name="T11" fmla="*/ 192 h 776"/>
                  <a:gd name="T12" fmla="*/ 248 w 480"/>
                  <a:gd name="T13" fmla="*/ 248 h 776"/>
                  <a:gd name="T14" fmla="*/ 256 w 480"/>
                  <a:gd name="T15" fmla="*/ 248 h 776"/>
                  <a:gd name="T16" fmla="*/ 264 w 480"/>
                  <a:gd name="T17" fmla="*/ 256 h 776"/>
                  <a:gd name="T18" fmla="*/ 272 w 480"/>
                  <a:gd name="T19" fmla="*/ 264 h 776"/>
                  <a:gd name="T20" fmla="*/ 288 w 480"/>
                  <a:gd name="T21" fmla="*/ 272 h 776"/>
                  <a:gd name="T22" fmla="*/ 280 w 480"/>
                  <a:gd name="T23" fmla="*/ 296 h 776"/>
                  <a:gd name="T24" fmla="*/ 272 w 480"/>
                  <a:gd name="T25" fmla="*/ 304 h 776"/>
                  <a:gd name="T26" fmla="*/ 272 w 480"/>
                  <a:gd name="T27" fmla="*/ 320 h 776"/>
                  <a:gd name="T28" fmla="*/ 272 w 480"/>
                  <a:gd name="T29" fmla="*/ 336 h 776"/>
                  <a:gd name="T30" fmla="*/ 264 w 480"/>
                  <a:gd name="T31" fmla="*/ 344 h 776"/>
                  <a:gd name="T32" fmla="*/ 256 w 480"/>
                  <a:gd name="T33" fmla="*/ 368 h 776"/>
                  <a:gd name="T34" fmla="*/ 256 w 480"/>
                  <a:gd name="T35" fmla="*/ 368 h 776"/>
                  <a:gd name="T36" fmla="*/ 264 w 480"/>
                  <a:gd name="T37" fmla="*/ 376 h 776"/>
                  <a:gd name="T38" fmla="*/ 280 w 480"/>
                  <a:gd name="T39" fmla="*/ 384 h 776"/>
                  <a:gd name="T40" fmla="*/ 296 w 480"/>
                  <a:gd name="T41" fmla="*/ 368 h 776"/>
                  <a:gd name="T42" fmla="*/ 304 w 480"/>
                  <a:gd name="T43" fmla="*/ 384 h 776"/>
                  <a:gd name="T44" fmla="*/ 304 w 480"/>
                  <a:gd name="T45" fmla="*/ 408 h 776"/>
                  <a:gd name="T46" fmla="*/ 320 w 480"/>
                  <a:gd name="T47" fmla="*/ 448 h 776"/>
                  <a:gd name="T48" fmla="*/ 320 w 480"/>
                  <a:gd name="T49" fmla="*/ 464 h 776"/>
                  <a:gd name="T50" fmla="*/ 336 w 480"/>
                  <a:gd name="T51" fmla="*/ 480 h 776"/>
                  <a:gd name="T52" fmla="*/ 344 w 480"/>
                  <a:gd name="T53" fmla="*/ 520 h 776"/>
                  <a:gd name="T54" fmla="*/ 360 w 480"/>
                  <a:gd name="T55" fmla="*/ 504 h 776"/>
                  <a:gd name="T56" fmla="*/ 376 w 480"/>
                  <a:gd name="T57" fmla="*/ 512 h 776"/>
                  <a:gd name="T58" fmla="*/ 392 w 480"/>
                  <a:gd name="T59" fmla="*/ 504 h 776"/>
                  <a:gd name="T60" fmla="*/ 400 w 480"/>
                  <a:gd name="T61" fmla="*/ 512 h 776"/>
                  <a:gd name="T62" fmla="*/ 424 w 480"/>
                  <a:gd name="T63" fmla="*/ 504 h 776"/>
                  <a:gd name="T64" fmla="*/ 440 w 480"/>
                  <a:gd name="T65" fmla="*/ 512 h 776"/>
                  <a:gd name="T66" fmla="*/ 456 w 480"/>
                  <a:gd name="T67" fmla="*/ 496 h 776"/>
                  <a:gd name="T68" fmla="*/ 464 w 480"/>
                  <a:gd name="T69" fmla="*/ 496 h 776"/>
                  <a:gd name="T70" fmla="*/ 480 w 480"/>
                  <a:gd name="T71" fmla="*/ 528 h 776"/>
                  <a:gd name="T72" fmla="*/ 224 w 480"/>
                  <a:gd name="T73" fmla="*/ 736 h 776"/>
                  <a:gd name="T74" fmla="*/ 0 w 480"/>
                  <a:gd name="T75" fmla="*/ 688 h 776"/>
                  <a:gd name="T76" fmla="*/ 40 w 480"/>
                  <a:gd name="T77" fmla="*/ 520 h 776"/>
                  <a:gd name="T78" fmla="*/ 56 w 480"/>
                  <a:gd name="T79" fmla="*/ 496 h 776"/>
                  <a:gd name="T80" fmla="*/ 56 w 480"/>
                  <a:gd name="T81" fmla="*/ 480 h 776"/>
                  <a:gd name="T82" fmla="*/ 56 w 480"/>
                  <a:gd name="T83" fmla="*/ 472 h 776"/>
                  <a:gd name="T84" fmla="*/ 40 w 480"/>
                  <a:gd name="T85" fmla="*/ 456 h 776"/>
                  <a:gd name="T86" fmla="*/ 72 w 480"/>
                  <a:gd name="T87" fmla="*/ 408 h 776"/>
                  <a:gd name="T88" fmla="*/ 80 w 480"/>
                  <a:gd name="T89" fmla="*/ 392 h 776"/>
                  <a:gd name="T90" fmla="*/ 120 w 480"/>
                  <a:gd name="T91" fmla="*/ 336 h 776"/>
                  <a:gd name="T92" fmla="*/ 112 w 480"/>
                  <a:gd name="T93" fmla="*/ 320 h 776"/>
                  <a:gd name="T94" fmla="*/ 96 w 480"/>
                  <a:gd name="T95" fmla="*/ 288 h 776"/>
                  <a:gd name="T96" fmla="*/ 96 w 480"/>
                  <a:gd name="T97" fmla="*/ 256 h 776"/>
                  <a:gd name="T98" fmla="*/ 152 w 480"/>
                  <a:gd name="T99" fmla="*/ 0 h 776"/>
                  <a:gd name="T100" fmla="*/ 216 w 480"/>
                  <a:gd name="T101" fmla="*/ 16 h 77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80"/>
                  <a:gd name="T154" fmla="*/ 0 h 776"/>
                  <a:gd name="T155" fmla="*/ 480 w 480"/>
                  <a:gd name="T156" fmla="*/ 776 h 77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80" h="776">
                    <a:moveTo>
                      <a:pt x="200" y="112"/>
                    </a:moveTo>
                    <a:lnTo>
                      <a:pt x="200" y="112"/>
                    </a:lnTo>
                    <a:lnTo>
                      <a:pt x="208" y="128"/>
                    </a:lnTo>
                    <a:lnTo>
                      <a:pt x="216" y="152"/>
                    </a:lnTo>
                    <a:lnTo>
                      <a:pt x="216" y="160"/>
                    </a:lnTo>
                    <a:lnTo>
                      <a:pt x="208" y="160"/>
                    </a:lnTo>
                    <a:lnTo>
                      <a:pt x="216" y="168"/>
                    </a:lnTo>
                    <a:lnTo>
                      <a:pt x="208" y="168"/>
                    </a:lnTo>
                    <a:lnTo>
                      <a:pt x="208" y="176"/>
                    </a:lnTo>
                    <a:lnTo>
                      <a:pt x="224" y="184"/>
                    </a:lnTo>
                    <a:lnTo>
                      <a:pt x="224" y="192"/>
                    </a:lnTo>
                    <a:lnTo>
                      <a:pt x="240" y="192"/>
                    </a:lnTo>
                    <a:lnTo>
                      <a:pt x="248" y="232"/>
                    </a:lnTo>
                    <a:lnTo>
                      <a:pt x="248" y="248"/>
                    </a:lnTo>
                    <a:lnTo>
                      <a:pt x="256" y="248"/>
                    </a:lnTo>
                    <a:lnTo>
                      <a:pt x="256" y="256"/>
                    </a:lnTo>
                    <a:lnTo>
                      <a:pt x="264" y="256"/>
                    </a:lnTo>
                    <a:lnTo>
                      <a:pt x="272" y="264"/>
                    </a:lnTo>
                    <a:lnTo>
                      <a:pt x="288" y="264"/>
                    </a:lnTo>
                    <a:lnTo>
                      <a:pt x="288" y="272"/>
                    </a:lnTo>
                    <a:lnTo>
                      <a:pt x="280" y="288"/>
                    </a:lnTo>
                    <a:lnTo>
                      <a:pt x="280" y="296"/>
                    </a:lnTo>
                    <a:lnTo>
                      <a:pt x="272" y="304"/>
                    </a:lnTo>
                    <a:lnTo>
                      <a:pt x="272" y="312"/>
                    </a:lnTo>
                    <a:lnTo>
                      <a:pt x="272" y="320"/>
                    </a:lnTo>
                    <a:lnTo>
                      <a:pt x="264" y="328"/>
                    </a:lnTo>
                    <a:lnTo>
                      <a:pt x="272" y="336"/>
                    </a:lnTo>
                    <a:lnTo>
                      <a:pt x="264" y="344"/>
                    </a:lnTo>
                    <a:lnTo>
                      <a:pt x="256" y="344"/>
                    </a:lnTo>
                    <a:lnTo>
                      <a:pt x="256" y="360"/>
                    </a:lnTo>
                    <a:lnTo>
                      <a:pt x="256" y="368"/>
                    </a:lnTo>
                    <a:lnTo>
                      <a:pt x="256" y="376"/>
                    </a:lnTo>
                    <a:lnTo>
                      <a:pt x="264" y="376"/>
                    </a:lnTo>
                    <a:lnTo>
                      <a:pt x="264" y="384"/>
                    </a:lnTo>
                    <a:lnTo>
                      <a:pt x="280" y="384"/>
                    </a:lnTo>
                    <a:lnTo>
                      <a:pt x="296" y="368"/>
                    </a:lnTo>
                    <a:lnTo>
                      <a:pt x="304" y="368"/>
                    </a:lnTo>
                    <a:lnTo>
                      <a:pt x="304" y="384"/>
                    </a:lnTo>
                    <a:lnTo>
                      <a:pt x="304" y="392"/>
                    </a:lnTo>
                    <a:lnTo>
                      <a:pt x="304" y="408"/>
                    </a:lnTo>
                    <a:lnTo>
                      <a:pt x="312" y="424"/>
                    </a:lnTo>
                    <a:lnTo>
                      <a:pt x="320" y="440"/>
                    </a:lnTo>
                    <a:lnTo>
                      <a:pt x="320" y="448"/>
                    </a:lnTo>
                    <a:lnTo>
                      <a:pt x="312" y="448"/>
                    </a:lnTo>
                    <a:lnTo>
                      <a:pt x="312" y="456"/>
                    </a:lnTo>
                    <a:lnTo>
                      <a:pt x="320" y="464"/>
                    </a:lnTo>
                    <a:lnTo>
                      <a:pt x="328" y="464"/>
                    </a:lnTo>
                    <a:lnTo>
                      <a:pt x="336" y="480"/>
                    </a:lnTo>
                    <a:lnTo>
                      <a:pt x="336" y="488"/>
                    </a:lnTo>
                    <a:lnTo>
                      <a:pt x="344" y="512"/>
                    </a:lnTo>
                    <a:lnTo>
                      <a:pt x="344" y="520"/>
                    </a:lnTo>
                    <a:lnTo>
                      <a:pt x="352" y="520"/>
                    </a:lnTo>
                    <a:lnTo>
                      <a:pt x="352" y="512"/>
                    </a:lnTo>
                    <a:lnTo>
                      <a:pt x="360" y="504"/>
                    </a:lnTo>
                    <a:lnTo>
                      <a:pt x="368" y="504"/>
                    </a:lnTo>
                    <a:lnTo>
                      <a:pt x="376" y="512"/>
                    </a:lnTo>
                    <a:lnTo>
                      <a:pt x="384" y="512"/>
                    </a:lnTo>
                    <a:lnTo>
                      <a:pt x="392" y="504"/>
                    </a:lnTo>
                    <a:lnTo>
                      <a:pt x="400" y="504"/>
                    </a:lnTo>
                    <a:lnTo>
                      <a:pt x="400" y="512"/>
                    </a:lnTo>
                    <a:lnTo>
                      <a:pt x="408" y="512"/>
                    </a:lnTo>
                    <a:lnTo>
                      <a:pt x="424" y="504"/>
                    </a:lnTo>
                    <a:lnTo>
                      <a:pt x="432" y="512"/>
                    </a:lnTo>
                    <a:lnTo>
                      <a:pt x="440" y="512"/>
                    </a:lnTo>
                    <a:lnTo>
                      <a:pt x="448" y="512"/>
                    </a:lnTo>
                    <a:lnTo>
                      <a:pt x="456" y="496"/>
                    </a:lnTo>
                    <a:lnTo>
                      <a:pt x="464" y="496"/>
                    </a:lnTo>
                    <a:lnTo>
                      <a:pt x="472" y="512"/>
                    </a:lnTo>
                    <a:lnTo>
                      <a:pt x="480" y="528"/>
                    </a:lnTo>
                    <a:lnTo>
                      <a:pt x="440" y="776"/>
                    </a:lnTo>
                    <a:lnTo>
                      <a:pt x="224" y="736"/>
                    </a:lnTo>
                    <a:lnTo>
                      <a:pt x="176" y="728"/>
                    </a:lnTo>
                    <a:lnTo>
                      <a:pt x="72" y="704"/>
                    </a:lnTo>
                    <a:lnTo>
                      <a:pt x="0" y="688"/>
                    </a:lnTo>
                    <a:lnTo>
                      <a:pt x="40" y="536"/>
                    </a:lnTo>
                    <a:lnTo>
                      <a:pt x="40" y="520"/>
                    </a:lnTo>
                    <a:lnTo>
                      <a:pt x="56" y="496"/>
                    </a:lnTo>
                    <a:lnTo>
                      <a:pt x="56" y="488"/>
                    </a:lnTo>
                    <a:lnTo>
                      <a:pt x="56" y="480"/>
                    </a:lnTo>
                    <a:lnTo>
                      <a:pt x="56" y="472"/>
                    </a:lnTo>
                    <a:lnTo>
                      <a:pt x="40" y="464"/>
                    </a:lnTo>
                    <a:lnTo>
                      <a:pt x="40" y="456"/>
                    </a:lnTo>
                    <a:lnTo>
                      <a:pt x="48" y="448"/>
                    </a:lnTo>
                    <a:lnTo>
                      <a:pt x="48" y="432"/>
                    </a:lnTo>
                    <a:lnTo>
                      <a:pt x="72" y="408"/>
                    </a:lnTo>
                    <a:lnTo>
                      <a:pt x="80" y="400"/>
                    </a:lnTo>
                    <a:lnTo>
                      <a:pt x="80" y="392"/>
                    </a:lnTo>
                    <a:lnTo>
                      <a:pt x="120" y="344"/>
                    </a:lnTo>
                    <a:lnTo>
                      <a:pt x="120" y="336"/>
                    </a:lnTo>
                    <a:lnTo>
                      <a:pt x="120" y="328"/>
                    </a:lnTo>
                    <a:lnTo>
                      <a:pt x="112" y="320"/>
                    </a:lnTo>
                    <a:lnTo>
                      <a:pt x="96" y="296"/>
                    </a:lnTo>
                    <a:lnTo>
                      <a:pt x="96" y="288"/>
                    </a:lnTo>
                    <a:lnTo>
                      <a:pt x="104" y="280"/>
                    </a:lnTo>
                    <a:lnTo>
                      <a:pt x="104" y="272"/>
                    </a:lnTo>
                    <a:lnTo>
                      <a:pt x="96" y="256"/>
                    </a:lnTo>
                    <a:lnTo>
                      <a:pt x="104" y="248"/>
                    </a:lnTo>
                    <a:lnTo>
                      <a:pt x="152" y="0"/>
                    </a:lnTo>
                    <a:lnTo>
                      <a:pt x="216" y="16"/>
                    </a:lnTo>
                    <a:lnTo>
                      <a:pt x="200" y="112"/>
                    </a:lnTo>
                    <a:close/>
                  </a:path>
                </a:pathLst>
              </a:custGeom>
              <a:grpFill/>
              <a:ln w="6350">
                <a:solidFill>
                  <a:schemeClr val="bg2">
                    <a:lumMod val="40000"/>
                    <a:lumOff val="60000"/>
                  </a:schemeClr>
                </a:solidFill>
                <a:round/>
                <a:headEnd/>
                <a:tailEnd/>
              </a:ln>
            </p:spPr>
            <p:txBody>
              <a:bodyPr/>
              <a:lstStyle/>
              <a:p>
                <a:endParaRPr lang="en-US" dirty="0"/>
              </a:p>
            </p:txBody>
          </p:sp>
          <p:sp>
            <p:nvSpPr>
              <p:cNvPr id="18" name="Freeform 111"/>
              <p:cNvSpPr>
                <a:spLocks/>
              </p:cNvSpPr>
              <p:nvPr/>
            </p:nvSpPr>
            <p:spPr bwMode="auto">
              <a:xfrm>
                <a:off x="2383177" y="1611239"/>
                <a:ext cx="963349" cy="747633"/>
              </a:xfrm>
              <a:custGeom>
                <a:avLst/>
                <a:gdLst>
                  <a:gd name="T0" fmla="*/ 144 w 560"/>
                  <a:gd name="T1" fmla="*/ 424 h 464"/>
                  <a:gd name="T2" fmla="*/ 32 w 560"/>
                  <a:gd name="T3" fmla="*/ 408 h 464"/>
                  <a:gd name="T4" fmla="*/ 0 w 560"/>
                  <a:gd name="T5" fmla="*/ 400 h 464"/>
                  <a:gd name="T6" fmla="*/ 0 w 560"/>
                  <a:gd name="T7" fmla="*/ 400 h 464"/>
                  <a:gd name="T8" fmla="*/ 16 w 560"/>
                  <a:gd name="T9" fmla="*/ 304 h 464"/>
                  <a:gd name="T10" fmla="*/ 56 w 560"/>
                  <a:gd name="T11" fmla="*/ 56 h 464"/>
                  <a:gd name="T12" fmla="*/ 64 w 560"/>
                  <a:gd name="T13" fmla="*/ 0 h 464"/>
                  <a:gd name="T14" fmla="*/ 64 w 560"/>
                  <a:gd name="T15" fmla="*/ 0 h 464"/>
                  <a:gd name="T16" fmla="*/ 144 w 560"/>
                  <a:gd name="T17" fmla="*/ 16 h 464"/>
                  <a:gd name="T18" fmla="*/ 344 w 560"/>
                  <a:gd name="T19" fmla="*/ 40 h 464"/>
                  <a:gd name="T20" fmla="*/ 560 w 560"/>
                  <a:gd name="T21" fmla="*/ 64 h 464"/>
                  <a:gd name="T22" fmla="*/ 560 w 560"/>
                  <a:gd name="T23" fmla="*/ 64 h 464"/>
                  <a:gd name="T24" fmla="*/ 544 w 560"/>
                  <a:gd name="T25" fmla="*/ 264 h 464"/>
                  <a:gd name="T26" fmla="*/ 520 w 560"/>
                  <a:gd name="T27" fmla="*/ 464 h 464"/>
                  <a:gd name="T28" fmla="*/ 520 w 560"/>
                  <a:gd name="T29" fmla="*/ 464 h 464"/>
                  <a:gd name="T30" fmla="*/ 480 w 560"/>
                  <a:gd name="T31" fmla="*/ 464 h 464"/>
                  <a:gd name="T32" fmla="*/ 344 w 560"/>
                  <a:gd name="T33" fmla="*/ 448 h 464"/>
                  <a:gd name="T34" fmla="*/ 160 w 560"/>
                  <a:gd name="T35" fmla="*/ 424 h 464"/>
                  <a:gd name="T36" fmla="*/ 144 w 560"/>
                  <a:gd name="T37" fmla="*/ 424 h 4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60"/>
                  <a:gd name="T58" fmla="*/ 0 h 464"/>
                  <a:gd name="T59" fmla="*/ 560 w 560"/>
                  <a:gd name="T60" fmla="*/ 464 h 4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60" h="464">
                    <a:moveTo>
                      <a:pt x="144" y="424"/>
                    </a:moveTo>
                    <a:lnTo>
                      <a:pt x="32" y="408"/>
                    </a:lnTo>
                    <a:lnTo>
                      <a:pt x="0" y="400"/>
                    </a:lnTo>
                    <a:lnTo>
                      <a:pt x="16" y="304"/>
                    </a:lnTo>
                    <a:lnTo>
                      <a:pt x="56" y="56"/>
                    </a:lnTo>
                    <a:lnTo>
                      <a:pt x="64" y="0"/>
                    </a:lnTo>
                    <a:lnTo>
                      <a:pt x="144" y="16"/>
                    </a:lnTo>
                    <a:lnTo>
                      <a:pt x="344" y="40"/>
                    </a:lnTo>
                    <a:lnTo>
                      <a:pt x="560" y="64"/>
                    </a:lnTo>
                    <a:lnTo>
                      <a:pt x="544" y="264"/>
                    </a:lnTo>
                    <a:lnTo>
                      <a:pt x="520" y="464"/>
                    </a:lnTo>
                    <a:lnTo>
                      <a:pt x="480" y="464"/>
                    </a:lnTo>
                    <a:lnTo>
                      <a:pt x="344" y="448"/>
                    </a:lnTo>
                    <a:lnTo>
                      <a:pt x="160" y="424"/>
                    </a:lnTo>
                    <a:lnTo>
                      <a:pt x="144" y="424"/>
                    </a:lnTo>
                    <a:close/>
                  </a:path>
                </a:pathLst>
              </a:custGeom>
              <a:grpFill/>
              <a:ln w="6350">
                <a:solidFill>
                  <a:schemeClr val="bg2">
                    <a:lumMod val="40000"/>
                    <a:lumOff val="60000"/>
                  </a:schemeClr>
                </a:solidFill>
                <a:round/>
                <a:headEnd/>
                <a:tailEnd/>
              </a:ln>
            </p:spPr>
            <p:txBody>
              <a:bodyPr/>
              <a:lstStyle/>
              <a:p>
                <a:endParaRPr lang="en-US" dirty="0"/>
              </a:p>
            </p:txBody>
          </p:sp>
          <p:sp>
            <p:nvSpPr>
              <p:cNvPr id="19" name="Freeform 112"/>
              <p:cNvSpPr>
                <a:spLocks/>
              </p:cNvSpPr>
              <p:nvPr/>
            </p:nvSpPr>
            <p:spPr bwMode="auto">
              <a:xfrm>
                <a:off x="2410702" y="2951823"/>
                <a:ext cx="963349" cy="940309"/>
              </a:xfrm>
              <a:custGeom>
                <a:avLst/>
                <a:gdLst>
                  <a:gd name="T0" fmla="*/ 80 w 560"/>
                  <a:gd name="T1" fmla="*/ 536 h 584"/>
                  <a:gd name="T2" fmla="*/ 80 w 560"/>
                  <a:gd name="T3" fmla="*/ 536 h 584"/>
                  <a:gd name="T4" fmla="*/ 216 w 560"/>
                  <a:gd name="T5" fmla="*/ 552 h 584"/>
                  <a:gd name="T6" fmla="*/ 216 w 560"/>
                  <a:gd name="T7" fmla="*/ 552 h 584"/>
                  <a:gd name="T8" fmla="*/ 216 w 560"/>
                  <a:gd name="T9" fmla="*/ 544 h 584"/>
                  <a:gd name="T10" fmla="*/ 216 w 560"/>
                  <a:gd name="T11" fmla="*/ 544 h 584"/>
                  <a:gd name="T12" fmla="*/ 216 w 560"/>
                  <a:gd name="T13" fmla="*/ 528 h 584"/>
                  <a:gd name="T14" fmla="*/ 216 w 560"/>
                  <a:gd name="T15" fmla="*/ 528 h 584"/>
                  <a:gd name="T16" fmla="*/ 520 w 560"/>
                  <a:gd name="T17" fmla="*/ 560 h 584"/>
                  <a:gd name="T18" fmla="*/ 520 w 560"/>
                  <a:gd name="T19" fmla="*/ 560 h 584"/>
                  <a:gd name="T20" fmla="*/ 552 w 560"/>
                  <a:gd name="T21" fmla="*/ 96 h 584"/>
                  <a:gd name="T22" fmla="*/ 560 w 560"/>
                  <a:gd name="T23" fmla="*/ 48 h 584"/>
                  <a:gd name="T24" fmla="*/ 560 w 560"/>
                  <a:gd name="T25" fmla="*/ 48 h 584"/>
                  <a:gd name="T26" fmla="*/ 512 w 560"/>
                  <a:gd name="T27" fmla="*/ 48 h 584"/>
                  <a:gd name="T28" fmla="*/ 328 w 560"/>
                  <a:gd name="T29" fmla="*/ 32 h 584"/>
                  <a:gd name="T30" fmla="*/ 128 w 560"/>
                  <a:gd name="T31" fmla="*/ 8 h 584"/>
                  <a:gd name="T32" fmla="*/ 80 w 560"/>
                  <a:gd name="T33" fmla="*/ 0 h 584"/>
                  <a:gd name="T34" fmla="*/ 80 w 560"/>
                  <a:gd name="T35" fmla="*/ 0 h 584"/>
                  <a:gd name="T36" fmla="*/ 0 w 560"/>
                  <a:gd name="T37" fmla="*/ 568 h 584"/>
                  <a:gd name="T38" fmla="*/ 0 w 560"/>
                  <a:gd name="T39" fmla="*/ 568 h 584"/>
                  <a:gd name="T40" fmla="*/ 72 w 560"/>
                  <a:gd name="T41" fmla="*/ 584 h 584"/>
                  <a:gd name="T42" fmla="*/ 72 w 560"/>
                  <a:gd name="T43" fmla="*/ 584 h 584"/>
                  <a:gd name="T44" fmla="*/ 80 w 560"/>
                  <a:gd name="T45" fmla="*/ 536 h 5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60"/>
                  <a:gd name="T70" fmla="*/ 0 h 584"/>
                  <a:gd name="T71" fmla="*/ 560 w 560"/>
                  <a:gd name="T72" fmla="*/ 584 h 58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60" h="584">
                    <a:moveTo>
                      <a:pt x="80" y="536"/>
                    </a:moveTo>
                    <a:lnTo>
                      <a:pt x="80" y="536"/>
                    </a:lnTo>
                    <a:lnTo>
                      <a:pt x="216" y="552"/>
                    </a:lnTo>
                    <a:lnTo>
                      <a:pt x="216" y="544"/>
                    </a:lnTo>
                    <a:lnTo>
                      <a:pt x="216" y="528"/>
                    </a:lnTo>
                    <a:lnTo>
                      <a:pt x="520" y="560"/>
                    </a:lnTo>
                    <a:lnTo>
                      <a:pt x="552" y="96"/>
                    </a:lnTo>
                    <a:lnTo>
                      <a:pt x="560" y="48"/>
                    </a:lnTo>
                    <a:lnTo>
                      <a:pt x="512" y="48"/>
                    </a:lnTo>
                    <a:lnTo>
                      <a:pt x="328" y="32"/>
                    </a:lnTo>
                    <a:lnTo>
                      <a:pt x="128" y="8"/>
                    </a:lnTo>
                    <a:lnTo>
                      <a:pt x="80" y="0"/>
                    </a:lnTo>
                    <a:lnTo>
                      <a:pt x="0" y="568"/>
                    </a:lnTo>
                    <a:lnTo>
                      <a:pt x="72" y="584"/>
                    </a:lnTo>
                    <a:lnTo>
                      <a:pt x="80" y="536"/>
                    </a:lnTo>
                    <a:close/>
                  </a:path>
                </a:pathLst>
              </a:custGeom>
              <a:grpFill/>
              <a:ln w="6350">
                <a:solidFill>
                  <a:schemeClr val="bg2">
                    <a:lumMod val="40000"/>
                    <a:lumOff val="60000"/>
                  </a:schemeClr>
                </a:solidFill>
                <a:round/>
                <a:headEnd/>
                <a:tailEnd/>
              </a:ln>
            </p:spPr>
            <p:txBody>
              <a:bodyPr/>
              <a:lstStyle/>
              <a:p>
                <a:endParaRPr lang="en-US" dirty="0"/>
              </a:p>
            </p:txBody>
          </p:sp>
          <p:sp>
            <p:nvSpPr>
              <p:cNvPr id="20" name="Freeform 113"/>
              <p:cNvSpPr>
                <a:spLocks/>
              </p:cNvSpPr>
              <p:nvPr/>
            </p:nvSpPr>
            <p:spPr bwMode="auto">
              <a:xfrm>
                <a:off x="1997839" y="875817"/>
                <a:ext cx="1403735" cy="838543"/>
              </a:xfrm>
              <a:custGeom>
                <a:avLst/>
                <a:gdLst>
                  <a:gd name="T0" fmla="*/ 568 w 816"/>
                  <a:gd name="T1" fmla="*/ 496 h 520"/>
                  <a:gd name="T2" fmla="*/ 784 w 816"/>
                  <a:gd name="T3" fmla="*/ 520 h 520"/>
                  <a:gd name="T4" fmla="*/ 816 w 816"/>
                  <a:gd name="T5" fmla="*/ 112 h 520"/>
                  <a:gd name="T6" fmla="*/ 328 w 816"/>
                  <a:gd name="T7" fmla="*/ 56 h 520"/>
                  <a:gd name="T8" fmla="*/ 16 w 816"/>
                  <a:gd name="T9" fmla="*/ 0 h 520"/>
                  <a:gd name="T10" fmla="*/ 0 w 816"/>
                  <a:gd name="T11" fmla="*/ 96 h 520"/>
                  <a:gd name="T12" fmla="*/ 8 w 816"/>
                  <a:gd name="T13" fmla="*/ 112 h 520"/>
                  <a:gd name="T14" fmla="*/ 16 w 816"/>
                  <a:gd name="T15" fmla="*/ 144 h 520"/>
                  <a:gd name="T16" fmla="*/ 8 w 816"/>
                  <a:gd name="T17" fmla="*/ 144 h 520"/>
                  <a:gd name="T18" fmla="*/ 16 w 816"/>
                  <a:gd name="T19" fmla="*/ 152 h 520"/>
                  <a:gd name="T20" fmla="*/ 8 w 816"/>
                  <a:gd name="T21" fmla="*/ 152 h 520"/>
                  <a:gd name="T22" fmla="*/ 8 w 816"/>
                  <a:gd name="T23" fmla="*/ 160 h 520"/>
                  <a:gd name="T24" fmla="*/ 24 w 816"/>
                  <a:gd name="T25" fmla="*/ 168 h 520"/>
                  <a:gd name="T26" fmla="*/ 24 w 816"/>
                  <a:gd name="T27" fmla="*/ 176 h 520"/>
                  <a:gd name="T28" fmla="*/ 40 w 816"/>
                  <a:gd name="T29" fmla="*/ 176 h 520"/>
                  <a:gd name="T30" fmla="*/ 48 w 816"/>
                  <a:gd name="T31" fmla="*/ 232 h 520"/>
                  <a:gd name="T32" fmla="*/ 56 w 816"/>
                  <a:gd name="T33" fmla="*/ 232 h 520"/>
                  <a:gd name="T34" fmla="*/ 56 w 816"/>
                  <a:gd name="T35" fmla="*/ 240 h 520"/>
                  <a:gd name="T36" fmla="*/ 64 w 816"/>
                  <a:gd name="T37" fmla="*/ 240 h 520"/>
                  <a:gd name="T38" fmla="*/ 72 w 816"/>
                  <a:gd name="T39" fmla="*/ 248 h 520"/>
                  <a:gd name="T40" fmla="*/ 72 w 816"/>
                  <a:gd name="T41" fmla="*/ 248 h 520"/>
                  <a:gd name="T42" fmla="*/ 88 w 816"/>
                  <a:gd name="T43" fmla="*/ 256 h 520"/>
                  <a:gd name="T44" fmla="*/ 80 w 816"/>
                  <a:gd name="T45" fmla="*/ 272 h 520"/>
                  <a:gd name="T46" fmla="*/ 80 w 816"/>
                  <a:gd name="T47" fmla="*/ 280 h 520"/>
                  <a:gd name="T48" fmla="*/ 72 w 816"/>
                  <a:gd name="T49" fmla="*/ 288 h 520"/>
                  <a:gd name="T50" fmla="*/ 72 w 816"/>
                  <a:gd name="T51" fmla="*/ 296 h 520"/>
                  <a:gd name="T52" fmla="*/ 72 w 816"/>
                  <a:gd name="T53" fmla="*/ 304 h 520"/>
                  <a:gd name="T54" fmla="*/ 72 w 816"/>
                  <a:gd name="T55" fmla="*/ 320 h 520"/>
                  <a:gd name="T56" fmla="*/ 64 w 816"/>
                  <a:gd name="T57" fmla="*/ 328 h 520"/>
                  <a:gd name="T58" fmla="*/ 56 w 816"/>
                  <a:gd name="T59" fmla="*/ 328 h 520"/>
                  <a:gd name="T60" fmla="*/ 56 w 816"/>
                  <a:gd name="T61" fmla="*/ 352 h 520"/>
                  <a:gd name="T62" fmla="*/ 56 w 816"/>
                  <a:gd name="T63" fmla="*/ 352 h 520"/>
                  <a:gd name="T64" fmla="*/ 56 w 816"/>
                  <a:gd name="T65" fmla="*/ 360 h 520"/>
                  <a:gd name="T66" fmla="*/ 64 w 816"/>
                  <a:gd name="T67" fmla="*/ 360 h 520"/>
                  <a:gd name="T68" fmla="*/ 64 w 816"/>
                  <a:gd name="T69" fmla="*/ 368 h 520"/>
                  <a:gd name="T70" fmla="*/ 80 w 816"/>
                  <a:gd name="T71" fmla="*/ 368 h 520"/>
                  <a:gd name="T72" fmla="*/ 96 w 816"/>
                  <a:gd name="T73" fmla="*/ 352 h 520"/>
                  <a:gd name="T74" fmla="*/ 104 w 816"/>
                  <a:gd name="T75" fmla="*/ 352 h 520"/>
                  <a:gd name="T76" fmla="*/ 104 w 816"/>
                  <a:gd name="T77" fmla="*/ 368 h 520"/>
                  <a:gd name="T78" fmla="*/ 104 w 816"/>
                  <a:gd name="T79" fmla="*/ 392 h 520"/>
                  <a:gd name="T80" fmla="*/ 120 w 816"/>
                  <a:gd name="T81" fmla="*/ 424 h 520"/>
                  <a:gd name="T82" fmla="*/ 112 w 816"/>
                  <a:gd name="T83" fmla="*/ 432 h 520"/>
                  <a:gd name="T84" fmla="*/ 120 w 816"/>
                  <a:gd name="T85" fmla="*/ 448 h 520"/>
                  <a:gd name="T86" fmla="*/ 136 w 816"/>
                  <a:gd name="T87" fmla="*/ 464 h 520"/>
                  <a:gd name="T88" fmla="*/ 136 w 816"/>
                  <a:gd name="T89" fmla="*/ 472 h 520"/>
                  <a:gd name="T90" fmla="*/ 144 w 816"/>
                  <a:gd name="T91" fmla="*/ 504 h 520"/>
                  <a:gd name="T92" fmla="*/ 152 w 816"/>
                  <a:gd name="T93" fmla="*/ 496 h 520"/>
                  <a:gd name="T94" fmla="*/ 168 w 816"/>
                  <a:gd name="T95" fmla="*/ 488 h 520"/>
                  <a:gd name="T96" fmla="*/ 176 w 816"/>
                  <a:gd name="T97" fmla="*/ 496 h 520"/>
                  <a:gd name="T98" fmla="*/ 192 w 816"/>
                  <a:gd name="T99" fmla="*/ 488 h 520"/>
                  <a:gd name="T100" fmla="*/ 200 w 816"/>
                  <a:gd name="T101" fmla="*/ 488 h 520"/>
                  <a:gd name="T102" fmla="*/ 200 w 816"/>
                  <a:gd name="T103" fmla="*/ 496 h 520"/>
                  <a:gd name="T104" fmla="*/ 224 w 816"/>
                  <a:gd name="T105" fmla="*/ 488 h 520"/>
                  <a:gd name="T106" fmla="*/ 232 w 816"/>
                  <a:gd name="T107" fmla="*/ 496 h 520"/>
                  <a:gd name="T108" fmla="*/ 240 w 816"/>
                  <a:gd name="T109" fmla="*/ 496 h 520"/>
                  <a:gd name="T110" fmla="*/ 248 w 816"/>
                  <a:gd name="T111" fmla="*/ 496 h 520"/>
                  <a:gd name="T112" fmla="*/ 256 w 816"/>
                  <a:gd name="T113" fmla="*/ 480 h 520"/>
                  <a:gd name="T114" fmla="*/ 264 w 816"/>
                  <a:gd name="T115" fmla="*/ 480 h 520"/>
                  <a:gd name="T116" fmla="*/ 280 w 816"/>
                  <a:gd name="T117" fmla="*/ 512 h 520"/>
                  <a:gd name="T118" fmla="*/ 288 w 816"/>
                  <a:gd name="T119" fmla="*/ 456 h 520"/>
                  <a:gd name="T120" fmla="*/ 368 w 816"/>
                  <a:gd name="T121" fmla="*/ 472 h 5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16"/>
                  <a:gd name="T184" fmla="*/ 0 h 520"/>
                  <a:gd name="T185" fmla="*/ 816 w 816"/>
                  <a:gd name="T186" fmla="*/ 520 h 52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16" h="520">
                    <a:moveTo>
                      <a:pt x="368" y="472"/>
                    </a:moveTo>
                    <a:lnTo>
                      <a:pt x="568" y="496"/>
                    </a:lnTo>
                    <a:lnTo>
                      <a:pt x="784" y="520"/>
                    </a:lnTo>
                    <a:lnTo>
                      <a:pt x="816" y="112"/>
                    </a:lnTo>
                    <a:lnTo>
                      <a:pt x="696" y="112"/>
                    </a:lnTo>
                    <a:lnTo>
                      <a:pt x="328" y="56"/>
                    </a:lnTo>
                    <a:lnTo>
                      <a:pt x="88" y="16"/>
                    </a:lnTo>
                    <a:lnTo>
                      <a:pt x="16" y="0"/>
                    </a:lnTo>
                    <a:lnTo>
                      <a:pt x="0" y="96"/>
                    </a:lnTo>
                    <a:lnTo>
                      <a:pt x="8" y="112"/>
                    </a:lnTo>
                    <a:lnTo>
                      <a:pt x="16" y="136"/>
                    </a:lnTo>
                    <a:lnTo>
                      <a:pt x="16" y="144"/>
                    </a:lnTo>
                    <a:lnTo>
                      <a:pt x="8" y="144"/>
                    </a:lnTo>
                    <a:lnTo>
                      <a:pt x="16" y="152"/>
                    </a:lnTo>
                    <a:lnTo>
                      <a:pt x="8" y="152"/>
                    </a:lnTo>
                    <a:lnTo>
                      <a:pt x="8" y="160"/>
                    </a:lnTo>
                    <a:lnTo>
                      <a:pt x="24" y="168"/>
                    </a:lnTo>
                    <a:lnTo>
                      <a:pt x="24" y="176"/>
                    </a:lnTo>
                    <a:lnTo>
                      <a:pt x="40" y="176"/>
                    </a:lnTo>
                    <a:lnTo>
                      <a:pt x="48" y="216"/>
                    </a:lnTo>
                    <a:lnTo>
                      <a:pt x="48" y="232"/>
                    </a:lnTo>
                    <a:lnTo>
                      <a:pt x="56" y="232"/>
                    </a:lnTo>
                    <a:lnTo>
                      <a:pt x="56" y="240"/>
                    </a:lnTo>
                    <a:lnTo>
                      <a:pt x="64" y="240"/>
                    </a:lnTo>
                    <a:lnTo>
                      <a:pt x="72" y="248"/>
                    </a:lnTo>
                    <a:lnTo>
                      <a:pt x="88" y="248"/>
                    </a:lnTo>
                    <a:lnTo>
                      <a:pt x="88" y="256"/>
                    </a:lnTo>
                    <a:lnTo>
                      <a:pt x="80" y="272"/>
                    </a:lnTo>
                    <a:lnTo>
                      <a:pt x="80" y="280"/>
                    </a:lnTo>
                    <a:lnTo>
                      <a:pt x="72" y="288"/>
                    </a:lnTo>
                    <a:lnTo>
                      <a:pt x="72" y="296"/>
                    </a:lnTo>
                    <a:lnTo>
                      <a:pt x="72" y="304"/>
                    </a:lnTo>
                    <a:lnTo>
                      <a:pt x="64" y="312"/>
                    </a:lnTo>
                    <a:lnTo>
                      <a:pt x="72" y="320"/>
                    </a:lnTo>
                    <a:lnTo>
                      <a:pt x="64" y="328"/>
                    </a:lnTo>
                    <a:lnTo>
                      <a:pt x="56" y="328"/>
                    </a:lnTo>
                    <a:lnTo>
                      <a:pt x="56" y="344"/>
                    </a:lnTo>
                    <a:lnTo>
                      <a:pt x="56" y="352"/>
                    </a:lnTo>
                    <a:lnTo>
                      <a:pt x="56" y="360"/>
                    </a:lnTo>
                    <a:lnTo>
                      <a:pt x="64" y="360"/>
                    </a:lnTo>
                    <a:lnTo>
                      <a:pt x="64" y="368"/>
                    </a:lnTo>
                    <a:lnTo>
                      <a:pt x="80" y="368"/>
                    </a:lnTo>
                    <a:lnTo>
                      <a:pt x="96" y="352"/>
                    </a:lnTo>
                    <a:lnTo>
                      <a:pt x="104" y="352"/>
                    </a:lnTo>
                    <a:lnTo>
                      <a:pt x="104" y="368"/>
                    </a:lnTo>
                    <a:lnTo>
                      <a:pt x="104" y="376"/>
                    </a:lnTo>
                    <a:lnTo>
                      <a:pt x="104" y="392"/>
                    </a:lnTo>
                    <a:lnTo>
                      <a:pt x="112" y="408"/>
                    </a:lnTo>
                    <a:lnTo>
                      <a:pt x="120" y="424"/>
                    </a:lnTo>
                    <a:lnTo>
                      <a:pt x="120" y="432"/>
                    </a:lnTo>
                    <a:lnTo>
                      <a:pt x="112" y="432"/>
                    </a:lnTo>
                    <a:lnTo>
                      <a:pt x="112" y="440"/>
                    </a:lnTo>
                    <a:lnTo>
                      <a:pt x="120" y="448"/>
                    </a:lnTo>
                    <a:lnTo>
                      <a:pt x="128" y="448"/>
                    </a:lnTo>
                    <a:lnTo>
                      <a:pt x="136" y="464"/>
                    </a:lnTo>
                    <a:lnTo>
                      <a:pt x="136" y="472"/>
                    </a:lnTo>
                    <a:lnTo>
                      <a:pt x="144" y="496"/>
                    </a:lnTo>
                    <a:lnTo>
                      <a:pt x="144" y="504"/>
                    </a:lnTo>
                    <a:lnTo>
                      <a:pt x="152" y="504"/>
                    </a:lnTo>
                    <a:lnTo>
                      <a:pt x="152" y="496"/>
                    </a:lnTo>
                    <a:lnTo>
                      <a:pt x="160" y="488"/>
                    </a:lnTo>
                    <a:lnTo>
                      <a:pt x="168" y="488"/>
                    </a:lnTo>
                    <a:lnTo>
                      <a:pt x="176" y="496"/>
                    </a:lnTo>
                    <a:lnTo>
                      <a:pt x="184" y="496"/>
                    </a:lnTo>
                    <a:lnTo>
                      <a:pt x="192" y="488"/>
                    </a:lnTo>
                    <a:lnTo>
                      <a:pt x="200" y="488"/>
                    </a:lnTo>
                    <a:lnTo>
                      <a:pt x="200" y="496"/>
                    </a:lnTo>
                    <a:lnTo>
                      <a:pt x="208" y="496"/>
                    </a:lnTo>
                    <a:lnTo>
                      <a:pt x="224" y="488"/>
                    </a:lnTo>
                    <a:lnTo>
                      <a:pt x="232" y="496"/>
                    </a:lnTo>
                    <a:lnTo>
                      <a:pt x="240" y="496"/>
                    </a:lnTo>
                    <a:lnTo>
                      <a:pt x="248" y="496"/>
                    </a:lnTo>
                    <a:lnTo>
                      <a:pt x="256" y="480"/>
                    </a:lnTo>
                    <a:lnTo>
                      <a:pt x="264" y="480"/>
                    </a:lnTo>
                    <a:lnTo>
                      <a:pt x="272" y="496"/>
                    </a:lnTo>
                    <a:lnTo>
                      <a:pt x="280" y="512"/>
                    </a:lnTo>
                    <a:lnTo>
                      <a:pt x="288" y="456"/>
                    </a:lnTo>
                    <a:lnTo>
                      <a:pt x="368" y="472"/>
                    </a:lnTo>
                    <a:close/>
                  </a:path>
                </a:pathLst>
              </a:custGeom>
              <a:grpFill/>
              <a:ln w="6350">
                <a:solidFill>
                  <a:schemeClr val="bg2">
                    <a:lumMod val="40000"/>
                    <a:lumOff val="60000"/>
                  </a:schemeClr>
                </a:solidFill>
                <a:round/>
                <a:headEnd/>
                <a:tailEnd/>
              </a:ln>
            </p:spPr>
            <p:txBody>
              <a:bodyPr/>
              <a:lstStyle/>
              <a:p>
                <a:endParaRPr lang="en-US" dirty="0"/>
              </a:p>
            </p:txBody>
          </p:sp>
          <p:sp>
            <p:nvSpPr>
              <p:cNvPr id="21" name="Freeform 114"/>
              <p:cNvSpPr>
                <a:spLocks/>
              </p:cNvSpPr>
              <p:nvPr/>
            </p:nvSpPr>
            <p:spPr bwMode="auto">
              <a:xfrm>
                <a:off x="2548325" y="2293744"/>
                <a:ext cx="1003911" cy="747633"/>
              </a:xfrm>
              <a:custGeom>
                <a:avLst/>
                <a:gdLst>
                  <a:gd name="T0" fmla="*/ 432 w 584"/>
                  <a:gd name="T1" fmla="*/ 456 h 464"/>
                  <a:gd name="T2" fmla="*/ 248 w 584"/>
                  <a:gd name="T3" fmla="*/ 440 h 464"/>
                  <a:gd name="T4" fmla="*/ 48 w 584"/>
                  <a:gd name="T5" fmla="*/ 416 h 464"/>
                  <a:gd name="T6" fmla="*/ 0 w 584"/>
                  <a:gd name="T7" fmla="*/ 408 h 464"/>
                  <a:gd name="T8" fmla="*/ 0 w 584"/>
                  <a:gd name="T9" fmla="*/ 408 h 464"/>
                  <a:gd name="T10" fmla="*/ 56 w 584"/>
                  <a:gd name="T11" fmla="*/ 0 h 464"/>
                  <a:gd name="T12" fmla="*/ 56 w 584"/>
                  <a:gd name="T13" fmla="*/ 0 h 464"/>
                  <a:gd name="T14" fmla="*/ 248 w 584"/>
                  <a:gd name="T15" fmla="*/ 24 h 464"/>
                  <a:gd name="T16" fmla="*/ 384 w 584"/>
                  <a:gd name="T17" fmla="*/ 40 h 464"/>
                  <a:gd name="T18" fmla="*/ 424 w 584"/>
                  <a:gd name="T19" fmla="*/ 40 h 464"/>
                  <a:gd name="T20" fmla="*/ 424 w 584"/>
                  <a:gd name="T21" fmla="*/ 40 h 464"/>
                  <a:gd name="T22" fmla="*/ 584 w 584"/>
                  <a:gd name="T23" fmla="*/ 56 h 464"/>
                  <a:gd name="T24" fmla="*/ 584 w 584"/>
                  <a:gd name="T25" fmla="*/ 56 h 464"/>
                  <a:gd name="T26" fmla="*/ 576 w 584"/>
                  <a:gd name="T27" fmla="*/ 152 h 464"/>
                  <a:gd name="T28" fmla="*/ 552 w 584"/>
                  <a:gd name="T29" fmla="*/ 464 h 464"/>
                  <a:gd name="T30" fmla="*/ 552 w 584"/>
                  <a:gd name="T31" fmla="*/ 464 h 464"/>
                  <a:gd name="T32" fmla="*/ 480 w 584"/>
                  <a:gd name="T33" fmla="*/ 456 h 464"/>
                  <a:gd name="T34" fmla="*/ 432 w 584"/>
                  <a:gd name="T35" fmla="*/ 456 h 4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4"/>
                  <a:gd name="T55" fmla="*/ 0 h 464"/>
                  <a:gd name="T56" fmla="*/ 584 w 584"/>
                  <a:gd name="T57" fmla="*/ 464 h 4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4" h="464">
                    <a:moveTo>
                      <a:pt x="432" y="456"/>
                    </a:moveTo>
                    <a:lnTo>
                      <a:pt x="248" y="440"/>
                    </a:lnTo>
                    <a:lnTo>
                      <a:pt x="48" y="416"/>
                    </a:lnTo>
                    <a:lnTo>
                      <a:pt x="0" y="408"/>
                    </a:lnTo>
                    <a:lnTo>
                      <a:pt x="56" y="0"/>
                    </a:lnTo>
                    <a:lnTo>
                      <a:pt x="248" y="24"/>
                    </a:lnTo>
                    <a:lnTo>
                      <a:pt x="384" y="40"/>
                    </a:lnTo>
                    <a:lnTo>
                      <a:pt x="424" y="40"/>
                    </a:lnTo>
                    <a:lnTo>
                      <a:pt x="584" y="56"/>
                    </a:lnTo>
                    <a:lnTo>
                      <a:pt x="576" y="152"/>
                    </a:lnTo>
                    <a:lnTo>
                      <a:pt x="552" y="464"/>
                    </a:lnTo>
                    <a:lnTo>
                      <a:pt x="480" y="456"/>
                    </a:lnTo>
                    <a:lnTo>
                      <a:pt x="432" y="456"/>
                    </a:lnTo>
                    <a:close/>
                  </a:path>
                </a:pathLst>
              </a:custGeom>
              <a:grpFill/>
              <a:ln w="6350">
                <a:solidFill>
                  <a:schemeClr val="bg2">
                    <a:lumMod val="40000"/>
                    <a:lumOff val="60000"/>
                  </a:schemeClr>
                </a:solidFill>
                <a:round/>
                <a:headEnd/>
                <a:tailEnd/>
              </a:ln>
            </p:spPr>
            <p:txBody>
              <a:bodyPr/>
              <a:lstStyle/>
              <a:p>
                <a:endParaRPr lang="en-US" dirty="0"/>
              </a:p>
            </p:txBody>
          </p:sp>
          <p:sp>
            <p:nvSpPr>
              <p:cNvPr id="22" name="Freeform 115"/>
              <p:cNvSpPr>
                <a:spLocks/>
              </p:cNvSpPr>
              <p:nvPr/>
            </p:nvSpPr>
            <p:spPr bwMode="auto">
              <a:xfrm>
                <a:off x="3359565" y="1056281"/>
                <a:ext cx="911197" cy="541390"/>
              </a:xfrm>
              <a:custGeom>
                <a:avLst/>
                <a:gdLst>
                  <a:gd name="T0" fmla="*/ 0 w 529"/>
                  <a:gd name="T1" fmla="*/ 312 h 336"/>
                  <a:gd name="T2" fmla="*/ 0 w 529"/>
                  <a:gd name="T3" fmla="*/ 304 h 336"/>
                  <a:gd name="T4" fmla="*/ 0 w 529"/>
                  <a:gd name="T5" fmla="*/ 288 h 336"/>
                  <a:gd name="T6" fmla="*/ 16 w 529"/>
                  <a:gd name="T7" fmla="*/ 96 h 336"/>
                  <a:gd name="T8" fmla="*/ 24 w 529"/>
                  <a:gd name="T9" fmla="*/ 0 h 336"/>
                  <a:gd name="T10" fmla="*/ 24 w 529"/>
                  <a:gd name="T11" fmla="*/ 8 h 336"/>
                  <a:gd name="T12" fmla="*/ 32 w 529"/>
                  <a:gd name="T13" fmla="*/ 8 h 336"/>
                  <a:gd name="T14" fmla="*/ 280 w 529"/>
                  <a:gd name="T15" fmla="*/ 16 h 336"/>
                  <a:gd name="T16" fmla="*/ 441 w 529"/>
                  <a:gd name="T17" fmla="*/ 24 h 336"/>
                  <a:gd name="T18" fmla="*/ 473 w 529"/>
                  <a:gd name="T19" fmla="*/ 24 h 336"/>
                  <a:gd name="T20" fmla="*/ 481 w 529"/>
                  <a:gd name="T21" fmla="*/ 24 h 336"/>
                  <a:gd name="T22" fmla="*/ 481 w 529"/>
                  <a:gd name="T23" fmla="*/ 24 h 336"/>
                  <a:gd name="T24" fmla="*/ 489 w 529"/>
                  <a:gd name="T25" fmla="*/ 56 h 336"/>
                  <a:gd name="T26" fmla="*/ 489 w 529"/>
                  <a:gd name="T27" fmla="*/ 56 h 336"/>
                  <a:gd name="T28" fmla="*/ 489 w 529"/>
                  <a:gd name="T29" fmla="*/ 72 h 336"/>
                  <a:gd name="T30" fmla="*/ 489 w 529"/>
                  <a:gd name="T31" fmla="*/ 112 h 336"/>
                  <a:gd name="T32" fmla="*/ 489 w 529"/>
                  <a:gd name="T33" fmla="*/ 136 h 336"/>
                  <a:gd name="T34" fmla="*/ 497 w 529"/>
                  <a:gd name="T35" fmla="*/ 144 h 336"/>
                  <a:gd name="T36" fmla="*/ 497 w 529"/>
                  <a:gd name="T37" fmla="*/ 144 h 336"/>
                  <a:gd name="T38" fmla="*/ 505 w 529"/>
                  <a:gd name="T39" fmla="*/ 152 h 336"/>
                  <a:gd name="T40" fmla="*/ 505 w 529"/>
                  <a:gd name="T41" fmla="*/ 184 h 336"/>
                  <a:gd name="T42" fmla="*/ 505 w 529"/>
                  <a:gd name="T43" fmla="*/ 200 h 336"/>
                  <a:gd name="T44" fmla="*/ 505 w 529"/>
                  <a:gd name="T45" fmla="*/ 216 h 336"/>
                  <a:gd name="T46" fmla="*/ 505 w 529"/>
                  <a:gd name="T47" fmla="*/ 224 h 336"/>
                  <a:gd name="T48" fmla="*/ 505 w 529"/>
                  <a:gd name="T49" fmla="*/ 224 h 336"/>
                  <a:gd name="T50" fmla="*/ 513 w 529"/>
                  <a:gd name="T51" fmla="*/ 240 h 336"/>
                  <a:gd name="T52" fmla="*/ 513 w 529"/>
                  <a:gd name="T53" fmla="*/ 240 h 336"/>
                  <a:gd name="T54" fmla="*/ 513 w 529"/>
                  <a:gd name="T55" fmla="*/ 256 h 336"/>
                  <a:gd name="T56" fmla="*/ 513 w 529"/>
                  <a:gd name="T57" fmla="*/ 280 h 336"/>
                  <a:gd name="T58" fmla="*/ 513 w 529"/>
                  <a:gd name="T59" fmla="*/ 280 h 336"/>
                  <a:gd name="T60" fmla="*/ 521 w 529"/>
                  <a:gd name="T61" fmla="*/ 288 h 336"/>
                  <a:gd name="T62" fmla="*/ 529 w 529"/>
                  <a:gd name="T63" fmla="*/ 304 h 336"/>
                  <a:gd name="T64" fmla="*/ 529 w 529"/>
                  <a:gd name="T65" fmla="*/ 304 h 336"/>
                  <a:gd name="T66" fmla="*/ 529 w 529"/>
                  <a:gd name="T67" fmla="*/ 328 h 336"/>
                  <a:gd name="T68" fmla="*/ 529 w 529"/>
                  <a:gd name="T69" fmla="*/ 336 h 336"/>
                  <a:gd name="T70" fmla="*/ 505 w 529"/>
                  <a:gd name="T71" fmla="*/ 336 h 336"/>
                  <a:gd name="T72" fmla="*/ 296 w 529"/>
                  <a:gd name="T73" fmla="*/ 328 h 336"/>
                  <a:gd name="T74" fmla="*/ 16 w 529"/>
                  <a:gd name="T75" fmla="*/ 312 h 336"/>
                  <a:gd name="T76" fmla="*/ 0 w 529"/>
                  <a:gd name="T77" fmla="*/ 312 h 3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29"/>
                  <a:gd name="T118" fmla="*/ 0 h 336"/>
                  <a:gd name="T119" fmla="*/ 529 w 529"/>
                  <a:gd name="T120" fmla="*/ 336 h 3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29" h="336">
                    <a:moveTo>
                      <a:pt x="0" y="312"/>
                    </a:moveTo>
                    <a:lnTo>
                      <a:pt x="0" y="304"/>
                    </a:lnTo>
                    <a:lnTo>
                      <a:pt x="0" y="288"/>
                    </a:lnTo>
                    <a:lnTo>
                      <a:pt x="16" y="96"/>
                    </a:lnTo>
                    <a:lnTo>
                      <a:pt x="24" y="0"/>
                    </a:lnTo>
                    <a:lnTo>
                      <a:pt x="24" y="8"/>
                    </a:lnTo>
                    <a:lnTo>
                      <a:pt x="32" y="8"/>
                    </a:lnTo>
                    <a:lnTo>
                      <a:pt x="280" y="16"/>
                    </a:lnTo>
                    <a:lnTo>
                      <a:pt x="441" y="24"/>
                    </a:lnTo>
                    <a:lnTo>
                      <a:pt x="473" y="24"/>
                    </a:lnTo>
                    <a:lnTo>
                      <a:pt x="481" y="24"/>
                    </a:lnTo>
                    <a:lnTo>
                      <a:pt x="489" y="56"/>
                    </a:lnTo>
                    <a:lnTo>
                      <a:pt x="489" y="72"/>
                    </a:lnTo>
                    <a:lnTo>
                      <a:pt x="489" y="112"/>
                    </a:lnTo>
                    <a:lnTo>
                      <a:pt x="489" y="136"/>
                    </a:lnTo>
                    <a:lnTo>
                      <a:pt x="497" y="144"/>
                    </a:lnTo>
                    <a:lnTo>
                      <a:pt x="505" y="152"/>
                    </a:lnTo>
                    <a:lnTo>
                      <a:pt x="505" y="184"/>
                    </a:lnTo>
                    <a:lnTo>
                      <a:pt x="505" y="200"/>
                    </a:lnTo>
                    <a:lnTo>
                      <a:pt x="505" y="216"/>
                    </a:lnTo>
                    <a:lnTo>
                      <a:pt x="505" y="224"/>
                    </a:lnTo>
                    <a:lnTo>
                      <a:pt x="513" y="240"/>
                    </a:lnTo>
                    <a:lnTo>
                      <a:pt x="513" y="256"/>
                    </a:lnTo>
                    <a:lnTo>
                      <a:pt x="513" y="280"/>
                    </a:lnTo>
                    <a:lnTo>
                      <a:pt x="521" y="288"/>
                    </a:lnTo>
                    <a:lnTo>
                      <a:pt x="529" y="304"/>
                    </a:lnTo>
                    <a:lnTo>
                      <a:pt x="529" y="328"/>
                    </a:lnTo>
                    <a:lnTo>
                      <a:pt x="529" y="336"/>
                    </a:lnTo>
                    <a:lnTo>
                      <a:pt x="505" y="336"/>
                    </a:lnTo>
                    <a:lnTo>
                      <a:pt x="296" y="328"/>
                    </a:lnTo>
                    <a:lnTo>
                      <a:pt x="16" y="312"/>
                    </a:lnTo>
                    <a:lnTo>
                      <a:pt x="0" y="312"/>
                    </a:lnTo>
                    <a:close/>
                  </a:path>
                </a:pathLst>
              </a:custGeom>
              <a:grpFill/>
              <a:ln w="6350">
                <a:solidFill>
                  <a:schemeClr val="bg2">
                    <a:lumMod val="40000"/>
                    <a:lumOff val="60000"/>
                  </a:schemeClr>
                </a:solidFill>
                <a:round/>
                <a:headEnd/>
                <a:tailEnd/>
              </a:ln>
            </p:spPr>
            <p:txBody>
              <a:bodyPr/>
              <a:lstStyle/>
              <a:p>
                <a:endParaRPr lang="en-US" dirty="0"/>
              </a:p>
            </p:txBody>
          </p:sp>
          <p:sp>
            <p:nvSpPr>
              <p:cNvPr id="23" name="Freeform 116"/>
              <p:cNvSpPr>
                <a:spLocks/>
              </p:cNvSpPr>
              <p:nvPr/>
            </p:nvSpPr>
            <p:spPr bwMode="auto">
              <a:xfrm>
                <a:off x="3319003" y="1559679"/>
                <a:ext cx="964797" cy="618731"/>
              </a:xfrm>
              <a:custGeom>
                <a:avLst/>
                <a:gdLst>
                  <a:gd name="T0" fmla="*/ 432 w 561"/>
                  <a:gd name="T1" fmla="*/ 336 h 384"/>
                  <a:gd name="T2" fmla="*/ 440 w 561"/>
                  <a:gd name="T3" fmla="*/ 344 h 384"/>
                  <a:gd name="T4" fmla="*/ 456 w 561"/>
                  <a:gd name="T5" fmla="*/ 328 h 384"/>
                  <a:gd name="T6" fmla="*/ 497 w 561"/>
                  <a:gd name="T7" fmla="*/ 328 h 384"/>
                  <a:gd name="T8" fmla="*/ 505 w 561"/>
                  <a:gd name="T9" fmla="*/ 336 h 384"/>
                  <a:gd name="T10" fmla="*/ 513 w 561"/>
                  <a:gd name="T11" fmla="*/ 344 h 384"/>
                  <a:gd name="T12" fmla="*/ 529 w 561"/>
                  <a:gd name="T13" fmla="*/ 344 h 384"/>
                  <a:gd name="T14" fmla="*/ 553 w 561"/>
                  <a:gd name="T15" fmla="*/ 376 h 384"/>
                  <a:gd name="T16" fmla="*/ 561 w 561"/>
                  <a:gd name="T17" fmla="*/ 384 h 384"/>
                  <a:gd name="T18" fmla="*/ 561 w 561"/>
                  <a:gd name="T19" fmla="*/ 376 h 384"/>
                  <a:gd name="T20" fmla="*/ 553 w 561"/>
                  <a:gd name="T21" fmla="*/ 360 h 384"/>
                  <a:gd name="T22" fmla="*/ 545 w 561"/>
                  <a:gd name="T23" fmla="*/ 344 h 384"/>
                  <a:gd name="T24" fmla="*/ 561 w 561"/>
                  <a:gd name="T25" fmla="*/ 296 h 384"/>
                  <a:gd name="T26" fmla="*/ 545 w 561"/>
                  <a:gd name="T27" fmla="*/ 296 h 384"/>
                  <a:gd name="T28" fmla="*/ 545 w 561"/>
                  <a:gd name="T29" fmla="*/ 288 h 384"/>
                  <a:gd name="T30" fmla="*/ 553 w 561"/>
                  <a:gd name="T31" fmla="*/ 288 h 384"/>
                  <a:gd name="T32" fmla="*/ 545 w 561"/>
                  <a:gd name="T33" fmla="*/ 272 h 384"/>
                  <a:gd name="T34" fmla="*/ 545 w 561"/>
                  <a:gd name="T35" fmla="*/ 264 h 384"/>
                  <a:gd name="T36" fmla="*/ 561 w 561"/>
                  <a:gd name="T37" fmla="*/ 264 h 384"/>
                  <a:gd name="T38" fmla="*/ 561 w 561"/>
                  <a:gd name="T39" fmla="*/ 80 h 384"/>
                  <a:gd name="T40" fmla="*/ 537 w 561"/>
                  <a:gd name="T41" fmla="*/ 64 h 384"/>
                  <a:gd name="T42" fmla="*/ 529 w 561"/>
                  <a:gd name="T43" fmla="*/ 48 h 384"/>
                  <a:gd name="T44" fmla="*/ 537 w 561"/>
                  <a:gd name="T45" fmla="*/ 40 h 384"/>
                  <a:gd name="T46" fmla="*/ 553 w 561"/>
                  <a:gd name="T47" fmla="*/ 24 h 384"/>
                  <a:gd name="T48" fmla="*/ 553 w 561"/>
                  <a:gd name="T49" fmla="*/ 16 h 384"/>
                  <a:gd name="T50" fmla="*/ 529 w 561"/>
                  <a:gd name="T51" fmla="*/ 24 h 384"/>
                  <a:gd name="T52" fmla="*/ 40 w 561"/>
                  <a:gd name="T53" fmla="*/ 0 h 384"/>
                  <a:gd name="T54" fmla="*/ 24 w 561"/>
                  <a:gd name="T55" fmla="*/ 0 h 384"/>
                  <a:gd name="T56" fmla="*/ 16 w 561"/>
                  <a:gd name="T57" fmla="*/ 96 h 384"/>
                  <a:gd name="T58" fmla="*/ 0 w 561"/>
                  <a:gd name="T59" fmla="*/ 296 h 384"/>
                  <a:gd name="T60" fmla="*/ 208 w 561"/>
                  <a:gd name="T61" fmla="*/ 304 h 384"/>
                  <a:gd name="T62" fmla="*/ 400 w 561"/>
                  <a:gd name="T63" fmla="*/ 312 h 3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61"/>
                  <a:gd name="T97" fmla="*/ 0 h 384"/>
                  <a:gd name="T98" fmla="*/ 561 w 561"/>
                  <a:gd name="T99" fmla="*/ 384 h 3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61" h="384">
                    <a:moveTo>
                      <a:pt x="400" y="312"/>
                    </a:moveTo>
                    <a:lnTo>
                      <a:pt x="432" y="336"/>
                    </a:lnTo>
                    <a:lnTo>
                      <a:pt x="440" y="344"/>
                    </a:lnTo>
                    <a:lnTo>
                      <a:pt x="448" y="336"/>
                    </a:lnTo>
                    <a:lnTo>
                      <a:pt x="456" y="328"/>
                    </a:lnTo>
                    <a:lnTo>
                      <a:pt x="497" y="328"/>
                    </a:lnTo>
                    <a:lnTo>
                      <a:pt x="505" y="336"/>
                    </a:lnTo>
                    <a:lnTo>
                      <a:pt x="513" y="344"/>
                    </a:lnTo>
                    <a:lnTo>
                      <a:pt x="521" y="344"/>
                    </a:lnTo>
                    <a:lnTo>
                      <a:pt x="529" y="344"/>
                    </a:lnTo>
                    <a:lnTo>
                      <a:pt x="545" y="360"/>
                    </a:lnTo>
                    <a:lnTo>
                      <a:pt x="553" y="376"/>
                    </a:lnTo>
                    <a:lnTo>
                      <a:pt x="553" y="384"/>
                    </a:lnTo>
                    <a:lnTo>
                      <a:pt x="561" y="384"/>
                    </a:lnTo>
                    <a:lnTo>
                      <a:pt x="561" y="376"/>
                    </a:lnTo>
                    <a:lnTo>
                      <a:pt x="553" y="360"/>
                    </a:lnTo>
                    <a:lnTo>
                      <a:pt x="545" y="344"/>
                    </a:lnTo>
                    <a:lnTo>
                      <a:pt x="545" y="336"/>
                    </a:lnTo>
                    <a:lnTo>
                      <a:pt x="561" y="296"/>
                    </a:lnTo>
                    <a:lnTo>
                      <a:pt x="545" y="296"/>
                    </a:lnTo>
                    <a:lnTo>
                      <a:pt x="545" y="288"/>
                    </a:lnTo>
                    <a:lnTo>
                      <a:pt x="553" y="288"/>
                    </a:lnTo>
                    <a:lnTo>
                      <a:pt x="553" y="280"/>
                    </a:lnTo>
                    <a:lnTo>
                      <a:pt x="545" y="272"/>
                    </a:lnTo>
                    <a:lnTo>
                      <a:pt x="545" y="264"/>
                    </a:lnTo>
                    <a:lnTo>
                      <a:pt x="561" y="264"/>
                    </a:lnTo>
                    <a:lnTo>
                      <a:pt x="561" y="80"/>
                    </a:lnTo>
                    <a:lnTo>
                      <a:pt x="553" y="80"/>
                    </a:lnTo>
                    <a:lnTo>
                      <a:pt x="537" y="64"/>
                    </a:lnTo>
                    <a:lnTo>
                      <a:pt x="529" y="56"/>
                    </a:lnTo>
                    <a:lnTo>
                      <a:pt x="529" y="48"/>
                    </a:lnTo>
                    <a:lnTo>
                      <a:pt x="537" y="48"/>
                    </a:lnTo>
                    <a:lnTo>
                      <a:pt x="537" y="40"/>
                    </a:lnTo>
                    <a:lnTo>
                      <a:pt x="553" y="24"/>
                    </a:lnTo>
                    <a:lnTo>
                      <a:pt x="545" y="24"/>
                    </a:lnTo>
                    <a:lnTo>
                      <a:pt x="553" y="16"/>
                    </a:lnTo>
                    <a:lnTo>
                      <a:pt x="553" y="24"/>
                    </a:lnTo>
                    <a:lnTo>
                      <a:pt x="529" y="24"/>
                    </a:lnTo>
                    <a:lnTo>
                      <a:pt x="320" y="16"/>
                    </a:lnTo>
                    <a:lnTo>
                      <a:pt x="40" y="0"/>
                    </a:lnTo>
                    <a:lnTo>
                      <a:pt x="24" y="0"/>
                    </a:lnTo>
                    <a:lnTo>
                      <a:pt x="16" y="96"/>
                    </a:lnTo>
                    <a:lnTo>
                      <a:pt x="0" y="296"/>
                    </a:lnTo>
                    <a:lnTo>
                      <a:pt x="8" y="296"/>
                    </a:lnTo>
                    <a:lnTo>
                      <a:pt x="208" y="304"/>
                    </a:lnTo>
                    <a:lnTo>
                      <a:pt x="352" y="312"/>
                    </a:lnTo>
                    <a:lnTo>
                      <a:pt x="400" y="312"/>
                    </a:lnTo>
                    <a:close/>
                  </a:path>
                </a:pathLst>
              </a:custGeom>
              <a:grpFill/>
              <a:ln w="6350">
                <a:solidFill>
                  <a:schemeClr val="bg2">
                    <a:lumMod val="40000"/>
                    <a:lumOff val="60000"/>
                  </a:schemeClr>
                </a:solidFill>
                <a:round/>
                <a:headEnd/>
                <a:tailEnd/>
              </a:ln>
            </p:spPr>
            <p:txBody>
              <a:bodyPr/>
              <a:lstStyle/>
              <a:p>
                <a:endParaRPr lang="en-US" dirty="0"/>
              </a:p>
            </p:txBody>
          </p:sp>
          <p:sp>
            <p:nvSpPr>
              <p:cNvPr id="24" name="Freeform 117"/>
              <p:cNvSpPr>
                <a:spLocks/>
              </p:cNvSpPr>
              <p:nvPr/>
            </p:nvSpPr>
            <p:spPr bwMode="auto">
              <a:xfrm>
                <a:off x="3276991" y="2035940"/>
                <a:ext cx="1144429" cy="529179"/>
              </a:xfrm>
              <a:custGeom>
                <a:avLst/>
                <a:gdLst>
                  <a:gd name="T0" fmla="*/ 665 w 665"/>
                  <a:gd name="T1" fmla="*/ 328 h 328"/>
                  <a:gd name="T2" fmla="*/ 649 w 665"/>
                  <a:gd name="T3" fmla="*/ 304 h 328"/>
                  <a:gd name="T4" fmla="*/ 649 w 665"/>
                  <a:gd name="T5" fmla="*/ 304 h 328"/>
                  <a:gd name="T6" fmla="*/ 641 w 665"/>
                  <a:gd name="T7" fmla="*/ 296 h 328"/>
                  <a:gd name="T8" fmla="*/ 641 w 665"/>
                  <a:gd name="T9" fmla="*/ 296 h 328"/>
                  <a:gd name="T10" fmla="*/ 641 w 665"/>
                  <a:gd name="T11" fmla="*/ 288 h 328"/>
                  <a:gd name="T12" fmla="*/ 633 w 665"/>
                  <a:gd name="T13" fmla="*/ 264 h 328"/>
                  <a:gd name="T14" fmla="*/ 625 w 665"/>
                  <a:gd name="T15" fmla="*/ 264 h 328"/>
                  <a:gd name="T16" fmla="*/ 625 w 665"/>
                  <a:gd name="T17" fmla="*/ 232 h 328"/>
                  <a:gd name="T18" fmla="*/ 625 w 665"/>
                  <a:gd name="T19" fmla="*/ 224 h 328"/>
                  <a:gd name="T20" fmla="*/ 625 w 665"/>
                  <a:gd name="T21" fmla="*/ 216 h 328"/>
                  <a:gd name="T22" fmla="*/ 625 w 665"/>
                  <a:gd name="T23" fmla="*/ 216 h 328"/>
                  <a:gd name="T24" fmla="*/ 625 w 665"/>
                  <a:gd name="T25" fmla="*/ 208 h 328"/>
                  <a:gd name="T26" fmla="*/ 625 w 665"/>
                  <a:gd name="T27" fmla="*/ 208 h 328"/>
                  <a:gd name="T28" fmla="*/ 617 w 665"/>
                  <a:gd name="T29" fmla="*/ 184 h 328"/>
                  <a:gd name="T30" fmla="*/ 617 w 665"/>
                  <a:gd name="T31" fmla="*/ 176 h 328"/>
                  <a:gd name="T32" fmla="*/ 609 w 665"/>
                  <a:gd name="T33" fmla="*/ 176 h 328"/>
                  <a:gd name="T34" fmla="*/ 609 w 665"/>
                  <a:gd name="T35" fmla="*/ 160 h 328"/>
                  <a:gd name="T36" fmla="*/ 609 w 665"/>
                  <a:gd name="T37" fmla="*/ 128 h 328"/>
                  <a:gd name="T38" fmla="*/ 593 w 665"/>
                  <a:gd name="T39" fmla="*/ 120 h 328"/>
                  <a:gd name="T40" fmla="*/ 585 w 665"/>
                  <a:gd name="T41" fmla="*/ 112 h 328"/>
                  <a:gd name="T42" fmla="*/ 585 w 665"/>
                  <a:gd name="T43" fmla="*/ 104 h 328"/>
                  <a:gd name="T44" fmla="*/ 585 w 665"/>
                  <a:gd name="T45" fmla="*/ 104 h 328"/>
                  <a:gd name="T46" fmla="*/ 585 w 665"/>
                  <a:gd name="T47" fmla="*/ 96 h 328"/>
                  <a:gd name="T48" fmla="*/ 585 w 665"/>
                  <a:gd name="T49" fmla="*/ 88 h 328"/>
                  <a:gd name="T50" fmla="*/ 585 w 665"/>
                  <a:gd name="T51" fmla="*/ 88 h 328"/>
                  <a:gd name="T52" fmla="*/ 585 w 665"/>
                  <a:gd name="T53" fmla="*/ 88 h 328"/>
                  <a:gd name="T54" fmla="*/ 569 w 665"/>
                  <a:gd name="T55" fmla="*/ 72 h 328"/>
                  <a:gd name="T56" fmla="*/ 569 w 665"/>
                  <a:gd name="T57" fmla="*/ 64 h 328"/>
                  <a:gd name="T58" fmla="*/ 553 w 665"/>
                  <a:gd name="T59" fmla="*/ 48 h 328"/>
                  <a:gd name="T60" fmla="*/ 545 w 665"/>
                  <a:gd name="T61" fmla="*/ 48 h 328"/>
                  <a:gd name="T62" fmla="*/ 537 w 665"/>
                  <a:gd name="T63" fmla="*/ 48 h 328"/>
                  <a:gd name="T64" fmla="*/ 529 w 665"/>
                  <a:gd name="T65" fmla="*/ 40 h 328"/>
                  <a:gd name="T66" fmla="*/ 529 w 665"/>
                  <a:gd name="T67" fmla="*/ 40 h 328"/>
                  <a:gd name="T68" fmla="*/ 521 w 665"/>
                  <a:gd name="T69" fmla="*/ 32 h 328"/>
                  <a:gd name="T70" fmla="*/ 521 w 665"/>
                  <a:gd name="T71" fmla="*/ 32 h 328"/>
                  <a:gd name="T72" fmla="*/ 480 w 665"/>
                  <a:gd name="T73" fmla="*/ 32 h 328"/>
                  <a:gd name="T74" fmla="*/ 480 w 665"/>
                  <a:gd name="T75" fmla="*/ 32 h 328"/>
                  <a:gd name="T76" fmla="*/ 472 w 665"/>
                  <a:gd name="T77" fmla="*/ 40 h 328"/>
                  <a:gd name="T78" fmla="*/ 464 w 665"/>
                  <a:gd name="T79" fmla="*/ 48 h 328"/>
                  <a:gd name="T80" fmla="*/ 464 w 665"/>
                  <a:gd name="T81" fmla="*/ 48 h 328"/>
                  <a:gd name="T82" fmla="*/ 456 w 665"/>
                  <a:gd name="T83" fmla="*/ 40 h 328"/>
                  <a:gd name="T84" fmla="*/ 424 w 665"/>
                  <a:gd name="T85" fmla="*/ 16 h 328"/>
                  <a:gd name="T86" fmla="*/ 424 w 665"/>
                  <a:gd name="T87" fmla="*/ 16 h 328"/>
                  <a:gd name="T88" fmla="*/ 303 w 665"/>
                  <a:gd name="T89" fmla="*/ 12 h 328"/>
                  <a:gd name="T90" fmla="*/ 55 w 665"/>
                  <a:gd name="T91" fmla="*/ 0 h 328"/>
                  <a:gd name="T92" fmla="*/ 24 w 665"/>
                  <a:gd name="T93" fmla="*/ 0 h 328"/>
                  <a:gd name="T94" fmla="*/ 24 w 665"/>
                  <a:gd name="T95" fmla="*/ 0 h 328"/>
                  <a:gd name="T96" fmla="*/ 0 w 665"/>
                  <a:gd name="T97" fmla="*/ 200 h 328"/>
                  <a:gd name="T98" fmla="*/ 0 w 665"/>
                  <a:gd name="T99" fmla="*/ 200 h 328"/>
                  <a:gd name="T100" fmla="*/ 160 w 665"/>
                  <a:gd name="T101" fmla="*/ 216 h 328"/>
                  <a:gd name="T102" fmla="*/ 160 w 665"/>
                  <a:gd name="T103" fmla="*/ 216 h 328"/>
                  <a:gd name="T104" fmla="*/ 152 w 665"/>
                  <a:gd name="T105" fmla="*/ 312 h 328"/>
                  <a:gd name="T106" fmla="*/ 152 w 665"/>
                  <a:gd name="T107" fmla="*/ 312 h 328"/>
                  <a:gd name="T108" fmla="*/ 184 w 665"/>
                  <a:gd name="T109" fmla="*/ 320 h 328"/>
                  <a:gd name="T110" fmla="*/ 424 w 665"/>
                  <a:gd name="T111" fmla="*/ 328 h 328"/>
                  <a:gd name="T112" fmla="*/ 649 w 665"/>
                  <a:gd name="T113" fmla="*/ 328 h 328"/>
                  <a:gd name="T114" fmla="*/ 665 w 665"/>
                  <a:gd name="T115" fmla="*/ 328 h 3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65"/>
                  <a:gd name="T175" fmla="*/ 0 h 328"/>
                  <a:gd name="T176" fmla="*/ 665 w 665"/>
                  <a:gd name="T177" fmla="*/ 328 h 32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65" h="328">
                    <a:moveTo>
                      <a:pt x="665" y="328"/>
                    </a:moveTo>
                    <a:lnTo>
                      <a:pt x="649" y="304"/>
                    </a:lnTo>
                    <a:lnTo>
                      <a:pt x="641" y="296"/>
                    </a:lnTo>
                    <a:lnTo>
                      <a:pt x="641" y="288"/>
                    </a:lnTo>
                    <a:lnTo>
                      <a:pt x="633" y="264"/>
                    </a:lnTo>
                    <a:lnTo>
                      <a:pt x="625" y="264"/>
                    </a:lnTo>
                    <a:lnTo>
                      <a:pt x="625" y="232"/>
                    </a:lnTo>
                    <a:lnTo>
                      <a:pt x="625" y="224"/>
                    </a:lnTo>
                    <a:lnTo>
                      <a:pt x="625" y="216"/>
                    </a:lnTo>
                    <a:lnTo>
                      <a:pt x="625" y="208"/>
                    </a:lnTo>
                    <a:lnTo>
                      <a:pt x="617" y="184"/>
                    </a:lnTo>
                    <a:lnTo>
                      <a:pt x="617" y="176"/>
                    </a:lnTo>
                    <a:lnTo>
                      <a:pt x="609" y="176"/>
                    </a:lnTo>
                    <a:lnTo>
                      <a:pt x="609" y="160"/>
                    </a:lnTo>
                    <a:lnTo>
                      <a:pt x="609" y="128"/>
                    </a:lnTo>
                    <a:lnTo>
                      <a:pt x="593" y="120"/>
                    </a:lnTo>
                    <a:lnTo>
                      <a:pt x="585" y="112"/>
                    </a:lnTo>
                    <a:lnTo>
                      <a:pt x="585" y="104"/>
                    </a:lnTo>
                    <a:lnTo>
                      <a:pt x="585" y="96"/>
                    </a:lnTo>
                    <a:lnTo>
                      <a:pt x="585" y="88"/>
                    </a:lnTo>
                    <a:lnTo>
                      <a:pt x="569" y="72"/>
                    </a:lnTo>
                    <a:lnTo>
                      <a:pt x="569" y="64"/>
                    </a:lnTo>
                    <a:lnTo>
                      <a:pt x="553" y="48"/>
                    </a:lnTo>
                    <a:lnTo>
                      <a:pt x="545" y="48"/>
                    </a:lnTo>
                    <a:lnTo>
                      <a:pt x="537" y="48"/>
                    </a:lnTo>
                    <a:lnTo>
                      <a:pt x="529" y="40"/>
                    </a:lnTo>
                    <a:lnTo>
                      <a:pt x="521" y="32"/>
                    </a:lnTo>
                    <a:lnTo>
                      <a:pt x="480" y="32"/>
                    </a:lnTo>
                    <a:lnTo>
                      <a:pt x="472" y="40"/>
                    </a:lnTo>
                    <a:lnTo>
                      <a:pt x="464" y="48"/>
                    </a:lnTo>
                    <a:lnTo>
                      <a:pt x="456" y="40"/>
                    </a:lnTo>
                    <a:lnTo>
                      <a:pt x="424" y="16"/>
                    </a:lnTo>
                    <a:lnTo>
                      <a:pt x="303" y="12"/>
                    </a:lnTo>
                    <a:lnTo>
                      <a:pt x="55" y="0"/>
                    </a:lnTo>
                    <a:lnTo>
                      <a:pt x="24" y="0"/>
                    </a:lnTo>
                    <a:lnTo>
                      <a:pt x="0" y="200"/>
                    </a:lnTo>
                    <a:lnTo>
                      <a:pt x="160" y="216"/>
                    </a:lnTo>
                    <a:lnTo>
                      <a:pt x="152" y="312"/>
                    </a:lnTo>
                    <a:lnTo>
                      <a:pt x="184" y="320"/>
                    </a:lnTo>
                    <a:lnTo>
                      <a:pt x="424" y="328"/>
                    </a:lnTo>
                    <a:lnTo>
                      <a:pt x="649" y="328"/>
                    </a:lnTo>
                    <a:lnTo>
                      <a:pt x="665" y="328"/>
                    </a:lnTo>
                    <a:close/>
                  </a:path>
                </a:pathLst>
              </a:custGeom>
              <a:grpFill/>
              <a:ln w="6350">
                <a:solidFill>
                  <a:schemeClr val="bg2">
                    <a:lumMod val="40000"/>
                    <a:lumOff val="60000"/>
                  </a:schemeClr>
                </a:solidFill>
                <a:round/>
                <a:headEnd/>
                <a:tailEnd/>
              </a:ln>
            </p:spPr>
            <p:txBody>
              <a:bodyPr/>
              <a:lstStyle/>
              <a:p>
                <a:endParaRPr lang="en-US" dirty="0"/>
              </a:p>
            </p:txBody>
          </p:sp>
          <p:sp>
            <p:nvSpPr>
              <p:cNvPr id="25" name="Freeform 118"/>
              <p:cNvSpPr>
                <a:spLocks/>
              </p:cNvSpPr>
              <p:nvPr/>
            </p:nvSpPr>
            <p:spPr bwMode="auto">
              <a:xfrm>
                <a:off x="3497186" y="2539336"/>
                <a:ext cx="1021294" cy="515609"/>
              </a:xfrm>
              <a:custGeom>
                <a:avLst/>
                <a:gdLst>
                  <a:gd name="T0" fmla="*/ 0 w 593"/>
                  <a:gd name="T1" fmla="*/ 312 h 320"/>
                  <a:gd name="T2" fmla="*/ 24 w 593"/>
                  <a:gd name="T3" fmla="*/ 0 h 320"/>
                  <a:gd name="T4" fmla="*/ 24 w 593"/>
                  <a:gd name="T5" fmla="*/ 0 h 320"/>
                  <a:gd name="T6" fmla="*/ 56 w 593"/>
                  <a:gd name="T7" fmla="*/ 8 h 320"/>
                  <a:gd name="T8" fmla="*/ 296 w 593"/>
                  <a:gd name="T9" fmla="*/ 16 h 320"/>
                  <a:gd name="T10" fmla="*/ 521 w 593"/>
                  <a:gd name="T11" fmla="*/ 16 h 320"/>
                  <a:gd name="T12" fmla="*/ 537 w 593"/>
                  <a:gd name="T13" fmla="*/ 16 h 320"/>
                  <a:gd name="T14" fmla="*/ 529 w 593"/>
                  <a:gd name="T15" fmla="*/ 16 h 320"/>
                  <a:gd name="T16" fmla="*/ 545 w 593"/>
                  <a:gd name="T17" fmla="*/ 24 h 320"/>
                  <a:gd name="T18" fmla="*/ 553 w 593"/>
                  <a:gd name="T19" fmla="*/ 32 h 320"/>
                  <a:gd name="T20" fmla="*/ 553 w 593"/>
                  <a:gd name="T21" fmla="*/ 32 h 320"/>
                  <a:gd name="T22" fmla="*/ 561 w 593"/>
                  <a:gd name="T23" fmla="*/ 24 h 320"/>
                  <a:gd name="T24" fmla="*/ 561 w 593"/>
                  <a:gd name="T25" fmla="*/ 32 h 320"/>
                  <a:gd name="T26" fmla="*/ 569 w 593"/>
                  <a:gd name="T27" fmla="*/ 32 h 320"/>
                  <a:gd name="T28" fmla="*/ 569 w 593"/>
                  <a:gd name="T29" fmla="*/ 40 h 320"/>
                  <a:gd name="T30" fmla="*/ 569 w 593"/>
                  <a:gd name="T31" fmla="*/ 48 h 320"/>
                  <a:gd name="T32" fmla="*/ 553 w 593"/>
                  <a:gd name="T33" fmla="*/ 56 h 320"/>
                  <a:gd name="T34" fmla="*/ 553 w 593"/>
                  <a:gd name="T35" fmla="*/ 56 h 320"/>
                  <a:gd name="T36" fmla="*/ 553 w 593"/>
                  <a:gd name="T37" fmla="*/ 64 h 320"/>
                  <a:gd name="T38" fmla="*/ 553 w 593"/>
                  <a:gd name="T39" fmla="*/ 64 h 320"/>
                  <a:gd name="T40" fmla="*/ 569 w 593"/>
                  <a:gd name="T41" fmla="*/ 72 h 320"/>
                  <a:gd name="T42" fmla="*/ 569 w 593"/>
                  <a:gd name="T43" fmla="*/ 80 h 320"/>
                  <a:gd name="T44" fmla="*/ 569 w 593"/>
                  <a:gd name="T45" fmla="*/ 88 h 320"/>
                  <a:gd name="T46" fmla="*/ 569 w 593"/>
                  <a:gd name="T47" fmla="*/ 88 h 320"/>
                  <a:gd name="T48" fmla="*/ 577 w 593"/>
                  <a:gd name="T49" fmla="*/ 104 h 320"/>
                  <a:gd name="T50" fmla="*/ 577 w 593"/>
                  <a:gd name="T51" fmla="*/ 104 h 320"/>
                  <a:gd name="T52" fmla="*/ 593 w 593"/>
                  <a:gd name="T53" fmla="*/ 104 h 320"/>
                  <a:gd name="T54" fmla="*/ 593 w 593"/>
                  <a:gd name="T55" fmla="*/ 104 h 320"/>
                  <a:gd name="T56" fmla="*/ 593 w 593"/>
                  <a:gd name="T57" fmla="*/ 320 h 320"/>
                  <a:gd name="T58" fmla="*/ 593 w 593"/>
                  <a:gd name="T59" fmla="*/ 320 h 320"/>
                  <a:gd name="T60" fmla="*/ 529 w 593"/>
                  <a:gd name="T61" fmla="*/ 320 h 320"/>
                  <a:gd name="T62" fmla="*/ 369 w 593"/>
                  <a:gd name="T63" fmla="*/ 320 h 320"/>
                  <a:gd name="T64" fmla="*/ 56 w 593"/>
                  <a:gd name="T65" fmla="*/ 312 h 320"/>
                  <a:gd name="T66" fmla="*/ 0 w 593"/>
                  <a:gd name="T67" fmla="*/ 312 h 32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93"/>
                  <a:gd name="T103" fmla="*/ 0 h 320"/>
                  <a:gd name="T104" fmla="*/ 593 w 593"/>
                  <a:gd name="T105" fmla="*/ 320 h 32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93" h="320">
                    <a:moveTo>
                      <a:pt x="0" y="312"/>
                    </a:moveTo>
                    <a:lnTo>
                      <a:pt x="24" y="0"/>
                    </a:lnTo>
                    <a:lnTo>
                      <a:pt x="56" y="8"/>
                    </a:lnTo>
                    <a:lnTo>
                      <a:pt x="296" y="16"/>
                    </a:lnTo>
                    <a:lnTo>
                      <a:pt x="521" y="16"/>
                    </a:lnTo>
                    <a:lnTo>
                      <a:pt x="537" y="16"/>
                    </a:lnTo>
                    <a:lnTo>
                      <a:pt x="529" y="16"/>
                    </a:lnTo>
                    <a:lnTo>
                      <a:pt x="545" y="24"/>
                    </a:lnTo>
                    <a:lnTo>
                      <a:pt x="553" y="32"/>
                    </a:lnTo>
                    <a:lnTo>
                      <a:pt x="561" y="24"/>
                    </a:lnTo>
                    <a:lnTo>
                      <a:pt x="561" y="32"/>
                    </a:lnTo>
                    <a:lnTo>
                      <a:pt x="569" y="32"/>
                    </a:lnTo>
                    <a:lnTo>
                      <a:pt x="569" y="40"/>
                    </a:lnTo>
                    <a:lnTo>
                      <a:pt x="569" y="48"/>
                    </a:lnTo>
                    <a:lnTo>
                      <a:pt x="553" y="56"/>
                    </a:lnTo>
                    <a:lnTo>
                      <a:pt x="553" y="64"/>
                    </a:lnTo>
                    <a:lnTo>
                      <a:pt x="569" y="72"/>
                    </a:lnTo>
                    <a:lnTo>
                      <a:pt x="569" y="80"/>
                    </a:lnTo>
                    <a:lnTo>
                      <a:pt x="569" y="88"/>
                    </a:lnTo>
                    <a:lnTo>
                      <a:pt x="577" y="104"/>
                    </a:lnTo>
                    <a:lnTo>
                      <a:pt x="593" y="104"/>
                    </a:lnTo>
                    <a:lnTo>
                      <a:pt x="593" y="320"/>
                    </a:lnTo>
                    <a:lnTo>
                      <a:pt x="529" y="320"/>
                    </a:lnTo>
                    <a:lnTo>
                      <a:pt x="369" y="320"/>
                    </a:lnTo>
                    <a:lnTo>
                      <a:pt x="56" y="312"/>
                    </a:lnTo>
                    <a:lnTo>
                      <a:pt x="0" y="312"/>
                    </a:lnTo>
                    <a:close/>
                  </a:path>
                </a:pathLst>
              </a:custGeom>
              <a:grpFill/>
              <a:ln w="6350">
                <a:solidFill>
                  <a:schemeClr val="bg2">
                    <a:lumMod val="40000"/>
                    <a:lumOff val="60000"/>
                  </a:schemeClr>
                </a:solidFill>
                <a:round/>
                <a:headEnd/>
                <a:tailEnd/>
              </a:ln>
            </p:spPr>
            <p:txBody>
              <a:bodyPr/>
              <a:lstStyle/>
              <a:p>
                <a:endParaRPr lang="en-US" dirty="0"/>
              </a:p>
            </p:txBody>
          </p:sp>
          <p:sp>
            <p:nvSpPr>
              <p:cNvPr id="26" name="Freeform 119"/>
              <p:cNvSpPr>
                <a:spLocks/>
              </p:cNvSpPr>
              <p:nvPr/>
            </p:nvSpPr>
            <p:spPr bwMode="auto">
              <a:xfrm>
                <a:off x="3359565" y="3029166"/>
                <a:ext cx="1199476" cy="579383"/>
              </a:xfrm>
              <a:custGeom>
                <a:avLst/>
                <a:gdLst>
                  <a:gd name="T0" fmla="*/ 240 w 697"/>
                  <a:gd name="T1" fmla="*/ 264 h 360"/>
                  <a:gd name="T2" fmla="*/ 248 w 697"/>
                  <a:gd name="T3" fmla="*/ 264 h 360"/>
                  <a:gd name="T4" fmla="*/ 264 w 697"/>
                  <a:gd name="T5" fmla="*/ 280 h 360"/>
                  <a:gd name="T6" fmla="*/ 272 w 697"/>
                  <a:gd name="T7" fmla="*/ 280 h 360"/>
                  <a:gd name="T8" fmla="*/ 288 w 697"/>
                  <a:gd name="T9" fmla="*/ 280 h 360"/>
                  <a:gd name="T10" fmla="*/ 296 w 697"/>
                  <a:gd name="T11" fmla="*/ 272 h 360"/>
                  <a:gd name="T12" fmla="*/ 312 w 697"/>
                  <a:gd name="T13" fmla="*/ 304 h 360"/>
                  <a:gd name="T14" fmla="*/ 328 w 697"/>
                  <a:gd name="T15" fmla="*/ 304 h 360"/>
                  <a:gd name="T16" fmla="*/ 344 w 697"/>
                  <a:gd name="T17" fmla="*/ 312 h 360"/>
                  <a:gd name="T18" fmla="*/ 360 w 697"/>
                  <a:gd name="T19" fmla="*/ 304 h 360"/>
                  <a:gd name="T20" fmla="*/ 368 w 697"/>
                  <a:gd name="T21" fmla="*/ 320 h 360"/>
                  <a:gd name="T22" fmla="*/ 376 w 697"/>
                  <a:gd name="T23" fmla="*/ 312 h 360"/>
                  <a:gd name="T24" fmla="*/ 384 w 697"/>
                  <a:gd name="T25" fmla="*/ 312 h 360"/>
                  <a:gd name="T26" fmla="*/ 392 w 697"/>
                  <a:gd name="T27" fmla="*/ 304 h 360"/>
                  <a:gd name="T28" fmla="*/ 392 w 697"/>
                  <a:gd name="T29" fmla="*/ 320 h 360"/>
                  <a:gd name="T30" fmla="*/ 408 w 697"/>
                  <a:gd name="T31" fmla="*/ 320 h 360"/>
                  <a:gd name="T32" fmla="*/ 408 w 697"/>
                  <a:gd name="T33" fmla="*/ 328 h 360"/>
                  <a:gd name="T34" fmla="*/ 416 w 697"/>
                  <a:gd name="T35" fmla="*/ 336 h 360"/>
                  <a:gd name="T36" fmla="*/ 424 w 697"/>
                  <a:gd name="T37" fmla="*/ 328 h 360"/>
                  <a:gd name="T38" fmla="*/ 432 w 697"/>
                  <a:gd name="T39" fmla="*/ 328 h 360"/>
                  <a:gd name="T40" fmla="*/ 441 w 697"/>
                  <a:gd name="T41" fmla="*/ 336 h 360"/>
                  <a:gd name="T42" fmla="*/ 449 w 697"/>
                  <a:gd name="T43" fmla="*/ 336 h 360"/>
                  <a:gd name="T44" fmla="*/ 457 w 697"/>
                  <a:gd name="T45" fmla="*/ 344 h 360"/>
                  <a:gd name="T46" fmla="*/ 465 w 697"/>
                  <a:gd name="T47" fmla="*/ 328 h 360"/>
                  <a:gd name="T48" fmla="*/ 473 w 697"/>
                  <a:gd name="T49" fmla="*/ 352 h 360"/>
                  <a:gd name="T50" fmla="*/ 473 w 697"/>
                  <a:gd name="T51" fmla="*/ 352 h 360"/>
                  <a:gd name="T52" fmla="*/ 481 w 697"/>
                  <a:gd name="T53" fmla="*/ 344 h 360"/>
                  <a:gd name="T54" fmla="*/ 489 w 697"/>
                  <a:gd name="T55" fmla="*/ 328 h 360"/>
                  <a:gd name="T56" fmla="*/ 505 w 697"/>
                  <a:gd name="T57" fmla="*/ 336 h 360"/>
                  <a:gd name="T58" fmla="*/ 513 w 697"/>
                  <a:gd name="T59" fmla="*/ 336 h 360"/>
                  <a:gd name="T60" fmla="*/ 513 w 697"/>
                  <a:gd name="T61" fmla="*/ 344 h 360"/>
                  <a:gd name="T62" fmla="*/ 545 w 697"/>
                  <a:gd name="T63" fmla="*/ 360 h 360"/>
                  <a:gd name="T64" fmla="*/ 577 w 697"/>
                  <a:gd name="T65" fmla="*/ 336 h 360"/>
                  <a:gd name="T66" fmla="*/ 585 w 697"/>
                  <a:gd name="T67" fmla="*/ 344 h 360"/>
                  <a:gd name="T68" fmla="*/ 593 w 697"/>
                  <a:gd name="T69" fmla="*/ 336 h 360"/>
                  <a:gd name="T70" fmla="*/ 593 w 697"/>
                  <a:gd name="T71" fmla="*/ 328 h 360"/>
                  <a:gd name="T72" fmla="*/ 593 w 697"/>
                  <a:gd name="T73" fmla="*/ 328 h 360"/>
                  <a:gd name="T74" fmla="*/ 609 w 697"/>
                  <a:gd name="T75" fmla="*/ 344 h 360"/>
                  <a:gd name="T76" fmla="*/ 617 w 697"/>
                  <a:gd name="T77" fmla="*/ 344 h 360"/>
                  <a:gd name="T78" fmla="*/ 641 w 697"/>
                  <a:gd name="T79" fmla="*/ 328 h 360"/>
                  <a:gd name="T80" fmla="*/ 641 w 697"/>
                  <a:gd name="T81" fmla="*/ 336 h 360"/>
                  <a:gd name="T82" fmla="*/ 665 w 697"/>
                  <a:gd name="T83" fmla="*/ 352 h 360"/>
                  <a:gd name="T84" fmla="*/ 689 w 697"/>
                  <a:gd name="T85" fmla="*/ 360 h 360"/>
                  <a:gd name="T86" fmla="*/ 697 w 697"/>
                  <a:gd name="T87" fmla="*/ 184 h 360"/>
                  <a:gd name="T88" fmla="*/ 681 w 697"/>
                  <a:gd name="T89" fmla="*/ 72 h 360"/>
                  <a:gd name="T90" fmla="*/ 673 w 697"/>
                  <a:gd name="T91" fmla="*/ 16 h 360"/>
                  <a:gd name="T92" fmla="*/ 449 w 697"/>
                  <a:gd name="T93" fmla="*/ 16 h 360"/>
                  <a:gd name="T94" fmla="*/ 80 w 697"/>
                  <a:gd name="T95" fmla="*/ 8 h 360"/>
                  <a:gd name="T96" fmla="*/ 8 w 697"/>
                  <a:gd name="T97" fmla="*/ 0 h 360"/>
                  <a:gd name="T98" fmla="*/ 0 w 697"/>
                  <a:gd name="T99" fmla="*/ 48 h 360"/>
                  <a:gd name="T100" fmla="*/ 248 w 697"/>
                  <a:gd name="T101" fmla="*/ 64 h 3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97"/>
                  <a:gd name="T154" fmla="*/ 0 h 360"/>
                  <a:gd name="T155" fmla="*/ 697 w 697"/>
                  <a:gd name="T156" fmla="*/ 360 h 36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97" h="360">
                    <a:moveTo>
                      <a:pt x="240" y="264"/>
                    </a:moveTo>
                    <a:lnTo>
                      <a:pt x="240" y="264"/>
                    </a:lnTo>
                    <a:lnTo>
                      <a:pt x="248" y="264"/>
                    </a:lnTo>
                    <a:lnTo>
                      <a:pt x="264" y="280"/>
                    </a:lnTo>
                    <a:lnTo>
                      <a:pt x="272" y="280"/>
                    </a:lnTo>
                    <a:lnTo>
                      <a:pt x="288" y="280"/>
                    </a:lnTo>
                    <a:lnTo>
                      <a:pt x="296" y="272"/>
                    </a:lnTo>
                    <a:lnTo>
                      <a:pt x="312" y="304"/>
                    </a:lnTo>
                    <a:lnTo>
                      <a:pt x="328" y="304"/>
                    </a:lnTo>
                    <a:lnTo>
                      <a:pt x="336" y="312"/>
                    </a:lnTo>
                    <a:lnTo>
                      <a:pt x="344" y="312"/>
                    </a:lnTo>
                    <a:lnTo>
                      <a:pt x="344" y="304"/>
                    </a:lnTo>
                    <a:lnTo>
                      <a:pt x="360" y="304"/>
                    </a:lnTo>
                    <a:lnTo>
                      <a:pt x="368" y="312"/>
                    </a:lnTo>
                    <a:lnTo>
                      <a:pt x="368" y="320"/>
                    </a:lnTo>
                    <a:lnTo>
                      <a:pt x="376" y="312"/>
                    </a:lnTo>
                    <a:lnTo>
                      <a:pt x="384" y="312"/>
                    </a:lnTo>
                    <a:lnTo>
                      <a:pt x="392" y="304"/>
                    </a:lnTo>
                    <a:lnTo>
                      <a:pt x="392" y="320"/>
                    </a:lnTo>
                    <a:lnTo>
                      <a:pt x="408" y="320"/>
                    </a:lnTo>
                    <a:lnTo>
                      <a:pt x="408" y="328"/>
                    </a:lnTo>
                    <a:lnTo>
                      <a:pt x="416" y="336"/>
                    </a:lnTo>
                    <a:lnTo>
                      <a:pt x="424" y="328"/>
                    </a:lnTo>
                    <a:lnTo>
                      <a:pt x="432" y="328"/>
                    </a:lnTo>
                    <a:lnTo>
                      <a:pt x="441" y="336"/>
                    </a:lnTo>
                    <a:lnTo>
                      <a:pt x="449" y="336"/>
                    </a:lnTo>
                    <a:lnTo>
                      <a:pt x="449" y="344"/>
                    </a:lnTo>
                    <a:lnTo>
                      <a:pt x="457" y="344"/>
                    </a:lnTo>
                    <a:lnTo>
                      <a:pt x="465" y="336"/>
                    </a:lnTo>
                    <a:lnTo>
                      <a:pt x="465" y="328"/>
                    </a:lnTo>
                    <a:lnTo>
                      <a:pt x="465" y="336"/>
                    </a:lnTo>
                    <a:lnTo>
                      <a:pt x="473" y="352"/>
                    </a:lnTo>
                    <a:lnTo>
                      <a:pt x="481" y="344"/>
                    </a:lnTo>
                    <a:lnTo>
                      <a:pt x="489" y="328"/>
                    </a:lnTo>
                    <a:lnTo>
                      <a:pt x="505" y="336"/>
                    </a:lnTo>
                    <a:lnTo>
                      <a:pt x="513" y="336"/>
                    </a:lnTo>
                    <a:lnTo>
                      <a:pt x="513" y="344"/>
                    </a:lnTo>
                    <a:lnTo>
                      <a:pt x="537" y="352"/>
                    </a:lnTo>
                    <a:lnTo>
                      <a:pt x="545" y="360"/>
                    </a:lnTo>
                    <a:lnTo>
                      <a:pt x="561" y="336"/>
                    </a:lnTo>
                    <a:lnTo>
                      <a:pt x="577" y="336"/>
                    </a:lnTo>
                    <a:lnTo>
                      <a:pt x="577" y="344"/>
                    </a:lnTo>
                    <a:lnTo>
                      <a:pt x="585" y="344"/>
                    </a:lnTo>
                    <a:lnTo>
                      <a:pt x="593" y="336"/>
                    </a:lnTo>
                    <a:lnTo>
                      <a:pt x="593" y="328"/>
                    </a:lnTo>
                    <a:lnTo>
                      <a:pt x="609" y="344"/>
                    </a:lnTo>
                    <a:lnTo>
                      <a:pt x="617" y="344"/>
                    </a:lnTo>
                    <a:lnTo>
                      <a:pt x="625" y="328"/>
                    </a:lnTo>
                    <a:lnTo>
                      <a:pt x="641" y="328"/>
                    </a:lnTo>
                    <a:lnTo>
                      <a:pt x="641" y="336"/>
                    </a:lnTo>
                    <a:lnTo>
                      <a:pt x="665" y="352"/>
                    </a:lnTo>
                    <a:lnTo>
                      <a:pt x="681" y="352"/>
                    </a:lnTo>
                    <a:lnTo>
                      <a:pt x="689" y="360"/>
                    </a:lnTo>
                    <a:lnTo>
                      <a:pt x="697" y="184"/>
                    </a:lnTo>
                    <a:lnTo>
                      <a:pt x="681" y="72"/>
                    </a:lnTo>
                    <a:lnTo>
                      <a:pt x="673" y="16"/>
                    </a:lnTo>
                    <a:lnTo>
                      <a:pt x="609" y="16"/>
                    </a:lnTo>
                    <a:lnTo>
                      <a:pt x="449" y="16"/>
                    </a:lnTo>
                    <a:lnTo>
                      <a:pt x="136" y="8"/>
                    </a:lnTo>
                    <a:lnTo>
                      <a:pt x="80" y="8"/>
                    </a:lnTo>
                    <a:lnTo>
                      <a:pt x="8" y="0"/>
                    </a:lnTo>
                    <a:lnTo>
                      <a:pt x="0" y="48"/>
                    </a:lnTo>
                    <a:lnTo>
                      <a:pt x="248" y="64"/>
                    </a:lnTo>
                    <a:lnTo>
                      <a:pt x="240" y="264"/>
                    </a:lnTo>
                    <a:close/>
                  </a:path>
                </a:pathLst>
              </a:custGeom>
              <a:grpFill/>
              <a:ln w="6350">
                <a:solidFill>
                  <a:schemeClr val="bg2">
                    <a:lumMod val="40000"/>
                    <a:lumOff val="60000"/>
                  </a:schemeClr>
                </a:solidFill>
                <a:round/>
                <a:headEnd/>
                <a:tailEnd/>
              </a:ln>
            </p:spPr>
            <p:txBody>
              <a:bodyPr/>
              <a:lstStyle/>
              <a:p>
                <a:endParaRPr lang="en-US" dirty="0"/>
              </a:p>
            </p:txBody>
          </p:sp>
          <p:sp>
            <p:nvSpPr>
              <p:cNvPr id="27" name="Freeform 120"/>
              <p:cNvSpPr>
                <a:spLocks/>
              </p:cNvSpPr>
              <p:nvPr/>
            </p:nvSpPr>
            <p:spPr bwMode="auto">
              <a:xfrm>
                <a:off x="2781555" y="3106507"/>
                <a:ext cx="1915107" cy="1778853"/>
              </a:xfrm>
              <a:custGeom>
                <a:avLst/>
                <a:gdLst>
                  <a:gd name="T0" fmla="*/ 336 w 1113"/>
                  <a:gd name="T1" fmla="*/ 0 h 1104"/>
                  <a:gd name="T2" fmla="*/ 584 w 1113"/>
                  <a:gd name="T3" fmla="*/ 216 h 1104"/>
                  <a:gd name="T4" fmla="*/ 632 w 1113"/>
                  <a:gd name="T5" fmla="*/ 224 h 1104"/>
                  <a:gd name="T6" fmla="*/ 680 w 1113"/>
                  <a:gd name="T7" fmla="*/ 264 h 1104"/>
                  <a:gd name="T8" fmla="*/ 712 w 1113"/>
                  <a:gd name="T9" fmla="*/ 264 h 1104"/>
                  <a:gd name="T10" fmla="*/ 744 w 1113"/>
                  <a:gd name="T11" fmla="*/ 272 h 1104"/>
                  <a:gd name="T12" fmla="*/ 760 w 1113"/>
                  <a:gd name="T13" fmla="*/ 280 h 1104"/>
                  <a:gd name="T14" fmla="*/ 793 w 1113"/>
                  <a:gd name="T15" fmla="*/ 296 h 1104"/>
                  <a:gd name="T16" fmla="*/ 817 w 1113"/>
                  <a:gd name="T17" fmla="*/ 296 h 1104"/>
                  <a:gd name="T18" fmla="*/ 849 w 1113"/>
                  <a:gd name="T19" fmla="*/ 288 h 1104"/>
                  <a:gd name="T20" fmla="*/ 913 w 1113"/>
                  <a:gd name="T21" fmla="*/ 296 h 1104"/>
                  <a:gd name="T22" fmla="*/ 929 w 1113"/>
                  <a:gd name="T23" fmla="*/ 280 h 1104"/>
                  <a:gd name="T24" fmla="*/ 977 w 1113"/>
                  <a:gd name="T25" fmla="*/ 288 h 1104"/>
                  <a:gd name="T26" fmla="*/ 1033 w 1113"/>
                  <a:gd name="T27" fmla="*/ 320 h 1104"/>
                  <a:gd name="T28" fmla="*/ 1073 w 1113"/>
                  <a:gd name="T29" fmla="*/ 472 h 1104"/>
                  <a:gd name="T30" fmla="*/ 1105 w 1113"/>
                  <a:gd name="T31" fmla="*/ 552 h 1104"/>
                  <a:gd name="T32" fmla="*/ 1105 w 1113"/>
                  <a:gd name="T33" fmla="*/ 632 h 1104"/>
                  <a:gd name="T34" fmla="*/ 1097 w 1113"/>
                  <a:gd name="T35" fmla="*/ 680 h 1104"/>
                  <a:gd name="T36" fmla="*/ 1089 w 1113"/>
                  <a:gd name="T37" fmla="*/ 712 h 1104"/>
                  <a:gd name="T38" fmla="*/ 1017 w 1113"/>
                  <a:gd name="T39" fmla="*/ 736 h 1104"/>
                  <a:gd name="T40" fmla="*/ 1025 w 1113"/>
                  <a:gd name="T41" fmla="*/ 728 h 1104"/>
                  <a:gd name="T42" fmla="*/ 1017 w 1113"/>
                  <a:gd name="T43" fmla="*/ 712 h 1104"/>
                  <a:gd name="T44" fmla="*/ 1001 w 1113"/>
                  <a:gd name="T45" fmla="*/ 720 h 1104"/>
                  <a:gd name="T46" fmla="*/ 993 w 1113"/>
                  <a:gd name="T47" fmla="*/ 720 h 1104"/>
                  <a:gd name="T48" fmla="*/ 985 w 1113"/>
                  <a:gd name="T49" fmla="*/ 768 h 1104"/>
                  <a:gd name="T50" fmla="*/ 969 w 1113"/>
                  <a:gd name="T51" fmla="*/ 792 h 1104"/>
                  <a:gd name="T52" fmla="*/ 881 w 1113"/>
                  <a:gd name="T53" fmla="*/ 840 h 1104"/>
                  <a:gd name="T54" fmla="*/ 889 w 1113"/>
                  <a:gd name="T55" fmla="*/ 824 h 1104"/>
                  <a:gd name="T56" fmla="*/ 873 w 1113"/>
                  <a:gd name="T57" fmla="*/ 824 h 1104"/>
                  <a:gd name="T58" fmla="*/ 865 w 1113"/>
                  <a:gd name="T59" fmla="*/ 824 h 1104"/>
                  <a:gd name="T60" fmla="*/ 873 w 1113"/>
                  <a:gd name="T61" fmla="*/ 840 h 1104"/>
                  <a:gd name="T62" fmla="*/ 841 w 1113"/>
                  <a:gd name="T63" fmla="*/ 840 h 1104"/>
                  <a:gd name="T64" fmla="*/ 841 w 1113"/>
                  <a:gd name="T65" fmla="*/ 848 h 1104"/>
                  <a:gd name="T66" fmla="*/ 825 w 1113"/>
                  <a:gd name="T67" fmla="*/ 872 h 1104"/>
                  <a:gd name="T68" fmla="*/ 801 w 1113"/>
                  <a:gd name="T69" fmla="*/ 880 h 1104"/>
                  <a:gd name="T70" fmla="*/ 817 w 1113"/>
                  <a:gd name="T71" fmla="*/ 880 h 1104"/>
                  <a:gd name="T72" fmla="*/ 801 w 1113"/>
                  <a:gd name="T73" fmla="*/ 904 h 1104"/>
                  <a:gd name="T74" fmla="*/ 785 w 1113"/>
                  <a:gd name="T75" fmla="*/ 912 h 1104"/>
                  <a:gd name="T76" fmla="*/ 777 w 1113"/>
                  <a:gd name="T77" fmla="*/ 952 h 1104"/>
                  <a:gd name="T78" fmla="*/ 760 w 1113"/>
                  <a:gd name="T79" fmla="*/ 960 h 1104"/>
                  <a:gd name="T80" fmla="*/ 760 w 1113"/>
                  <a:gd name="T81" fmla="*/ 968 h 1104"/>
                  <a:gd name="T82" fmla="*/ 768 w 1113"/>
                  <a:gd name="T83" fmla="*/ 1008 h 1104"/>
                  <a:gd name="T84" fmla="*/ 793 w 1113"/>
                  <a:gd name="T85" fmla="*/ 1088 h 1104"/>
                  <a:gd name="T86" fmla="*/ 728 w 1113"/>
                  <a:gd name="T87" fmla="*/ 1080 h 1104"/>
                  <a:gd name="T88" fmla="*/ 664 w 1113"/>
                  <a:gd name="T89" fmla="*/ 1064 h 1104"/>
                  <a:gd name="T90" fmla="*/ 624 w 1113"/>
                  <a:gd name="T91" fmla="*/ 1032 h 1104"/>
                  <a:gd name="T92" fmla="*/ 600 w 1113"/>
                  <a:gd name="T93" fmla="*/ 968 h 1104"/>
                  <a:gd name="T94" fmla="*/ 576 w 1113"/>
                  <a:gd name="T95" fmla="*/ 920 h 1104"/>
                  <a:gd name="T96" fmla="*/ 488 w 1113"/>
                  <a:gd name="T97" fmla="*/ 768 h 1104"/>
                  <a:gd name="T98" fmla="*/ 360 w 1113"/>
                  <a:gd name="T99" fmla="*/ 680 h 1104"/>
                  <a:gd name="T100" fmla="*/ 328 w 1113"/>
                  <a:gd name="T101" fmla="*/ 688 h 1104"/>
                  <a:gd name="T102" fmla="*/ 280 w 1113"/>
                  <a:gd name="T103" fmla="*/ 760 h 1104"/>
                  <a:gd name="T104" fmla="*/ 208 w 1113"/>
                  <a:gd name="T105" fmla="*/ 728 h 1104"/>
                  <a:gd name="T106" fmla="*/ 152 w 1113"/>
                  <a:gd name="T107" fmla="*/ 640 h 1104"/>
                  <a:gd name="T108" fmla="*/ 96 w 1113"/>
                  <a:gd name="T109" fmla="*/ 560 h 1104"/>
                  <a:gd name="T110" fmla="*/ 32 w 1113"/>
                  <a:gd name="T111" fmla="*/ 496 h 11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13"/>
                  <a:gd name="T169" fmla="*/ 0 h 1104"/>
                  <a:gd name="T170" fmla="*/ 1113 w 1113"/>
                  <a:gd name="T171" fmla="*/ 1104 h 110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13" h="1104">
                    <a:moveTo>
                      <a:pt x="0" y="448"/>
                    </a:moveTo>
                    <a:lnTo>
                      <a:pt x="0" y="448"/>
                    </a:lnTo>
                    <a:lnTo>
                      <a:pt x="0" y="432"/>
                    </a:lnTo>
                    <a:lnTo>
                      <a:pt x="304" y="464"/>
                    </a:lnTo>
                    <a:lnTo>
                      <a:pt x="336" y="0"/>
                    </a:lnTo>
                    <a:lnTo>
                      <a:pt x="584" y="16"/>
                    </a:lnTo>
                    <a:lnTo>
                      <a:pt x="576" y="216"/>
                    </a:lnTo>
                    <a:lnTo>
                      <a:pt x="584" y="216"/>
                    </a:lnTo>
                    <a:lnTo>
                      <a:pt x="600" y="232"/>
                    </a:lnTo>
                    <a:lnTo>
                      <a:pt x="608" y="232"/>
                    </a:lnTo>
                    <a:lnTo>
                      <a:pt x="624" y="232"/>
                    </a:lnTo>
                    <a:lnTo>
                      <a:pt x="632" y="224"/>
                    </a:lnTo>
                    <a:lnTo>
                      <a:pt x="648" y="256"/>
                    </a:lnTo>
                    <a:lnTo>
                      <a:pt x="664" y="256"/>
                    </a:lnTo>
                    <a:lnTo>
                      <a:pt x="672" y="264"/>
                    </a:lnTo>
                    <a:lnTo>
                      <a:pt x="680" y="264"/>
                    </a:lnTo>
                    <a:lnTo>
                      <a:pt x="680" y="256"/>
                    </a:lnTo>
                    <a:lnTo>
                      <a:pt x="696" y="256"/>
                    </a:lnTo>
                    <a:lnTo>
                      <a:pt x="704" y="264"/>
                    </a:lnTo>
                    <a:lnTo>
                      <a:pt x="704" y="272"/>
                    </a:lnTo>
                    <a:lnTo>
                      <a:pt x="712" y="264"/>
                    </a:lnTo>
                    <a:lnTo>
                      <a:pt x="720" y="264"/>
                    </a:lnTo>
                    <a:lnTo>
                      <a:pt x="728" y="256"/>
                    </a:lnTo>
                    <a:lnTo>
                      <a:pt x="728" y="272"/>
                    </a:lnTo>
                    <a:lnTo>
                      <a:pt x="744" y="272"/>
                    </a:lnTo>
                    <a:lnTo>
                      <a:pt x="744" y="280"/>
                    </a:lnTo>
                    <a:lnTo>
                      <a:pt x="752" y="288"/>
                    </a:lnTo>
                    <a:lnTo>
                      <a:pt x="760" y="280"/>
                    </a:lnTo>
                    <a:lnTo>
                      <a:pt x="768" y="280"/>
                    </a:lnTo>
                    <a:lnTo>
                      <a:pt x="777" y="288"/>
                    </a:lnTo>
                    <a:lnTo>
                      <a:pt x="785" y="288"/>
                    </a:lnTo>
                    <a:lnTo>
                      <a:pt x="785" y="296"/>
                    </a:lnTo>
                    <a:lnTo>
                      <a:pt x="793" y="296"/>
                    </a:lnTo>
                    <a:lnTo>
                      <a:pt x="801" y="288"/>
                    </a:lnTo>
                    <a:lnTo>
                      <a:pt x="801" y="280"/>
                    </a:lnTo>
                    <a:lnTo>
                      <a:pt x="801" y="288"/>
                    </a:lnTo>
                    <a:lnTo>
                      <a:pt x="809" y="304"/>
                    </a:lnTo>
                    <a:lnTo>
                      <a:pt x="817" y="296"/>
                    </a:lnTo>
                    <a:lnTo>
                      <a:pt x="825" y="280"/>
                    </a:lnTo>
                    <a:lnTo>
                      <a:pt x="841" y="288"/>
                    </a:lnTo>
                    <a:lnTo>
                      <a:pt x="849" y="288"/>
                    </a:lnTo>
                    <a:lnTo>
                      <a:pt x="849" y="296"/>
                    </a:lnTo>
                    <a:lnTo>
                      <a:pt x="873" y="304"/>
                    </a:lnTo>
                    <a:lnTo>
                      <a:pt x="881" y="312"/>
                    </a:lnTo>
                    <a:lnTo>
                      <a:pt x="897" y="288"/>
                    </a:lnTo>
                    <a:lnTo>
                      <a:pt x="913" y="288"/>
                    </a:lnTo>
                    <a:lnTo>
                      <a:pt x="913" y="296"/>
                    </a:lnTo>
                    <a:lnTo>
                      <a:pt x="921" y="296"/>
                    </a:lnTo>
                    <a:lnTo>
                      <a:pt x="929" y="288"/>
                    </a:lnTo>
                    <a:lnTo>
                      <a:pt x="929" y="280"/>
                    </a:lnTo>
                    <a:lnTo>
                      <a:pt x="945" y="296"/>
                    </a:lnTo>
                    <a:lnTo>
                      <a:pt x="953" y="296"/>
                    </a:lnTo>
                    <a:lnTo>
                      <a:pt x="961" y="280"/>
                    </a:lnTo>
                    <a:lnTo>
                      <a:pt x="977" y="280"/>
                    </a:lnTo>
                    <a:lnTo>
                      <a:pt x="977" y="288"/>
                    </a:lnTo>
                    <a:lnTo>
                      <a:pt x="1001" y="304"/>
                    </a:lnTo>
                    <a:lnTo>
                      <a:pt x="1017" y="304"/>
                    </a:lnTo>
                    <a:lnTo>
                      <a:pt x="1025" y="312"/>
                    </a:lnTo>
                    <a:lnTo>
                      <a:pt x="1033" y="320"/>
                    </a:lnTo>
                    <a:lnTo>
                      <a:pt x="1057" y="320"/>
                    </a:lnTo>
                    <a:lnTo>
                      <a:pt x="1065" y="320"/>
                    </a:lnTo>
                    <a:lnTo>
                      <a:pt x="1065" y="376"/>
                    </a:lnTo>
                    <a:lnTo>
                      <a:pt x="1073" y="472"/>
                    </a:lnTo>
                    <a:lnTo>
                      <a:pt x="1089" y="496"/>
                    </a:lnTo>
                    <a:lnTo>
                      <a:pt x="1089" y="528"/>
                    </a:lnTo>
                    <a:lnTo>
                      <a:pt x="1097" y="536"/>
                    </a:lnTo>
                    <a:lnTo>
                      <a:pt x="1105" y="552"/>
                    </a:lnTo>
                    <a:lnTo>
                      <a:pt x="1105" y="560"/>
                    </a:lnTo>
                    <a:lnTo>
                      <a:pt x="1113" y="576"/>
                    </a:lnTo>
                    <a:lnTo>
                      <a:pt x="1113" y="600"/>
                    </a:lnTo>
                    <a:lnTo>
                      <a:pt x="1097" y="616"/>
                    </a:lnTo>
                    <a:lnTo>
                      <a:pt x="1097" y="632"/>
                    </a:lnTo>
                    <a:lnTo>
                      <a:pt x="1105" y="632"/>
                    </a:lnTo>
                    <a:lnTo>
                      <a:pt x="1097" y="648"/>
                    </a:lnTo>
                    <a:lnTo>
                      <a:pt x="1105" y="656"/>
                    </a:lnTo>
                    <a:lnTo>
                      <a:pt x="1105" y="664"/>
                    </a:lnTo>
                    <a:lnTo>
                      <a:pt x="1105" y="672"/>
                    </a:lnTo>
                    <a:lnTo>
                      <a:pt x="1097" y="680"/>
                    </a:lnTo>
                    <a:lnTo>
                      <a:pt x="1089" y="680"/>
                    </a:lnTo>
                    <a:lnTo>
                      <a:pt x="1081" y="696"/>
                    </a:lnTo>
                    <a:lnTo>
                      <a:pt x="1089" y="704"/>
                    </a:lnTo>
                    <a:lnTo>
                      <a:pt x="1089" y="712"/>
                    </a:lnTo>
                    <a:lnTo>
                      <a:pt x="1081" y="712"/>
                    </a:lnTo>
                    <a:lnTo>
                      <a:pt x="1049" y="728"/>
                    </a:lnTo>
                    <a:lnTo>
                      <a:pt x="1009" y="744"/>
                    </a:lnTo>
                    <a:lnTo>
                      <a:pt x="1017" y="736"/>
                    </a:lnTo>
                    <a:lnTo>
                      <a:pt x="1033" y="728"/>
                    </a:lnTo>
                    <a:lnTo>
                      <a:pt x="1025" y="728"/>
                    </a:lnTo>
                    <a:lnTo>
                      <a:pt x="1017" y="728"/>
                    </a:lnTo>
                    <a:lnTo>
                      <a:pt x="1009" y="728"/>
                    </a:lnTo>
                    <a:lnTo>
                      <a:pt x="1017" y="712"/>
                    </a:lnTo>
                    <a:lnTo>
                      <a:pt x="1017" y="704"/>
                    </a:lnTo>
                    <a:lnTo>
                      <a:pt x="1009" y="712"/>
                    </a:lnTo>
                    <a:lnTo>
                      <a:pt x="1001" y="712"/>
                    </a:lnTo>
                    <a:lnTo>
                      <a:pt x="1001" y="720"/>
                    </a:lnTo>
                    <a:lnTo>
                      <a:pt x="993" y="720"/>
                    </a:lnTo>
                    <a:lnTo>
                      <a:pt x="993" y="712"/>
                    </a:lnTo>
                    <a:lnTo>
                      <a:pt x="985" y="712"/>
                    </a:lnTo>
                    <a:lnTo>
                      <a:pt x="993" y="720"/>
                    </a:lnTo>
                    <a:lnTo>
                      <a:pt x="985" y="728"/>
                    </a:lnTo>
                    <a:lnTo>
                      <a:pt x="985" y="736"/>
                    </a:lnTo>
                    <a:lnTo>
                      <a:pt x="1001" y="744"/>
                    </a:lnTo>
                    <a:lnTo>
                      <a:pt x="1001" y="752"/>
                    </a:lnTo>
                    <a:lnTo>
                      <a:pt x="985" y="768"/>
                    </a:lnTo>
                    <a:lnTo>
                      <a:pt x="977" y="768"/>
                    </a:lnTo>
                    <a:lnTo>
                      <a:pt x="969" y="784"/>
                    </a:lnTo>
                    <a:lnTo>
                      <a:pt x="977" y="784"/>
                    </a:lnTo>
                    <a:lnTo>
                      <a:pt x="969" y="792"/>
                    </a:lnTo>
                    <a:lnTo>
                      <a:pt x="937" y="816"/>
                    </a:lnTo>
                    <a:lnTo>
                      <a:pt x="921" y="816"/>
                    </a:lnTo>
                    <a:lnTo>
                      <a:pt x="905" y="832"/>
                    </a:lnTo>
                    <a:lnTo>
                      <a:pt x="889" y="840"/>
                    </a:lnTo>
                    <a:lnTo>
                      <a:pt x="881" y="848"/>
                    </a:lnTo>
                    <a:lnTo>
                      <a:pt x="873" y="848"/>
                    </a:lnTo>
                    <a:lnTo>
                      <a:pt x="881" y="840"/>
                    </a:lnTo>
                    <a:lnTo>
                      <a:pt x="889" y="840"/>
                    </a:lnTo>
                    <a:lnTo>
                      <a:pt x="897" y="832"/>
                    </a:lnTo>
                    <a:lnTo>
                      <a:pt x="929" y="808"/>
                    </a:lnTo>
                    <a:lnTo>
                      <a:pt x="889" y="832"/>
                    </a:lnTo>
                    <a:lnTo>
                      <a:pt x="889" y="824"/>
                    </a:lnTo>
                    <a:lnTo>
                      <a:pt x="889" y="808"/>
                    </a:lnTo>
                    <a:lnTo>
                      <a:pt x="881" y="824"/>
                    </a:lnTo>
                    <a:lnTo>
                      <a:pt x="873" y="824"/>
                    </a:lnTo>
                    <a:lnTo>
                      <a:pt x="873" y="816"/>
                    </a:lnTo>
                    <a:lnTo>
                      <a:pt x="873" y="824"/>
                    </a:lnTo>
                    <a:lnTo>
                      <a:pt x="865" y="832"/>
                    </a:lnTo>
                    <a:lnTo>
                      <a:pt x="865" y="824"/>
                    </a:lnTo>
                    <a:lnTo>
                      <a:pt x="857" y="816"/>
                    </a:lnTo>
                    <a:lnTo>
                      <a:pt x="849" y="816"/>
                    </a:lnTo>
                    <a:lnTo>
                      <a:pt x="857" y="832"/>
                    </a:lnTo>
                    <a:lnTo>
                      <a:pt x="865" y="840"/>
                    </a:lnTo>
                    <a:lnTo>
                      <a:pt x="873" y="840"/>
                    </a:lnTo>
                    <a:lnTo>
                      <a:pt x="865" y="848"/>
                    </a:lnTo>
                    <a:lnTo>
                      <a:pt x="857" y="848"/>
                    </a:lnTo>
                    <a:lnTo>
                      <a:pt x="849" y="856"/>
                    </a:lnTo>
                    <a:lnTo>
                      <a:pt x="841" y="856"/>
                    </a:lnTo>
                    <a:lnTo>
                      <a:pt x="841" y="840"/>
                    </a:lnTo>
                    <a:lnTo>
                      <a:pt x="833" y="840"/>
                    </a:lnTo>
                    <a:lnTo>
                      <a:pt x="825" y="824"/>
                    </a:lnTo>
                    <a:lnTo>
                      <a:pt x="833" y="840"/>
                    </a:lnTo>
                    <a:lnTo>
                      <a:pt x="841" y="848"/>
                    </a:lnTo>
                    <a:lnTo>
                      <a:pt x="833" y="848"/>
                    </a:lnTo>
                    <a:lnTo>
                      <a:pt x="833" y="864"/>
                    </a:lnTo>
                    <a:lnTo>
                      <a:pt x="825" y="872"/>
                    </a:lnTo>
                    <a:lnTo>
                      <a:pt x="825" y="864"/>
                    </a:lnTo>
                    <a:lnTo>
                      <a:pt x="817" y="872"/>
                    </a:lnTo>
                    <a:lnTo>
                      <a:pt x="801" y="880"/>
                    </a:lnTo>
                    <a:lnTo>
                      <a:pt x="801" y="888"/>
                    </a:lnTo>
                    <a:lnTo>
                      <a:pt x="809" y="880"/>
                    </a:lnTo>
                    <a:lnTo>
                      <a:pt x="817" y="880"/>
                    </a:lnTo>
                    <a:lnTo>
                      <a:pt x="809" y="888"/>
                    </a:lnTo>
                    <a:lnTo>
                      <a:pt x="801" y="904"/>
                    </a:lnTo>
                    <a:lnTo>
                      <a:pt x="768" y="904"/>
                    </a:lnTo>
                    <a:lnTo>
                      <a:pt x="777" y="904"/>
                    </a:lnTo>
                    <a:lnTo>
                      <a:pt x="785" y="904"/>
                    </a:lnTo>
                    <a:lnTo>
                      <a:pt x="785" y="912"/>
                    </a:lnTo>
                    <a:lnTo>
                      <a:pt x="785" y="920"/>
                    </a:lnTo>
                    <a:lnTo>
                      <a:pt x="793" y="920"/>
                    </a:lnTo>
                    <a:lnTo>
                      <a:pt x="785" y="952"/>
                    </a:lnTo>
                    <a:lnTo>
                      <a:pt x="777" y="960"/>
                    </a:lnTo>
                    <a:lnTo>
                      <a:pt x="777" y="952"/>
                    </a:lnTo>
                    <a:lnTo>
                      <a:pt x="777" y="944"/>
                    </a:lnTo>
                    <a:lnTo>
                      <a:pt x="768" y="944"/>
                    </a:lnTo>
                    <a:lnTo>
                      <a:pt x="768" y="952"/>
                    </a:lnTo>
                    <a:lnTo>
                      <a:pt x="760" y="960"/>
                    </a:lnTo>
                    <a:lnTo>
                      <a:pt x="752" y="952"/>
                    </a:lnTo>
                    <a:lnTo>
                      <a:pt x="752" y="960"/>
                    </a:lnTo>
                    <a:lnTo>
                      <a:pt x="760" y="968"/>
                    </a:lnTo>
                    <a:lnTo>
                      <a:pt x="777" y="968"/>
                    </a:lnTo>
                    <a:lnTo>
                      <a:pt x="777" y="976"/>
                    </a:lnTo>
                    <a:lnTo>
                      <a:pt x="768" y="1000"/>
                    </a:lnTo>
                    <a:lnTo>
                      <a:pt x="768" y="1008"/>
                    </a:lnTo>
                    <a:lnTo>
                      <a:pt x="785" y="1032"/>
                    </a:lnTo>
                    <a:lnTo>
                      <a:pt x="777" y="1056"/>
                    </a:lnTo>
                    <a:lnTo>
                      <a:pt x="785" y="1064"/>
                    </a:lnTo>
                    <a:lnTo>
                      <a:pt x="793" y="1080"/>
                    </a:lnTo>
                    <a:lnTo>
                      <a:pt x="793" y="1088"/>
                    </a:lnTo>
                    <a:lnTo>
                      <a:pt x="785" y="1096"/>
                    </a:lnTo>
                    <a:lnTo>
                      <a:pt x="777" y="1104"/>
                    </a:lnTo>
                    <a:lnTo>
                      <a:pt x="768" y="1096"/>
                    </a:lnTo>
                    <a:lnTo>
                      <a:pt x="752" y="1080"/>
                    </a:lnTo>
                    <a:lnTo>
                      <a:pt x="728" y="1080"/>
                    </a:lnTo>
                    <a:lnTo>
                      <a:pt x="720" y="1080"/>
                    </a:lnTo>
                    <a:lnTo>
                      <a:pt x="704" y="1080"/>
                    </a:lnTo>
                    <a:lnTo>
                      <a:pt x="680" y="1064"/>
                    </a:lnTo>
                    <a:lnTo>
                      <a:pt x="664" y="1064"/>
                    </a:lnTo>
                    <a:lnTo>
                      <a:pt x="664" y="1056"/>
                    </a:lnTo>
                    <a:lnTo>
                      <a:pt x="656" y="1048"/>
                    </a:lnTo>
                    <a:lnTo>
                      <a:pt x="632" y="1048"/>
                    </a:lnTo>
                    <a:lnTo>
                      <a:pt x="624" y="1048"/>
                    </a:lnTo>
                    <a:lnTo>
                      <a:pt x="624" y="1032"/>
                    </a:lnTo>
                    <a:lnTo>
                      <a:pt x="616" y="1016"/>
                    </a:lnTo>
                    <a:lnTo>
                      <a:pt x="608" y="984"/>
                    </a:lnTo>
                    <a:lnTo>
                      <a:pt x="600" y="984"/>
                    </a:lnTo>
                    <a:lnTo>
                      <a:pt x="600" y="968"/>
                    </a:lnTo>
                    <a:lnTo>
                      <a:pt x="600" y="960"/>
                    </a:lnTo>
                    <a:lnTo>
                      <a:pt x="592" y="952"/>
                    </a:lnTo>
                    <a:lnTo>
                      <a:pt x="592" y="944"/>
                    </a:lnTo>
                    <a:lnTo>
                      <a:pt x="592" y="920"/>
                    </a:lnTo>
                    <a:lnTo>
                      <a:pt x="576" y="920"/>
                    </a:lnTo>
                    <a:lnTo>
                      <a:pt x="552" y="888"/>
                    </a:lnTo>
                    <a:lnTo>
                      <a:pt x="544" y="864"/>
                    </a:lnTo>
                    <a:lnTo>
                      <a:pt x="536" y="856"/>
                    </a:lnTo>
                    <a:lnTo>
                      <a:pt x="528" y="848"/>
                    </a:lnTo>
                    <a:lnTo>
                      <a:pt x="496" y="776"/>
                    </a:lnTo>
                    <a:lnTo>
                      <a:pt x="488" y="768"/>
                    </a:lnTo>
                    <a:lnTo>
                      <a:pt x="480" y="744"/>
                    </a:lnTo>
                    <a:lnTo>
                      <a:pt x="456" y="728"/>
                    </a:lnTo>
                    <a:lnTo>
                      <a:pt x="448" y="720"/>
                    </a:lnTo>
                    <a:lnTo>
                      <a:pt x="432" y="696"/>
                    </a:lnTo>
                    <a:lnTo>
                      <a:pt x="400" y="696"/>
                    </a:lnTo>
                    <a:lnTo>
                      <a:pt x="368" y="688"/>
                    </a:lnTo>
                    <a:lnTo>
                      <a:pt x="360" y="680"/>
                    </a:lnTo>
                    <a:lnTo>
                      <a:pt x="352" y="680"/>
                    </a:lnTo>
                    <a:lnTo>
                      <a:pt x="344" y="696"/>
                    </a:lnTo>
                    <a:lnTo>
                      <a:pt x="336" y="696"/>
                    </a:lnTo>
                    <a:lnTo>
                      <a:pt x="336" y="688"/>
                    </a:lnTo>
                    <a:lnTo>
                      <a:pt x="328" y="688"/>
                    </a:lnTo>
                    <a:lnTo>
                      <a:pt x="320" y="688"/>
                    </a:lnTo>
                    <a:lnTo>
                      <a:pt x="304" y="704"/>
                    </a:lnTo>
                    <a:lnTo>
                      <a:pt x="304" y="728"/>
                    </a:lnTo>
                    <a:lnTo>
                      <a:pt x="296" y="736"/>
                    </a:lnTo>
                    <a:lnTo>
                      <a:pt x="296" y="744"/>
                    </a:lnTo>
                    <a:lnTo>
                      <a:pt x="288" y="744"/>
                    </a:lnTo>
                    <a:lnTo>
                      <a:pt x="280" y="760"/>
                    </a:lnTo>
                    <a:lnTo>
                      <a:pt x="280" y="768"/>
                    </a:lnTo>
                    <a:lnTo>
                      <a:pt x="264" y="768"/>
                    </a:lnTo>
                    <a:lnTo>
                      <a:pt x="256" y="760"/>
                    </a:lnTo>
                    <a:lnTo>
                      <a:pt x="216" y="736"/>
                    </a:lnTo>
                    <a:lnTo>
                      <a:pt x="208" y="728"/>
                    </a:lnTo>
                    <a:lnTo>
                      <a:pt x="192" y="720"/>
                    </a:lnTo>
                    <a:lnTo>
                      <a:pt x="176" y="704"/>
                    </a:lnTo>
                    <a:lnTo>
                      <a:pt x="160" y="688"/>
                    </a:lnTo>
                    <a:lnTo>
                      <a:pt x="152" y="672"/>
                    </a:lnTo>
                    <a:lnTo>
                      <a:pt x="152" y="648"/>
                    </a:lnTo>
                    <a:lnTo>
                      <a:pt x="152" y="640"/>
                    </a:lnTo>
                    <a:lnTo>
                      <a:pt x="144" y="632"/>
                    </a:lnTo>
                    <a:lnTo>
                      <a:pt x="136" y="616"/>
                    </a:lnTo>
                    <a:lnTo>
                      <a:pt x="136" y="608"/>
                    </a:lnTo>
                    <a:lnTo>
                      <a:pt x="128" y="584"/>
                    </a:lnTo>
                    <a:lnTo>
                      <a:pt x="96" y="560"/>
                    </a:lnTo>
                    <a:lnTo>
                      <a:pt x="88" y="552"/>
                    </a:lnTo>
                    <a:lnTo>
                      <a:pt x="80" y="544"/>
                    </a:lnTo>
                    <a:lnTo>
                      <a:pt x="72" y="528"/>
                    </a:lnTo>
                    <a:lnTo>
                      <a:pt x="48" y="496"/>
                    </a:lnTo>
                    <a:lnTo>
                      <a:pt x="32" y="496"/>
                    </a:lnTo>
                    <a:lnTo>
                      <a:pt x="16" y="456"/>
                    </a:lnTo>
                    <a:lnTo>
                      <a:pt x="0" y="456"/>
                    </a:lnTo>
                    <a:lnTo>
                      <a:pt x="0" y="448"/>
                    </a:lnTo>
                    <a:close/>
                  </a:path>
                </a:pathLst>
              </a:custGeom>
              <a:grpFill/>
              <a:ln w="6350">
                <a:solidFill>
                  <a:schemeClr val="bg2">
                    <a:lumMod val="40000"/>
                    <a:lumOff val="60000"/>
                  </a:schemeClr>
                </a:solidFill>
                <a:round/>
                <a:headEnd/>
                <a:tailEnd/>
              </a:ln>
            </p:spPr>
            <p:txBody>
              <a:bodyPr/>
              <a:lstStyle/>
              <a:p>
                <a:endParaRPr lang="en-US" dirty="0"/>
              </a:p>
            </p:txBody>
          </p:sp>
          <p:sp>
            <p:nvSpPr>
              <p:cNvPr id="28" name="Freeform 121"/>
              <p:cNvSpPr>
                <a:spLocks/>
              </p:cNvSpPr>
              <p:nvPr/>
            </p:nvSpPr>
            <p:spPr bwMode="auto">
              <a:xfrm>
                <a:off x="4188189" y="1030500"/>
                <a:ext cx="908299" cy="953878"/>
              </a:xfrm>
              <a:custGeom>
                <a:avLst/>
                <a:gdLst>
                  <a:gd name="T0" fmla="*/ 424 w 528"/>
                  <a:gd name="T1" fmla="*/ 544 h 592"/>
                  <a:gd name="T2" fmla="*/ 376 w 528"/>
                  <a:gd name="T3" fmla="*/ 496 h 592"/>
                  <a:gd name="T4" fmla="*/ 352 w 528"/>
                  <a:gd name="T5" fmla="*/ 488 h 592"/>
                  <a:gd name="T6" fmla="*/ 344 w 528"/>
                  <a:gd name="T7" fmla="*/ 480 h 592"/>
                  <a:gd name="T8" fmla="*/ 336 w 528"/>
                  <a:gd name="T9" fmla="*/ 480 h 592"/>
                  <a:gd name="T10" fmla="*/ 312 w 528"/>
                  <a:gd name="T11" fmla="*/ 464 h 592"/>
                  <a:gd name="T12" fmla="*/ 320 w 528"/>
                  <a:gd name="T13" fmla="*/ 440 h 592"/>
                  <a:gd name="T14" fmla="*/ 312 w 528"/>
                  <a:gd name="T15" fmla="*/ 416 h 592"/>
                  <a:gd name="T16" fmla="*/ 320 w 528"/>
                  <a:gd name="T17" fmla="*/ 392 h 592"/>
                  <a:gd name="T18" fmla="*/ 304 w 528"/>
                  <a:gd name="T19" fmla="*/ 384 h 592"/>
                  <a:gd name="T20" fmla="*/ 304 w 528"/>
                  <a:gd name="T21" fmla="*/ 368 h 592"/>
                  <a:gd name="T22" fmla="*/ 336 w 528"/>
                  <a:gd name="T23" fmla="*/ 336 h 592"/>
                  <a:gd name="T24" fmla="*/ 344 w 528"/>
                  <a:gd name="T25" fmla="*/ 272 h 592"/>
                  <a:gd name="T26" fmla="*/ 376 w 528"/>
                  <a:gd name="T27" fmla="*/ 240 h 592"/>
                  <a:gd name="T28" fmla="*/ 456 w 528"/>
                  <a:gd name="T29" fmla="*/ 152 h 592"/>
                  <a:gd name="T30" fmla="*/ 520 w 528"/>
                  <a:gd name="T31" fmla="*/ 120 h 592"/>
                  <a:gd name="T32" fmla="*/ 520 w 528"/>
                  <a:gd name="T33" fmla="*/ 120 h 592"/>
                  <a:gd name="T34" fmla="*/ 488 w 528"/>
                  <a:gd name="T35" fmla="*/ 120 h 592"/>
                  <a:gd name="T36" fmla="*/ 432 w 528"/>
                  <a:gd name="T37" fmla="*/ 120 h 592"/>
                  <a:gd name="T38" fmla="*/ 424 w 528"/>
                  <a:gd name="T39" fmla="*/ 104 h 592"/>
                  <a:gd name="T40" fmla="*/ 368 w 528"/>
                  <a:gd name="T41" fmla="*/ 120 h 592"/>
                  <a:gd name="T42" fmla="*/ 352 w 528"/>
                  <a:gd name="T43" fmla="*/ 112 h 592"/>
                  <a:gd name="T44" fmla="*/ 328 w 528"/>
                  <a:gd name="T45" fmla="*/ 112 h 592"/>
                  <a:gd name="T46" fmla="*/ 312 w 528"/>
                  <a:gd name="T47" fmla="*/ 88 h 592"/>
                  <a:gd name="T48" fmla="*/ 312 w 528"/>
                  <a:gd name="T49" fmla="*/ 80 h 592"/>
                  <a:gd name="T50" fmla="*/ 288 w 528"/>
                  <a:gd name="T51" fmla="*/ 80 h 592"/>
                  <a:gd name="T52" fmla="*/ 248 w 528"/>
                  <a:gd name="T53" fmla="*/ 88 h 592"/>
                  <a:gd name="T54" fmla="*/ 232 w 528"/>
                  <a:gd name="T55" fmla="*/ 88 h 592"/>
                  <a:gd name="T56" fmla="*/ 200 w 528"/>
                  <a:gd name="T57" fmla="*/ 72 h 592"/>
                  <a:gd name="T58" fmla="*/ 200 w 528"/>
                  <a:gd name="T59" fmla="*/ 64 h 592"/>
                  <a:gd name="T60" fmla="*/ 168 w 528"/>
                  <a:gd name="T61" fmla="*/ 64 h 592"/>
                  <a:gd name="T62" fmla="*/ 168 w 528"/>
                  <a:gd name="T63" fmla="*/ 24 h 592"/>
                  <a:gd name="T64" fmla="*/ 136 w 528"/>
                  <a:gd name="T65" fmla="*/ 0 h 592"/>
                  <a:gd name="T66" fmla="*/ 136 w 528"/>
                  <a:gd name="T67" fmla="*/ 32 h 592"/>
                  <a:gd name="T68" fmla="*/ 0 w 528"/>
                  <a:gd name="T69" fmla="*/ 40 h 592"/>
                  <a:gd name="T70" fmla="*/ 8 w 528"/>
                  <a:gd name="T71" fmla="*/ 72 h 592"/>
                  <a:gd name="T72" fmla="*/ 8 w 528"/>
                  <a:gd name="T73" fmla="*/ 152 h 592"/>
                  <a:gd name="T74" fmla="*/ 24 w 528"/>
                  <a:gd name="T75" fmla="*/ 168 h 592"/>
                  <a:gd name="T76" fmla="*/ 24 w 528"/>
                  <a:gd name="T77" fmla="*/ 232 h 592"/>
                  <a:gd name="T78" fmla="*/ 32 w 528"/>
                  <a:gd name="T79" fmla="*/ 256 h 592"/>
                  <a:gd name="T80" fmla="*/ 32 w 528"/>
                  <a:gd name="T81" fmla="*/ 296 h 592"/>
                  <a:gd name="T82" fmla="*/ 48 w 528"/>
                  <a:gd name="T83" fmla="*/ 320 h 592"/>
                  <a:gd name="T84" fmla="*/ 48 w 528"/>
                  <a:gd name="T85" fmla="*/ 352 h 592"/>
                  <a:gd name="T86" fmla="*/ 32 w 528"/>
                  <a:gd name="T87" fmla="*/ 368 h 592"/>
                  <a:gd name="T88" fmla="*/ 40 w 528"/>
                  <a:gd name="T89" fmla="*/ 400 h 592"/>
                  <a:gd name="T90" fmla="*/ 56 w 528"/>
                  <a:gd name="T91" fmla="*/ 408 h 592"/>
                  <a:gd name="T92" fmla="*/ 56 w 528"/>
                  <a:gd name="T93" fmla="*/ 584 h 592"/>
                  <a:gd name="T94" fmla="*/ 56 w 528"/>
                  <a:gd name="T95" fmla="*/ 592 h 592"/>
                  <a:gd name="T96" fmla="*/ 432 w 528"/>
                  <a:gd name="T97" fmla="*/ 584 h 59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28"/>
                  <a:gd name="T148" fmla="*/ 0 h 592"/>
                  <a:gd name="T149" fmla="*/ 528 w 528"/>
                  <a:gd name="T150" fmla="*/ 592 h 59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28" h="592">
                    <a:moveTo>
                      <a:pt x="432" y="584"/>
                    </a:moveTo>
                    <a:lnTo>
                      <a:pt x="432" y="576"/>
                    </a:lnTo>
                    <a:lnTo>
                      <a:pt x="424" y="544"/>
                    </a:lnTo>
                    <a:lnTo>
                      <a:pt x="400" y="536"/>
                    </a:lnTo>
                    <a:lnTo>
                      <a:pt x="376" y="512"/>
                    </a:lnTo>
                    <a:lnTo>
                      <a:pt x="376" y="496"/>
                    </a:lnTo>
                    <a:lnTo>
                      <a:pt x="352" y="488"/>
                    </a:lnTo>
                    <a:lnTo>
                      <a:pt x="344" y="480"/>
                    </a:lnTo>
                    <a:lnTo>
                      <a:pt x="336" y="480"/>
                    </a:lnTo>
                    <a:lnTo>
                      <a:pt x="328" y="480"/>
                    </a:lnTo>
                    <a:lnTo>
                      <a:pt x="312" y="464"/>
                    </a:lnTo>
                    <a:lnTo>
                      <a:pt x="312" y="456"/>
                    </a:lnTo>
                    <a:lnTo>
                      <a:pt x="320" y="448"/>
                    </a:lnTo>
                    <a:lnTo>
                      <a:pt x="320" y="440"/>
                    </a:lnTo>
                    <a:lnTo>
                      <a:pt x="312" y="432"/>
                    </a:lnTo>
                    <a:lnTo>
                      <a:pt x="312" y="424"/>
                    </a:lnTo>
                    <a:lnTo>
                      <a:pt x="312" y="416"/>
                    </a:lnTo>
                    <a:lnTo>
                      <a:pt x="320" y="392"/>
                    </a:lnTo>
                    <a:lnTo>
                      <a:pt x="312" y="384"/>
                    </a:lnTo>
                    <a:lnTo>
                      <a:pt x="304" y="384"/>
                    </a:lnTo>
                    <a:lnTo>
                      <a:pt x="304" y="368"/>
                    </a:lnTo>
                    <a:lnTo>
                      <a:pt x="304" y="360"/>
                    </a:lnTo>
                    <a:lnTo>
                      <a:pt x="312" y="352"/>
                    </a:lnTo>
                    <a:lnTo>
                      <a:pt x="336" y="336"/>
                    </a:lnTo>
                    <a:lnTo>
                      <a:pt x="344" y="328"/>
                    </a:lnTo>
                    <a:lnTo>
                      <a:pt x="344" y="272"/>
                    </a:lnTo>
                    <a:lnTo>
                      <a:pt x="336" y="272"/>
                    </a:lnTo>
                    <a:lnTo>
                      <a:pt x="344" y="264"/>
                    </a:lnTo>
                    <a:lnTo>
                      <a:pt x="376" y="240"/>
                    </a:lnTo>
                    <a:lnTo>
                      <a:pt x="416" y="200"/>
                    </a:lnTo>
                    <a:lnTo>
                      <a:pt x="424" y="176"/>
                    </a:lnTo>
                    <a:lnTo>
                      <a:pt x="456" y="152"/>
                    </a:lnTo>
                    <a:lnTo>
                      <a:pt x="488" y="152"/>
                    </a:lnTo>
                    <a:lnTo>
                      <a:pt x="512" y="136"/>
                    </a:lnTo>
                    <a:lnTo>
                      <a:pt x="520" y="120"/>
                    </a:lnTo>
                    <a:lnTo>
                      <a:pt x="528" y="120"/>
                    </a:lnTo>
                    <a:lnTo>
                      <a:pt x="520" y="120"/>
                    </a:lnTo>
                    <a:lnTo>
                      <a:pt x="504" y="128"/>
                    </a:lnTo>
                    <a:lnTo>
                      <a:pt x="496" y="128"/>
                    </a:lnTo>
                    <a:lnTo>
                      <a:pt x="488" y="120"/>
                    </a:lnTo>
                    <a:lnTo>
                      <a:pt x="432" y="120"/>
                    </a:lnTo>
                    <a:lnTo>
                      <a:pt x="432" y="104"/>
                    </a:lnTo>
                    <a:lnTo>
                      <a:pt x="424" y="104"/>
                    </a:lnTo>
                    <a:lnTo>
                      <a:pt x="408" y="128"/>
                    </a:lnTo>
                    <a:lnTo>
                      <a:pt x="384" y="128"/>
                    </a:lnTo>
                    <a:lnTo>
                      <a:pt x="368" y="120"/>
                    </a:lnTo>
                    <a:lnTo>
                      <a:pt x="368" y="112"/>
                    </a:lnTo>
                    <a:lnTo>
                      <a:pt x="352" y="112"/>
                    </a:lnTo>
                    <a:lnTo>
                      <a:pt x="352" y="96"/>
                    </a:lnTo>
                    <a:lnTo>
                      <a:pt x="344" y="96"/>
                    </a:lnTo>
                    <a:lnTo>
                      <a:pt x="328" y="112"/>
                    </a:lnTo>
                    <a:lnTo>
                      <a:pt x="320" y="96"/>
                    </a:lnTo>
                    <a:lnTo>
                      <a:pt x="312" y="88"/>
                    </a:lnTo>
                    <a:lnTo>
                      <a:pt x="304" y="88"/>
                    </a:lnTo>
                    <a:lnTo>
                      <a:pt x="304" y="80"/>
                    </a:lnTo>
                    <a:lnTo>
                      <a:pt x="312" y="80"/>
                    </a:lnTo>
                    <a:lnTo>
                      <a:pt x="304" y="80"/>
                    </a:lnTo>
                    <a:lnTo>
                      <a:pt x="288" y="80"/>
                    </a:lnTo>
                    <a:lnTo>
                      <a:pt x="264" y="72"/>
                    </a:lnTo>
                    <a:lnTo>
                      <a:pt x="256" y="72"/>
                    </a:lnTo>
                    <a:lnTo>
                      <a:pt x="248" y="88"/>
                    </a:lnTo>
                    <a:lnTo>
                      <a:pt x="232" y="88"/>
                    </a:lnTo>
                    <a:lnTo>
                      <a:pt x="224" y="72"/>
                    </a:lnTo>
                    <a:lnTo>
                      <a:pt x="200" y="72"/>
                    </a:lnTo>
                    <a:lnTo>
                      <a:pt x="200" y="64"/>
                    </a:lnTo>
                    <a:lnTo>
                      <a:pt x="192" y="72"/>
                    </a:lnTo>
                    <a:lnTo>
                      <a:pt x="176" y="72"/>
                    </a:lnTo>
                    <a:lnTo>
                      <a:pt x="168" y="64"/>
                    </a:lnTo>
                    <a:lnTo>
                      <a:pt x="168" y="56"/>
                    </a:lnTo>
                    <a:lnTo>
                      <a:pt x="168" y="24"/>
                    </a:lnTo>
                    <a:lnTo>
                      <a:pt x="152" y="0"/>
                    </a:lnTo>
                    <a:lnTo>
                      <a:pt x="136" y="0"/>
                    </a:lnTo>
                    <a:lnTo>
                      <a:pt x="136" y="32"/>
                    </a:lnTo>
                    <a:lnTo>
                      <a:pt x="128" y="40"/>
                    </a:lnTo>
                    <a:lnTo>
                      <a:pt x="0" y="40"/>
                    </a:lnTo>
                    <a:lnTo>
                      <a:pt x="8" y="72"/>
                    </a:lnTo>
                    <a:lnTo>
                      <a:pt x="8" y="88"/>
                    </a:lnTo>
                    <a:lnTo>
                      <a:pt x="8" y="128"/>
                    </a:lnTo>
                    <a:lnTo>
                      <a:pt x="8" y="152"/>
                    </a:lnTo>
                    <a:lnTo>
                      <a:pt x="16" y="160"/>
                    </a:lnTo>
                    <a:lnTo>
                      <a:pt x="24" y="168"/>
                    </a:lnTo>
                    <a:lnTo>
                      <a:pt x="24" y="200"/>
                    </a:lnTo>
                    <a:lnTo>
                      <a:pt x="24" y="216"/>
                    </a:lnTo>
                    <a:lnTo>
                      <a:pt x="24" y="232"/>
                    </a:lnTo>
                    <a:lnTo>
                      <a:pt x="24" y="240"/>
                    </a:lnTo>
                    <a:lnTo>
                      <a:pt x="32" y="256"/>
                    </a:lnTo>
                    <a:lnTo>
                      <a:pt x="32" y="272"/>
                    </a:lnTo>
                    <a:lnTo>
                      <a:pt x="32" y="296"/>
                    </a:lnTo>
                    <a:lnTo>
                      <a:pt x="40" y="304"/>
                    </a:lnTo>
                    <a:lnTo>
                      <a:pt x="48" y="320"/>
                    </a:lnTo>
                    <a:lnTo>
                      <a:pt x="48" y="344"/>
                    </a:lnTo>
                    <a:lnTo>
                      <a:pt x="48" y="352"/>
                    </a:lnTo>
                    <a:lnTo>
                      <a:pt x="32" y="368"/>
                    </a:lnTo>
                    <a:lnTo>
                      <a:pt x="24" y="376"/>
                    </a:lnTo>
                    <a:lnTo>
                      <a:pt x="24" y="384"/>
                    </a:lnTo>
                    <a:lnTo>
                      <a:pt x="40" y="400"/>
                    </a:lnTo>
                    <a:lnTo>
                      <a:pt x="48" y="408"/>
                    </a:lnTo>
                    <a:lnTo>
                      <a:pt x="56" y="408"/>
                    </a:lnTo>
                    <a:lnTo>
                      <a:pt x="56" y="448"/>
                    </a:lnTo>
                    <a:lnTo>
                      <a:pt x="48" y="544"/>
                    </a:lnTo>
                    <a:lnTo>
                      <a:pt x="56" y="584"/>
                    </a:lnTo>
                    <a:lnTo>
                      <a:pt x="56" y="592"/>
                    </a:lnTo>
                    <a:lnTo>
                      <a:pt x="136" y="592"/>
                    </a:lnTo>
                    <a:lnTo>
                      <a:pt x="400" y="592"/>
                    </a:lnTo>
                    <a:lnTo>
                      <a:pt x="432" y="584"/>
                    </a:lnTo>
                    <a:close/>
                  </a:path>
                </a:pathLst>
              </a:custGeom>
              <a:grpFill/>
              <a:ln w="6350">
                <a:solidFill>
                  <a:schemeClr val="bg2">
                    <a:lumMod val="40000"/>
                    <a:lumOff val="60000"/>
                  </a:schemeClr>
                </a:solidFill>
                <a:round/>
                <a:headEnd/>
                <a:tailEnd/>
              </a:ln>
            </p:spPr>
            <p:txBody>
              <a:bodyPr/>
              <a:lstStyle/>
              <a:p>
                <a:endParaRPr lang="en-US" dirty="0"/>
              </a:p>
            </p:txBody>
          </p:sp>
          <p:sp>
            <p:nvSpPr>
              <p:cNvPr id="29" name="Freeform 122"/>
              <p:cNvSpPr>
                <a:spLocks/>
              </p:cNvSpPr>
              <p:nvPr/>
            </p:nvSpPr>
            <p:spPr bwMode="auto">
              <a:xfrm>
                <a:off x="4256274" y="1972167"/>
                <a:ext cx="825726" cy="515609"/>
              </a:xfrm>
              <a:custGeom>
                <a:avLst/>
                <a:gdLst>
                  <a:gd name="T0" fmla="*/ 56 w 480"/>
                  <a:gd name="T1" fmla="*/ 272 h 320"/>
                  <a:gd name="T2" fmla="*/ 56 w 480"/>
                  <a:gd name="T3" fmla="*/ 256 h 320"/>
                  <a:gd name="T4" fmla="*/ 56 w 480"/>
                  <a:gd name="T5" fmla="*/ 248 h 320"/>
                  <a:gd name="T6" fmla="*/ 48 w 480"/>
                  <a:gd name="T7" fmla="*/ 224 h 320"/>
                  <a:gd name="T8" fmla="*/ 40 w 480"/>
                  <a:gd name="T9" fmla="*/ 216 h 320"/>
                  <a:gd name="T10" fmla="*/ 40 w 480"/>
                  <a:gd name="T11" fmla="*/ 168 h 320"/>
                  <a:gd name="T12" fmla="*/ 16 w 480"/>
                  <a:gd name="T13" fmla="*/ 152 h 320"/>
                  <a:gd name="T14" fmla="*/ 16 w 480"/>
                  <a:gd name="T15" fmla="*/ 144 h 320"/>
                  <a:gd name="T16" fmla="*/ 16 w 480"/>
                  <a:gd name="T17" fmla="*/ 128 h 320"/>
                  <a:gd name="T18" fmla="*/ 16 w 480"/>
                  <a:gd name="T19" fmla="*/ 120 h 320"/>
                  <a:gd name="T20" fmla="*/ 0 w 480"/>
                  <a:gd name="T21" fmla="*/ 88 h 320"/>
                  <a:gd name="T22" fmla="*/ 0 w 480"/>
                  <a:gd name="T23" fmla="*/ 80 h 320"/>
                  <a:gd name="T24" fmla="*/ 16 w 480"/>
                  <a:gd name="T25" fmla="*/ 40 h 320"/>
                  <a:gd name="T26" fmla="*/ 0 w 480"/>
                  <a:gd name="T27" fmla="*/ 40 h 320"/>
                  <a:gd name="T28" fmla="*/ 8 w 480"/>
                  <a:gd name="T29" fmla="*/ 32 h 320"/>
                  <a:gd name="T30" fmla="*/ 8 w 480"/>
                  <a:gd name="T31" fmla="*/ 24 h 320"/>
                  <a:gd name="T32" fmla="*/ 0 w 480"/>
                  <a:gd name="T33" fmla="*/ 8 h 320"/>
                  <a:gd name="T34" fmla="*/ 16 w 480"/>
                  <a:gd name="T35" fmla="*/ 8 h 320"/>
                  <a:gd name="T36" fmla="*/ 360 w 480"/>
                  <a:gd name="T37" fmla="*/ 8 h 320"/>
                  <a:gd name="T38" fmla="*/ 392 w 480"/>
                  <a:gd name="T39" fmla="*/ 0 h 320"/>
                  <a:gd name="T40" fmla="*/ 400 w 480"/>
                  <a:gd name="T41" fmla="*/ 16 h 320"/>
                  <a:gd name="T42" fmla="*/ 400 w 480"/>
                  <a:gd name="T43" fmla="*/ 32 h 320"/>
                  <a:gd name="T44" fmla="*/ 400 w 480"/>
                  <a:gd name="T45" fmla="*/ 56 h 320"/>
                  <a:gd name="T46" fmla="*/ 408 w 480"/>
                  <a:gd name="T47" fmla="*/ 80 h 320"/>
                  <a:gd name="T48" fmla="*/ 408 w 480"/>
                  <a:gd name="T49" fmla="*/ 80 h 320"/>
                  <a:gd name="T50" fmla="*/ 432 w 480"/>
                  <a:gd name="T51" fmla="*/ 88 h 320"/>
                  <a:gd name="T52" fmla="*/ 440 w 480"/>
                  <a:gd name="T53" fmla="*/ 104 h 320"/>
                  <a:gd name="T54" fmla="*/ 456 w 480"/>
                  <a:gd name="T55" fmla="*/ 120 h 320"/>
                  <a:gd name="T56" fmla="*/ 456 w 480"/>
                  <a:gd name="T57" fmla="*/ 128 h 320"/>
                  <a:gd name="T58" fmla="*/ 464 w 480"/>
                  <a:gd name="T59" fmla="*/ 128 h 320"/>
                  <a:gd name="T60" fmla="*/ 480 w 480"/>
                  <a:gd name="T61" fmla="*/ 136 h 320"/>
                  <a:gd name="T62" fmla="*/ 480 w 480"/>
                  <a:gd name="T63" fmla="*/ 160 h 320"/>
                  <a:gd name="T64" fmla="*/ 472 w 480"/>
                  <a:gd name="T65" fmla="*/ 176 h 320"/>
                  <a:gd name="T66" fmla="*/ 464 w 480"/>
                  <a:gd name="T67" fmla="*/ 184 h 320"/>
                  <a:gd name="T68" fmla="*/ 464 w 480"/>
                  <a:gd name="T69" fmla="*/ 200 h 320"/>
                  <a:gd name="T70" fmla="*/ 448 w 480"/>
                  <a:gd name="T71" fmla="*/ 208 h 320"/>
                  <a:gd name="T72" fmla="*/ 416 w 480"/>
                  <a:gd name="T73" fmla="*/ 216 h 320"/>
                  <a:gd name="T74" fmla="*/ 416 w 480"/>
                  <a:gd name="T75" fmla="*/ 240 h 320"/>
                  <a:gd name="T76" fmla="*/ 424 w 480"/>
                  <a:gd name="T77" fmla="*/ 264 h 320"/>
                  <a:gd name="T78" fmla="*/ 416 w 480"/>
                  <a:gd name="T79" fmla="*/ 280 h 320"/>
                  <a:gd name="T80" fmla="*/ 408 w 480"/>
                  <a:gd name="T81" fmla="*/ 296 h 320"/>
                  <a:gd name="T82" fmla="*/ 392 w 480"/>
                  <a:gd name="T83" fmla="*/ 312 h 320"/>
                  <a:gd name="T84" fmla="*/ 400 w 480"/>
                  <a:gd name="T85" fmla="*/ 312 h 320"/>
                  <a:gd name="T86" fmla="*/ 392 w 480"/>
                  <a:gd name="T87" fmla="*/ 320 h 320"/>
                  <a:gd name="T88" fmla="*/ 392 w 480"/>
                  <a:gd name="T89" fmla="*/ 320 h 320"/>
                  <a:gd name="T90" fmla="*/ 368 w 480"/>
                  <a:gd name="T91" fmla="*/ 296 h 320"/>
                  <a:gd name="T92" fmla="*/ 56 w 480"/>
                  <a:gd name="T93" fmla="*/ 304 h 32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80"/>
                  <a:gd name="T142" fmla="*/ 0 h 320"/>
                  <a:gd name="T143" fmla="*/ 480 w 480"/>
                  <a:gd name="T144" fmla="*/ 320 h 3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80" h="320">
                    <a:moveTo>
                      <a:pt x="56" y="304"/>
                    </a:moveTo>
                    <a:lnTo>
                      <a:pt x="56" y="272"/>
                    </a:lnTo>
                    <a:lnTo>
                      <a:pt x="56" y="264"/>
                    </a:lnTo>
                    <a:lnTo>
                      <a:pt x="56" y="256"/>
                    </a:lnTo>
                    <a:lnTo>
                      <a:pt x="56" y="248"/>
                    </a:lnTo>
                    <a:lnTo>
                      <a:pt x="48" y="224"/>
                    </a:lnTo>
                    <a:lnTo>
                      <a:pt x="48" y="216"/>
                    </a:lnTo>
                    <a:lnTo>
                      <a:pt x="40" y="216"/>
                    </a:lnTo>
                    <a:lnTo>
                      <a:pt x="40" y="200"/>
                    </a:lnTo>
                    <a:lnTo>
                      <a:pt x="40" y="168"/>
                    </a:lnTo>
                    <a:lnTo>
                      <a:pt x="24" y="160"/>
                    </a:lnTo>
                    <a:lnTo>
                      <a:pt x="16" y="152"/>
                    </a:lnTo>
                    <a:lnTo>
                      <a:pt x="16" y="144"/>
                    </a:lnTo>
                    <a:lnTo>
                      <a:pt x="16" y="136"/>
                    </a:lnTo>
                    <a:lnTo>
                      <a:pt x="16" y="128"/>
                    </a:lnTo>
                    <a:lnTo>
                      <a:pt x="16" y="120"/>
                    </a:lnTo>
                    <a:lnTo>
                      <a:pt x="8" y="104"/>
                    </a:lnTo>
                    <a:lnTo>
                      <a:pt x="0" y="88"/>
                    </a:lnTo>
                    <a:lnTo>
                      <a:pt x="0" y="80"/>
                    </a:lnTo>
                    <a:lnTo>
                      <a:pt x="16" y="40"/>
                    </a:lnTo>
                    <a:lnTo>
                      <a:pt x="0" y="40"/>
                    </a:lnTo>
                    <a:lnTo>
                      <a:pt x="0" y="32"/>
                    </a:lnTo>
                    <a:lnTo>
                      <a:pt x="8" y="32"/>
                    </a:lnTo>
                    <a:lnTo>
                      <a:pt x="8" y="24"/>
                    </a:lnTo>
                    <a:lnTo>
                      <a:pt x="0" y="16"/>
                    </a:lnTo>
                    <a:lnTo>
                      <a:pt x="0" y="8"/>
                    </a:lnTo>
                    <a:lnTo>
                      <a:pt x="16" y="8"/>
                    </a:lnTo>
                    <a:lnTo>
                      <a:pt x="96" y="8"/>
                    </a:lnTo>
                    <a:lnTo>
                      <a:pt x="360" y="8"/>
                    </a:lnTo>
                    <a:lnTo>
                      <a:pt x="392" y="0"/>
                    </a:lnTo>
                    <a:lnTo>
                      <a:pt x="400" y="16"/>
                    </a:lnTo>
                    <a:lnTo>
                      <a:pt x="400" y="24"/>
                    </a:lnTo>
                    <a:lnTo>
                      <a:pt x="400" y="32"/>
                    </a:lnTo>
                    <a:lnTo>
                      <a:pt x="400" y="48"/>
                    </a:lnTo>
                    <a:lnTo>
                      <a:pt x="400" y="56"/>
                    </a:lnTo>
                    <a:lnTo>
                      <a:pt x="408" y="72"/>
                    </a:lnTo>
                    <a:lnTo>
                      <a:pt x="408" y="80"/>
                    </a:lnTo>
                    <a:lnTo>
                      <a:pt x="424" y="88"/>
                    </a:lnTo>
                    <a:lnTo>
                      <a:pt x="432" y="88"/>
                    </a:lnTo>
                    <a:lnTo>
                      <a:pt x="440" y="88"/>
                    </a:lnTo>
                    <a:lnTo>
                      <a:pt x="440" y="104"/>
                    </a:lnTo>
                    <a:lnTo>
                      <a:pt x="448" y="104"/>
                    </a:lnTo>
                    <a:lnTo>
                      <a:pt x="456" y="120"/>
                    </a:lnTo>
                    <a:lnTo>
                      <a:pt x="456" y="128"/>
                    </a:lnTo>
                    <a:lnTo>
                      <a:pt x="464" y="128"/>
                    </a:lnTo>
                    <a:lnTo>
                      <a:pt x="472" y="136"/>
                    </a:lnTo>
                    <a:lnTo>
                      <a:pt x="480" y="136"/>
                    </a:lnTo>
                    <a:lnTo>
                      <a:pt x="480" y="152"/>
                    </a:lnTo>
                    <a:lnTo>
                      <a:pt x="480" y="160"/>
                    </a:lnTo>
                    <a:lnTo>
                      <a:pt x="472" y="176"/>
                    </a:lnTo>
                    <a:lnTo>
                      <a:pt x="464" y="176"/>
                    </a:lnTo>
                    <a:lnTo>
                      <a:pt x="464" y="184"/>
                    </a:lnTo>
                    <a:lnTo>
                      <a:pt x="464" y="192"/>
                    </a:lnTo>
                    <a:lnTo>
                      <a:pt x="464" y="200"/>
                    </a:lnTo>
                    <a:lnTo>
                      <a:pt x="448" y="200"/>
                    </a:lnTo>
                    <a:lnTo>
                      <a:pt x="448" y="208"/>
                    </a:lnTo>
                    <a:lnTo>
                      <a:pt x="432" y="208"/>
                    </a:lnTo>
                    <a:lnTo>
                      <a:pt x="416" y="216"/>
                    </a:lnTo>
                    <a:lnTo>
                      <a:pt x="416" y="232"/>
                    </a:lnTo>
                    <a:lnTo>
                      <a:pt x="416" y="240"/>
                    </a:lnTo>
                    <a:lnTo>
                      <a:pt x="424" y="256"/>
                    </a:lnTo>
                    <a:lnTo>
                      <a:pt x="424" y="264"/>
                    </a:lnTo>
                    <a:lnTo>
                      <a:pt x="416" y="272"/>
                    </a:lnTo>
                    <a:lnTo>
                      <a:pt x="416" y="280"/>
                    </a:lnTo>
                    <a:lnTo>
                      <a:pt x="416" y="288"/>
                    </a:lnTo>
                    <a:lnTo>
                      <a:pt x="408" y="296"/>
                    </a:lnTo>
                    <a:lnTo>
                      <a:pt x="392" y="296"/>
                    </a:lnTo>
                    <a:lnTo>
                      <a:pt x="392" y="312"/>
                    </a:lnTo>
                    <a:lnTo>
                      <a:pt x="400" y="312"/>
                    </a:lnTo>
                    <a:lnTo>
                      <a:pt x="392" y="320"/>
                    </a:lnTo>
                    <a:lnTo>
                      <a:pt x="376" y="304"/>
                    </a:lnTo>
                    <a:lnTo>
                      <a:pt x="368" y="296"/>
                    </a:lnTo>
                    <a:lnTo>
                      <a:pt x="64" y="304"/>
                    </a:lnTo>
                    <a:lnTo>
                      <a:pt x="56" y="304"/>
                    </a:lnTo>
                    <a:close/>
                  </a:path>
                </a:pathLst>
              </a:custGeom>
              <a:grpFill/>
              <a:ln w="6350">
                <a:solidFill>
                  <a:schemeClr val="bg2">
                    <a:lumMod val="40000"/>
                    <a:lumOff val="60000"/>
                  </a:schemeClr>
                </a:solidFill>
                <a:round/>
                <a:headEnd/>
                <a:tailEnd/>
              </a:ln>
            </p:spPr>
            <p:txBody>
              <a:bodyPr/>
              <a:lstStyle/>
              <a:p>
                <a:endParaRPr lang="en-US" dirty="0"/>
              </a:p>
            </p:txBody>
          </p:sp>
          <p:sp>
            <p:nvSpPr>
              <p:cNvPr id="30" name="Freeform 123"/>
              <p:cNvSpPr>
                <a:spLocks/>
              </p:cNvSpPr>
              <p:nvPr/>
            </p:nvSpPr>
            <p:spPr bwMode="auto">
              <a:xfrm>
                <a:off x="4366371" y="2448426"/>
                <a:ext cx="922787" cy="747633"/>
              </a:xfrm>
              <a:custGeom>
                <a:avLst/>
                <a:gdLst>
                  <a:gd name="T0" fmla="*/ 88 w 536"/>
                  <a:gd name="T1" fmla="*/ 376 h 464"/>
                  <a:gd name="T2" fmla="*/ 88 w 536"/>
                  <a:gd name="T3" fmla="*/ 160 h 464"/>
                  <a:gd name="T4" fmla="*/ 72 w 536"/>
                  <a:gd name="T5" fmla="*/ 160 h 464"/>
                  <a:gd name="T6" fmla="*/ 64 w 536"/>
                  <a:gd name="T7" fmla="*/ 144 h 464"/>
                  <a:gd name="T8" fmla="*/ 64 w 536"/>
                  <a:gd name="T9" fmla="*/ 128 h 464"/>
                  <a:gd name="T10" fmla="*/ 48 w 536"/>
                  <a:gd name="T11" fmla="*/ 120 h 464"/>
                  <a:gd name="T12" fmla="*/ 48 w 536"/>
                  <a:gd name="T13" fmla="*/ 112 h 464"/>
                  <a:gd name="T14" fmla="*/ 64 w 536"/>
                  <a:gd name="T15" fmla="*/ 96 h 464"/>
                  <a:gd name="T16" fmla="*/ 56 w 536"/>
                  <a:gd name="T17" fmla="*/ 88 h 464"/>
                  <a:gd name="T18" fmla="*/ 48 w 536"/>
                  <a:gd name="T19" fmla="*/ 88 h 464"/>
                  <a:gd name="T20" fmla="*/ 40 w 536"/>
                  <a:gd name="T21" fmla="*/ 80 h 464"/>
                  <a:gd name="T22" fmla="*/ 32 w 536"/>
                  <a:gd name="T23" fmla="*/ 72 h 464"/>
                  <a:gd name="T24" fmla="*/ 16 w 536"/>
                  <a:gd name="T25" fmla="*/ 48 h 464"/>
                  <a:gd name="T26" fmla="*/ 8 w 536"/>
                  <a:gd name="T27" fmla="*/ 40 h 464"/>
                  <a:gd name="T28" fmla="*/ 0 w 536"/>
                  <a:gd name="T29" fmla="*/ 8 h 464"/>
                  <a:gd name="T30" fmla="*/ 304 w 536"/>
                  <a:gd name="T31" fmla="*/ 0 h 464"/>
                  <a:gd name="T32" fmla="*/ 312 w 536"/>
                  <a:gd name="T33" fmla="*/ 8 h 464"/>
                  <a:gd name="T34" fmla="*/ 328 w 536"/>
                  <a:gd name="T35" fmla="*/ 24 h 464"/>
                  <a:gd name="T36" fmla="*/ 328 w 536"/>
                  <a:gd name="T37" fmla="*/ 32 h 464"/>
                  <a:gd name="T38" fmla="*/ 320 w 536"/>
                  <a:gd name="T39" fmla="*/ 64 h 464"/>
                  <a:gd name="T40" fmla="*/ 376 w 536"/>
                  <a:gd name="T41" fmla="*/ 128 h 464"/>
                  <a:gd name="T42" fmla="*/ 392 w 536"/>
                  <a:gd name="T43" fmla="*/ 176 h 464"/>
                  <a:gd name="T44" fmla="*/ 408 w 536"/>
                  <a:gd name="T45" fmla="*/ 160 h 464"/>
                  <a:gd name="T46" fmla="*/ 440 w 536"/>
                  <a:gd name="T47" fmla="*/ 176 h 464"/>
                  <a:gd name="T48" fmla="*/ 432 w 536"/>
                  <a:gd name="T49" fmla="*/ 200 h 464"/>
                  <a:gd name="T50" fmla="*/ 424 w 536"/>
                  <a:gd name="T51" fmla="*/ 224 h 464"/>
                  <a:gd name="T52" fmla="*/ 424 w 536"/>
                  <a:gd name="T53" fmla="*/ 240 h 464"/>
                  <a:gd name="T54" fmla="*/ 456 w 536"/>
                  <a:gd name="T55" fmla="*/ 264 h 464"/>
                  <a:gd name="T56" fmla="*/ 456 w 536"/>
                  <a:gd name="T57" fmla="*/ 264 h 464"/>
                  <a:gd name="T58" fmla="*/ 456 w 536"/>
                  <a:gd name="T59" fmla="*/ 272 h 464"/>
                  <a:gd name="T60" fmla="*/ 472 w 536"/>
                  <a:gd name="T61" fmla="*/ 272 h 464"/>
                  <a:gd name="T62" fmla="*/ 480 w 536"/>
                  <a:gd name="T63" fmla="*/ 280 h 464"/>
                  <a:gd name="T64" fmla="*/ 496 w 536"/>
                  <a:gd name="T65" fmla="*/ 288 h 464"/>
                  <a:gd name="T66" fmla="*/ 496 w 536"/>
                  <a:gd name="T67" fmla="*/ 304 h 464"/>
                  <a:gd name="T68" fmla="*/ 504 w 536"/>
                  <a:gd name="T69" fmla="*/ 320 h 464"/>
                  <a:gd name="T70" fmla="*/ 496 w 536"/>
                  <a:gd name="T71" fmla="*/ 336 h 464"/>
                  <a:gd name="T72" fmla="*/ 504 w 536"/>
                  <a:gd name="T73" fmla="*/ 344 h 464"/>
                  <a:gd name="T74" fmla="*/ 512 w 536"/>
                  <a:gd name="T75" fmla="*/ 352 h 464"/>
                  <a:gd name="T76" fmla="*/ 512 w 536"/>
                  <a:gd name="T77" fmla="*/ 360 h 464"/>
                  <a:gd name="T78" fmla="*/ 512 w 536"/>
                  <a:gd name="T79" fmla="*/ 352 h 464"/>
                  <a:gd name="T80" fmla="*/ 512 w 536"/>
                  <a:gd name="T81" fmla="*/ 344 h 464"/>
                  <a:gd name="T82" fmla="*/ 520 w 536"/>
                  <a:gd name="T83" fmla="*/ 352 h 464"/>
                  <a:gd name="T84" fmla="*/ 528 w 536"/>
                  <a:gd name="T85" fmla="*/ 360 h 464"/>
                  <a:gd name="T86" fmla="*/ 536 w 536"/>
                  <a:gd name="T87" fmla="*/ 368 h 464"/>
                  <a:gd name="T88" fmla="*/ 528 w 536"/>
                  <a:gd name="T89" fmla="*/ 368 h 464"/>
                  <a:gd name="T90" fmla="*/ 528 w 536"/>
                  <a:gd name="T91" fmla="*/ 400 h 464"/>
                  <a:gd name="T92" fmla="*/ 520 w 536"/>
                  <a:gd name="T93" fmla="*/ 400 h 464"/>
                  <a:gd name="T94" fmla="*/ 504 w 536"/>
                  <a:gd name="T95" fmla="*/ 408 h 464"/>
                  <a:gd name="T96" fmla="*/ 496 w 536"/>
                  <a:gd name="T97" fmla="*/ 432 h 464"/>
                  <a:gd name="T98" fmla="*/ 496 w 536"/>
                  <a:gd name="T99" fmla="*/ 440 h 464"/>
                  <a:gd name="T100" fmla="*/ 488 w 536"/>
                  <a:gd name="T101" fmla="*/ 440 h 464"/>
                  <a:gd name="T102" fmla="*/ 496 w 536"/>
                  <a:gd name="T103" fmla="*/ 448 h 464"/>
                  <a:gd name="T104" fmla="*/ 496 w 536"/>
                  <a:gd name="T105" fmla="*/ 448 h 464"/>
                  <a:gd name="T106" fmla="*/ 488 w 536"/>
                  <a:gd name="T107" fmla="*/ 464 h 464"/>
                  <a:gd name="T108" fmla="*/ 440 w 536"/>
                  <a:gd name="T109" fmla="*/ 464 h 464"/>
                  <a:gd name="T110" fmla="*/ 440 w 536"/>
                  <a:gd name="T111" fmla="*/ 464 h 464"/>
                  <a:gd name="T112" fmla="*/ 456 w 536"/>
                  <a:gd name="T113" fmla="*/ 432 h 464"/>
                  <a:gd name="T114" fmla="*/ 448 w 536"/>
                  <a:gd name="T115" fmla="*/ 416 h 464"/>
                  <a:gd name="T116" fmla="*/ 440 w 536"/>
                  <a:gd name="T117" fmla="*/ 416 h 464"/>
                  <a:gd name="T118" fmla="*/ 96 w 536"/>
                  <a:gd name="T119" fmla="*/ 432 h 46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36"/>
                  <a:gd name="T181" fmla="*/ 0 h 464"/>
                  <a:gd name="T182" fmla="*/ 536 w 536"/>
                  <a:gd name="T183" fmla="*/ 464 h 46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36" h="464">
                    <a:moveTo>
                      <a:pt x="96" y="432"/>
                    </a:moveTo>
                    <a:lnTo>
                      <a:pt x="88" y="376"/>
                    </a:lnTo>
                    <a:lnTo>
                      <a:pt x="88" y="160"/>
                    </a:lnTo>
                    <a:lnTo>
                      <a:pt x="72" y="160"/>
                    </a:lnTo>
                    <a:lnTo>
                      <a:pt x="64" y="144"/>
                    </a:lnTo>
                    <a:lnTo>
                      <a:pt x="64" y="136"/>
                    </a:lnTo>
                    <a:lnTo>
                      <a:pt x="64" y="128"/>
                    </a:lnTo>
                    <a:lnTo>
                      <a:pt x="48" y="120"/>
                    </a:lnTo>
                    <a:lnTo>
                      <a:pt x="48" y="112"/>
                    </a:lnTo>
                    <a:lnTo>
                      <a:pt x="64" y="104"/>
                    </a:lnTo>
                    <a:lnTo>
                      <a:pt x="64" y="96"/>
                    </a:lnTo>
                    <a:lnTo>
                      <a:pt x="64" y="88"/>
                    </a:lnTo>
                    <a:lnTo>
                      <a:pt x="56" y="88"/>
                    </a:lnTo>
                    <a:lnTo>
                      <a:pt x="56" y="80"/>
                    </a:lnTo>
                    <a:lnTo>
                      <a:pt x="48" y="88"/>
                    </a:lnTo>
                    <a:lnTo>
                      <a:pt x="40" y="80"/>
                    </a:lnTo>
                    <a:lnTo>
                      <a:pt x="24" y="72"/>
                    </a:lnTo>
                    <a:lnTo>
                      <a:pt x="32" y="72"/>
                    </a:lnTo>
                    <a:lnTo>
                      <a:pt x="16" y="48"/>
                    </a:lnTo>
                    <a:lnTo>
                      <a:pt x="8" y="40"/>
                    </a:lnTo>
                    <a:lnTo>
                      <a:pt x="8" y="32"/>
                    </a:lnTo>
                    <a:lnTo>
                      <a:pt x="0" y="8"/>
                    </a:lnTo>
                    <a:lnTo>
                      <a:pt x="304" y="0"/>
                    </a:lnTo>
                    <a:lnTo>
                      <a:pt x="312" y="8"/>
                    </a:lnTo>
                    <a:lnTo>
                      <a:pt x="328" y="24"/>
                    </a:lnTo>
                    <a:lnTo>
                      <a:pt x="328" y="32"/>
                    </a:lnTo>
                    <a:lnTo>
                      <a:pt x="320" y="40"/>
                    </a:lnTo>
                    <a:lnTo>
                      <a:pt x="320" y="64"/>
                    </a:lnTo>
                    <a:lnTo>
                      <a:pt x="344" y="104"/>
                    </a:lnTo>
                    <a:lnTo>
                      <a:pt x="376" y="128"/>
                    </a:lnTo>
                    <a:lnTo>
                      <a:pt x="392" y="136"/>
                    </a:lnTo>
                    <a:lnTo>
                      <a:pt x="392" y="176"/>
                    </a:lnTo>
                    <a:lnTo>
                      <a:pt x="408" y="176"/>
                    </a:lnTo>
                    <a:lnTo>
                      <a:pt x="408" y="160"/>
                    </a:lnTo>
                    <a:lnTo>
                      <a:pt x="424" y="168"/>
                    </a:lnTo>
                    <a:lnTo>
                      <a:pt x="440" y="176"/>
                    </a:lnTo>
                    <a:lnTo>
                      <a:pt x="440" y="184"/>
                    </a:lnTo>
                    <a:lnTo>
                      <a:pt x="432" y="200"/>
                    </a:lnTo>
                    <a:lnTo>
                      <a:pt x="432" y="216"/>
                    </a:lnTo>
                    <a:lnTo>
                      <a:pt x="424" y="224"/>
                    </a:lnTo>
                    <a:lnTo>
                      <a:pt x="424" y="240"/>
                    </a:lnTo>
                    <a:lnTo>
                      <a:pt x="432" y="256"/>
                    </a:lnTo>
                    <a:lnTo>
                      <a:pt x="456" y="264"/>
                    </a:lnTo>
                    <a:lnTo>
                      <a:pt x="456" y="272"/>
                    </a:lnTo>
                    <a:lnTo>
                      <a:pt x="472" y="272"/>
                    </a:lnTo>
                    <a:lnTo>
                      <a:pt x="480" y="280"/>
                    </a:lnTo>
                    <a:lnTo>
                      <a:pt x="496" y="288"/>
                    </a:lnTo>
                    <a:lnTo>
                      <a:pt x="496" y="304"/>
                    </a:lnTo>
                    <a:lnTo>
                      <a:pt x="504" y="320"/>
                    </a:lnTo>
                    <a:lnTo>
                      <a:pt x="496" y="328"/>
                    </a:lnTo>
                    <a:lnTo>
                      <a:pt x="496" y="336"/>
                    </a:lnTo>
                    <a:lnTo>
                      <a:pt x="504" y="344"/>
                    </a:lnTo>
                    <a:lnTo>
                      <a:pt x="512" y="352"/>
                    </a:lnTo>
                    <a:lnTo>
                      <a:pt x="512" y="360"/>
                    </a:lnTo>
                    <a:lnTo>
                      <a:pt x="512" y="352"/>
                    </a:lnTo>
                    <a:lnTo>
                      <a:pt x="512" y="344"/>
                    </a:lnTo>
                    <a:lnTo>
                      <a:pt x="520" y="344"/>
                    </a:lnTo>
                    <a:lnTo>
                      <a:pt x="520" y="352"/>
                    </a:lnTo>
                    <a:lnTo>
                      <a:pt x="528" y="360"/>
                    </a:lnTo>
                    <a:lnTo>
                      <a:pt x="536" y="368"/>
                    </a:lnTo>
                    <a:lnTo>
                      <a:pt x="528" y="368"/>
                    </a:lnTo>
                    <a:lnTo>
                      <a:pt x="528" y="400"/>
                    </a:lnTo>
                    <a:lnTo>
                      <a:pt x="520" y="400"/>
                    </a:lnTo>
                    <a:lnTo>
                      <a:pt x="504" y="408"/>
                    </a:lnTo>
                    <a:lnTo>
                      <a:pt x="496" y="432"/>
                    </a:lnTo>
                    <a:lnTo>
                      <a:pt x="496" y="440"/>
                    </a:lnTo>
                    <a:lnTo>
                      <a:pt x="488" y="440"/>
                    </a:lnTo>
                    <a:lnTo>
                      <a:pt x="496" y="440"/>
                    </a:lnTo>
                    <a:lnTo>
                      <a:pt x="496" y="448"/>
                    </a:lnTo>
                    <a:lnTo>
                      <a:pt x="504" y="448"/>
                    </a:lnTo>
                    <a:lnTo>
                      <a:pt x="496" y="448"/>
                    </a:lnTo>
                    <a:lnTo>
                      <a:pt x="488" y="464"/>
                    </a:lnTo>
                    <a:lnTo>
                      <a:pt x="440" y="464"/>
                    </a:lnTo>
                    <a:lnTo>
                      <a:pt x="448" y="440"/>
                    </a:lnTo>
                    <a:lnTo>
                      <a:pt x="456" y="432"/>
                    </a:lnTo>
                    <a:lnTo>
                      <a:pt x="456" y="424"/>
                    </a:lnTo>
                    <a:lnTo>
                      <a:pt x="448" y="416"/>
                    </a:lnTo>
                    <a:lnTo>
                      <a:pt x="440" y="416"/>
                    </a:lnTo>
                    <a:lnTo>
                      <a:pt x="96" y="432"/>
                    </a:lnTo>
                    <a:close/>
                  </a:path>
                </a:pathLst>
              </a:custGeom>
              <a:grpFill/>
              <a:ln w="6350">
                <a:solidFill>
                  <a:schemeClr val="bg2">
                    <a:lumMod val="40000"/>
                    <a:lumOff val="60000"/>
                  </a:schemeClr>
                </a:solidFill>
                <a:round/>
                <a:headEnd/>
                <a:tailEnd/>
              </a:ln>
            </p:spPr>
            <p:txBody>
              <a:bodyPr/>
              <a:lstStyle/>
              <a:p>
                <a:endParaRPr lang="en-US" dirty="0"/>
              </a:p>
            </p:txBody>
          </p:sp>
          <p:sp>
            <p:nvSpPr>
              <p:cNvPr id="31" name="Freeform 124"/>
              <p:cNvSpPr>
                <a:spLocks/>
              </p:cNvSpPr>
              <p:nvPr/>
            </p:nvSpPr>
            <p:spPr bwMode="auto">
              <a:xfrm>
                <a:off x="4531517" y="3118718"/>
                <a:ext cx="688106" cy="592950"/>
              </a:xfrm>
              <a:custGeom>
                <a:avLst/>
                <a:gdLst>
                  <a:gd name="T0" fmla="*/ 296 w 400"/>
                  <a:gd name="T1" fmla="*/ 344 h 368"/>
                  <a:gd name="T2" fmla="*/ 296 w 400"/>
                  <a:gd name="T3" fmla="*/ 336 h 368"/>
                  <a:gd name="T4" fmla="*/ 296 w 400"/>
                  <a:gd name="T5" fmla="*/ 336 h 368"/>
                  <a:gd name="T6" fmla="*/ 288 w 400"/>
                  <a:gd name="T7" fmla="*/ 312 h 368"/>
                  <a:gd name="T8" fmla="*/ 280 w 400"/>
                  <a:gd name="T9" fmla="*/ 304 h 368"/>
                  <a:gd name="T10" fmla="*/ 288 w 400"/>
                  <a:gd name="T11" fmla="*/ 296 h 368"/>
                  <a:gd name="T12" fmla="*/ 288 w 400"/>
                  <a:gd name="T13" fmla="*/ 288 h 368"/>
                  <a:gd name="T14" fmla="*/ 296 w 400"/>
                  <a:gd name="T15" fmla="*/ 288 h 368"/>
                  <a:gd name="T16" fmla="*/ 288 w 400"/>
                  <a:gd name="T17" fmla="*/ 280 h 368"/>
                  <a:gd name="T18" fmla="*/ 296 w 400"/>
                  <a:gd name="T19" fmla="*/ 280 h 368"/>
                  <a:gd name="T20" fmla="*/ 296 w 400"/>
                  <a:gd name="T21" fmla="*/ 272 h 368"/>
                  <a:gd name="T22" fmla="*/ 296 w 400"/>
                  <a:gd name="T23" fmla="*/ 256 h 368"/>
                  <a:gd name="T24" fmla="*/ 304 w 400"/>
                  <a:gd name="T25" fmla="*/ 248 h 368"/>
                  <a:gd name="T26" fmla="*/ 304 w 400"/>
                  <a:gd name="T27" fmla="*/ 248 h 368"/>
                  <a:gd name="T28" fmla="*/ 312 w 400"/>
                  <a:gd name="T29" fmla="*/ 240 h 368"/>
                  <a:gd name="T30" fmla="*/ 312 w 400"/>
                  <a:gd name="T31" fmla="*/ 232 h 368"/>
                  <a:gd name="T32" fmla="*/ 328 w 400"/>
                  <a:gd name="T33" fmla="*/ 216 h 368"/>
                  <a:gd name="T34" fmla="*/ 328 w 400"/>
                  <a:gd name="T35" fmla="*/ 216 h 368"/>
                  <a:gd name="T36" fmla="*/ 336 w 400"/>
                  <a:gd name="T37" fmla="*/ 208 h 368"/>
                  <a:gd name="T38" fmla="*/ 336 w 400"/>
                  <a:gd name="T39" fmla="*/ 184 h 368"/>
                  <a:gd name="T40" fmla="*/ 344 w 400"/>
                  <a:gd name="T41" fmla="*/ 176 h 368"/>
                  <a:gd name="T42" fmla="*/ 352 w 400"/>
                  <a:gd name="T43" fmla="*/ 168 h 368"/>
                  <a:gd name="T44" fmla="*/ 360 w 400"/>
                  <a:gd name="T45" fmla="*/ 152 h 368"/>
                  <a:gd name="T46" fmla="*/ 352 w 400"/>
                  <a:gd name="T47" fmla="*/ 152 h 368"/>
                  <a:gd name="T48" fmla="*/ 360 w 400"/>
                  <a:gd name="T49" fmla="*/ 144 h 368"/>
                  <a:gd name="T50" fmla="*/ 368 w 400"/>
                  <a:gd name="T51" fmla="*/ 136 h 368"/>
                  <a:gd name="T52" fmla="*/ 368 w 400"/>
                  <a:gd name="T53" fmla="*/ 120 h 368"/>
                  <a:gd name="T54" fmla="*/ 368 w 400"/>
                  <a:gd name="T55" fmla="*/ 112 h 368"/>
                  <a:gd name="T56" fmla="*/ 384 w 400"/>
                  <a:gd name="T57" fmla="*/ 88 h 368"/>
                  <a:gd name="T58" fmla="*/ 376 w 400"/>
                  <a:gd name="T59" fmla="*/ 80 h 368"/>
                  <a:gd name="T60" fmla="*/ 384 w 400"/>
                  <a:gd name="T61" fmla="*/ 80 h 368"/>
                  <a:gd name="T62" fmla="*/ 400 w 400"/>
                  <a:gd name="T63" fmla="*/ 64 h 368"/>
                  <a:gd name="T64" fmla="*/ 392 w 400"/>
                  <a:gd name="T65" fmla="*/ 48 h 368"/>
                  <a:gd name="T66" fmla="*/ 344 w 400"/>
                  <a:gd name="T67" fmla="*/ 48 h 368"/>
                  <a:gd name="T68" fmla="*/ 344 w 400"/>
                  <a:gd name="T69" fmla="*/ 48 h 368"/>
                  <a:gd name="T70" fmla="*/ 360 w 400"/>
                  <a:gd name="T71" fmla="*/ 16 h 368"/>
                  <a:gd name="T72" fmla="*/ 352 w 400"/>
                  <a:gd name="T73" fmla="*/ 0 h 368"/>
                  <a:gd name="T74" fmla="*/ 344 w 400"/>
                  <a:gd name="T75" fmla="*/ 0 h 368"/>
                  <a:gd name="T76" fmla="*/ 0 w 400"/>
                  <a:gd name="T77" fmla="*/ 16 h 368"/>
                  <a:gd name="T78" fmla="*/ 0 w 400"/>
                  <a:gd name="T79" fmla="*/ 16 h 368"/>
                  <a:gd name="T80" fmla="*/ 16 w 400"/>
                  <a:gd name="T81" fmla="*/ 128 h 368"/>
                  <a:gd name="T82" fmla="*/ 8 w 400"/>
                  <a:gd name="T83" fmla="*/ 304 h 368"/>
                  <a:gd name="T84" fmla="*/ 16 w 400"/>
                  <a:gd name="T85" fmla="*/ 312 h 368"/>
                  <a:gd name="T86" fmla="*/ 48 w 400"/>
                  <a:gd name="T87" fmla="*/ 312 h 368"/>
                  <a:gd name="T88" fmla="*/ 48 w 400"/>
                  <a:gd name="T89" fmla="*/ 368 h 368"/>
                  <a:gd name="T90" fmla="*/ 288 w 400"/>
                  <a:gd name="T91" fmla="*/ 360 h 368"/>
                  <a:gd name="T92" fmla="*/ 296 w 400"/>
                  <a:gd name="T93" fmla="*/ 344 h 36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00"/>
                  <a:gd name="T142" fmla="*/ 0 h 368"/>
                  <a:gd name="T143" fmla="*/ 400 w 400"/>
                  <a:gd name="T144" fmla="*/ 368 h 36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00" h="368">
                    <a:moveTo>
                      <a:pt x="296" y="344"/>
                    </a:moveTo>
                    <a:lnTo>
                      <a:pt x="296" y="344"/>
                    </a:lnTo>
                    <a:lnTo>
                      <a:pt x="296" y="336"/>
                    </a:lnTo>
                    <a:lnTo>
                      <a:pt x="288" y="320"/>
                    </a:lnTo>
                    <a:lnTo>
                      <a:pt x="288" y="312"/>
                    </a:lnTo>
                    <a:lnTo>
                      <a:pt x="280" y="304"/>
                    </a:lnTo>
                    <a:lnTo>
                      <a:pt x="288" y="296"/>
                    </a:lnTo>
                    <a:lnTo>
                      <a:pt x="288" y="288"/>
                    </a:lnTo>
                    <a:lnTo>
                      <a:pt x="296" y="288"/>
                    </a:lnTo>
                    <a:lnTo>
                      <a:pt x="288" y="280"/>
                    </a:lnTo>
                    <a:lnTo>
                      <a:pt x="296" y="280"/>
                    </a:lnTo>
                    <a:lnTo>
                      <a:pt x="296" y="272"/>
                    </a:lnTo>
                    <a:lnTo>
                      <a:pt x="296" y="264"/>
                    </a:lnTo>
                    <a:lnTo>
                      <a:pt x="296" y="256"/>
                    </a:lnTo>
                    <a:lnTo>
                      <a:pt x="304" y="256"/>
                    </a:lnTo>
                    <a:lnTo>
                      <a:pt x="304" y="248"/>
                    </a:lnTo>
                    <a:lnTo>
                      <a:pt x="312" y="240"/>
                    </a:lnTo>
                    <a:lnTo>
                      <a:pt x="312" y="232"/>
                    </a:lnTo>
                    <a:lnTo>
                      <a:pt x="328" y="216"/>
                    </a:lnTo>
                    <a:lnTo>
                      <a:pt x="336" y="208"/>
                    </a:lnTo>
                    <a:lnTo>
                      <a:pt x="336" y="184"/>
                    </a:lnTo>
                    <a:lnTo>
                      <a:pt x="344" y="176"/>
                    </a:lnTo>
                    <a:lnTo>
                      <a:pt x="352" y="168"/>
                    </a:lnTo>
                    <a:lnTo>
                      <a:pt x="360" y="152"/>
                    </a:lnTo>
                    <a:lnTo>
                      <a:pt x="352" y="152"/>
                    </a:lnTo>
                    <a:lnTo>
                      <a:pt x="360" y="144"/>
                    </a:lnTo>
                    <a:lnTo>
                      <a:pt x="368" y="144"/>
                    </a:lnTo>
                    <a:lnTo>
                      <a:pt x="368" y="136"/>
                    </a:lnTo>
                    <a:lnTo>
                      <a:pt x="368" y="128"/>
                    </a:lnTo>
                    <a:lnTo>
                      <a:pt x="368" y="120"/>
                    </a:lnTo>
                    <a:lnTo>
                      <a:pt x="368" y="112"/>
                    </a:lnTo>
                    <a:lnTo>
                      <a:pt x="376" y="96"/>
                    </a:lnTo>
                    <a:lnTo>
                      <a:pt x="384" y="88"/>
                    </a:lnTo>
                    <a:lnTo>
                      <a:pt x="384" y="80"/>
                    </a:lnTo>
                    <a:lnTo>
                      <a:pt x="376" y="80"/>
                    </a:lnTo>
                    <a:lnTo>
                      <a:pt x="384" y="80"/>
                    </a:lnTo>
                    <a:lnTo>
                      <a:pt x="384" y="72"/>
                    </a:lnTo>
                    <a:lnTo>
                      <a:pt x="400" y="64"/>
                    </a:lnTo>
                    <a:lnTo>
                      <a:pt x="400" y="56"/>
                    </a:lnTo>
                    <a:lnTo>
                      <a:pt x="392" y="48"/>
                    </a:lnTo>
                    <a:lnTo>
                      <a:pt x="344" y="48"/>
                    </a:lnTo>
                    <a:lnTo>
                      <a:pt x="352" y="24"/>
                    </a:lnTo>
                    <a:lnTo>
                      <a:pt x="360" y="16"/>
                    </a:lnTo>
                    <a:lnTo>
                      <a:pt x="360" y="8"/>
                    </a:lnTo>
                    <a:lnTo>
                      <a:pt x="352" y="0"/>
                    </a:lnTo>
                    <a:lnTo>
                      <a:pt x="344" y="0"/>
                    </a:lnTo>
                    <a:lnTo>
                      <a:pt x="0" y="16"/>
                    </a:lnTo>
                    <a:lnTo>
                      <a:pt x="16" y="128"/>
                    </a:lnTo>
                    <a:lnTo>
                      <a:pt x="8" y="304"/>
                    </a:lnTo>
                    <a:lnTo>
                      <a:pt x="16" y="312"/>
                    </a:lnTo>
                    <a:lnTo>
                      <a:pt x="40" y="312"/>
                    </a:lnTo>
                    <a:lnTo>
                      <a:pt x="48" y="312"/>
                    </a:lnTo>
                    <a:lnTo>
                      <a:pt x="48" y="368"/>
                    </a:lnTo>
                    <a:lnTo>
                      <a:pt x="288" y="360"/>
                    </a:lnTo>
                    <a:lnTo>
                      <a:pt x="296" y="344"/>
                    </a:lnTo>
                    <a:close/>
                  </a:path>
                </a:pathLst>
              </a:custGeom>
              <a:grpFill/>
              <a:ln w="6350">
                <a:solidFill>
                  <a:schemeClr val="bg2">
                    <a:lumMod val="40000"/>
                    <a:lumOff val="60000"/>
                  </a:schemeClr>
                </a:solidFill>
                <a:round/>
                <a:headEnd/>
                <a:tailEnd/>
              </a:ln>
            </p:spPr>
            <p:txBody>
              <a:bodyPr/>
              <a:lstStyle/>
              <a:p>
                <a:endParaRPr lang="en-US" dirty="0"/>
              </a:p>
            </p:txBody>
          </p:sp>
          <p:sp>
            <p:nvSpPr>
              <p:cNvPr id="32" name="Freeform 125"/>
              <p:cNvSpPr>
                <a:spLocks/>
              </p:cNvSpPr>
              <p:nvPr/>
            </p:nvSpPr>
            <p:spPr bwMode="auto">
              <a:xfrm>
                <a:off x="4614089" y="3699458"/>
                <a:ext cx="770679" cy="644512"/>
              </a:xfrm>
              <a:custGeom>
                <a:avLst/>
                <a:gdLst>
                  <a:gd name="T0" fmla="*/ 40 w 448"/>
                  <a:gd name="T1" fmla="*/ 264 h 400"/>
                  <a:gd name="T2" fmla="*/ 48 w 448"/>
                  <a:gd name="T3" fmla="*/ 208 h 400"/>
                  <a:gd name="T4" fmla="*/ 24 w 448"/>
                  <a:gd name="T5" fmla="*/ 160 h 400"/>
                  <a:gd name="T6" fmla="*/ 8 w 448"/>
                  <a:gd name="T7" fmla="*/ 104 h 400"/>
                  <a:gd name="T8" fmla="*/ 240 w 448"/>
                  <a:gd name="T9" fmla="*/ 0 h 400"/>
                  <a:gd name="T10" fmla="*/ 248 w 448"/>
                  <a:gd name="T11" fmla="*/ 8 h 400"/>
                  <a:gd name="T12" fmla="*/ 256 w 448"/>
                  <a:gd name="T13" fmla="*/ 24 h 400"/>
                  <a:gd name="T14" fmla="*/ 256 w 448"/>
                  <a:gd name="T15" fmla="*/ 40 h 400"/>
                  <a:gd name="T16" fmla="*/ 256 w 448"/>
                  <a:gd name="T17" fmla="*/ 56 h 400"/>
                  <a:gd name="T18" fmla="*/ 264 w 448"/>
                  <a:gd name="T19" fmla="*/ 64 h 400"/>
                  <a:gd name="T20" fmla="*/ 256 w 448"/>
                  <a:gd name="T21" fmla="*/ 80 h 400"/>
                  <a:gd name="T22" fmla="*/ 248 w 448"/>
                  <a:gd name="T23" fmla="*/ 96 h 400"/>
                  <a:gd name="T24" fmla="*/ 240 w 448"/>
                  <a:gd name="T25" fmla="*/ 112 h 400"/>
                  <a:gd name="T26" fmla="*/ 232 w 448"/>
                  <a:gd name="T27" fmla="*/ 144 h 400"/>
                  <a:gd name="T28" fmla="*/ 224 w 448"/>
                  <a:gd name="T29" fmla="*/ 160 h 400"/>
                  <a:gd name="T30" fmla="*/ 224 w 448"/>
                  <a:gd name="T31" fmla="*/ 168 h 400"/>
                  <a:gd name="T32" fmla="*/ 216 w 448"/>
                  <a:gd name="T33" fmla="*/ 192 h 400"/>
                  <a:gd name="T34" fmla="*/ 376 w 448"/>
                  <a:gd name="T35" fmla="*/ 192 h 400"/>
                  <a:gd name="T36" fmla="*/ 376 w 448"/>
                  <a:gd name="T37" fmla="*/ 240 h 400"/>
                  <a:gd name="T38" fmla="*/ 384 w 448"/>
                  <a:gd name="T39" fmla="*/ 280 h 400"/>
                  <a:gd name="T40" fmla="*/ 360 w 448"/>
                  <a:gd name="T41" fmla="*/ 264 h 400"/>
                  <a:gd name="T42" fmla="*/ 320 w 448"/>
                  <a:gd name="T43" fmla="*/ 288 h 400"/>
                  <a:gd name="T44" fmla="*/ 376 w 448"/>
                  <a:gd name="T45" fmla="*/ 288 h 400"/>
                  <a:gd name="T46" fmla="*/ 392 w 448"/>
                  <a:gd name="T47" fmla="*/ 288 h 400"/>
                  <a:gd name="T48" fmla="*/ 376 w 448"/>
                  <a:gd name="T49" fmla="*/ 304 h 400"/>
                  <a:gd name="T50" fmla="*/ 400 w 448"/>
                  <a:gd name="T51" fmla="*/ 304 h 400"/>
                  <a:gd name="T52" fmla="*/ 408 w 448"/>
                  <a:gd name="T53" fmla="*/ 288 h 400"/>
                  <a:gd name="T54" fmla="*/ 408 w 448"/>
                  <a:gd name="T55" fmla="*/ 296 h 400"/>
                  <a:gd name="T56" fmla="*/ 424 w 448"/>
                  <a:gd name="T57" fmla="*/ 312 h 400"/>
                  <a:gd name="T58" fmla="*/ 408 w 448"/>
                  <a:gd name="T59" fmla="*/ 320 h 400"/>
                  <a:gd name="T60" fmla="*/ 392 w 448"/>
                  <a:gd name="T61" fmla="*/ 344 h 400"/>
                  <a:gd name="T62" fmla="*/ 408 w 448"/>
                  <a:gd name="T63" fmla="*/ 360 h 400"/>
                  <a:gd name="T64" fmla="*/ 440 w 448"/>
                  <a:gd name="T65" fmla="*/ 368 h 400"/>
                  <a:gd name="T66" fmla="*/ 448 w 448"/>
                  <a:gd name="T67" fmla="*/ 376 h 400"/>
                  <a:gd name="T68" fmla="*/ 440 w 448"/>
                  <a:gd name="T69" fmla="*/ 392 h 400"/>
                  <a:gd name="T70" fmla="*/ 424 w 448"/>
                  <a:gd name="T71" fmla="*/ 392 h 400"/>
                  <a:gd name="T72" fmla="*/ 416 w 448"/>
                  <a:gd name="T73" fmla="*/ 376 h 400"/>
                  <a:gd name="T74" fmla="*/ 384 w 448"/>
                  <a:gd name="T75" fmla="*/ 368 h 400"/>
                  <a:gd name="T76" fmla="*/ 368 w 448"/>
                  <a:gd name="T77" fmla="*/ 352 h 400"/>
                  <a:gd name="T78" fmla="*/ 360 w 448"/>
                  <a:gd name="T79" fmla="*/ 360 h 400"/>
                  <a:gd name="T80" fmla="*/ 352 w 448"/>
                  <a:gd name="T81" fmla="*/ 368 h 400"/>
                  <a:gd name="T82" fmla="*/ 352 w 448"/>
                  <a:gd name="T83" fmla="*/ 392 h 400"/>
                  <a:gd name="T84" fmla="*/ 328 w 448"/>
                  <a:gd name="T85" fmla="*/ 368 h 400"/>
                  <a:gd name="T86" fmla="*/ 312 w 448"/>
                  <a:gd name="T87" fmla="*/ 368 h 400"/>
                  <a:gd name="T88" fmla="*/ 288 w 448"/>
                  <a:gd name="T89" fmla="*/ 392 h 400"/>
                  <a:gd name="T90" fmla="*/ 296 w 448"/>
                  <a:gd name="T91" fmla="*/ 376 h 400"/>
                  <a:gd name="T92" fmla="*/ 264 w 448"/>
                  <a:gd name="T93" fmla="*/ 384 h 400"/>
                  <a:gd name="T94" fmla="*/ 248 w 448"/>
                  <a:gd name="T95" fmla="*/ 352 h 400"/>
                  <a:gd name="T96" fmla="*/ 224 w 448"/>
                  <a:gd name="T97" fmla="*/ 352 h 400"/>
                  <a:gd name="T98" fmla="*/ 216 w 448"/>
                  <a:gd name="T99" fmla="*/ 328 h 400"/>
                  <a:gd name="T100" fmla="*/ 200 w 448"/>
                  <a:gd name="T101" fmla="*/ 320 h 400"/>
                  <a:gd name="T102" fmla="*/ 168 w 448"/>
                  <a:gd name="T103" fmla="*/ 336 h 400"/>
                  <a:gd name="T104" fmla="*/ 184 w 448"/>
                  <a:gd name="T105" fmla="*/ 352 h 400"/>
                  <a:gd name="T106" fmla="*/ 88 w 448"/>
                  <a:gd name="T107" fmla="*/ 336 h 400"/>
                  <a:gd name="T108" fmla="*/ 72 w 448"/>
                  <a:gd name="T109" fmla="*/ 328 h 400"/>
                  <a:gd name="T110" fmla="*/ 64 w 448"/>
                  <a:gd name="T111" fmla="*/ 312 h 400"/>
                  <a:gd name="T112" fmla="*/ 64 w 448"/>
                  <a:gd name="T113" fmla="*/ 328 h 400"/>
                  <a:gd name="T114" fmla="*/ 64 w 448"/>
                  <a:gd name="T115" fmla="*/ 336 h 400"/>
                  <a:gd name="T116" fmla="*/ 24 w 448"/>
                  <a:gd name="T117" fmla="*/ 336 h 400"/>
                  <a:gd name="T118" fmla="*/ 40 w 448"/>
                  <a:gd name="T119" fmla="*/ 304 h 4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48"/>
                  <a:gd name="T181" fmla="*/ 0 h 400"/>
                  <a:gd name="T182" fmla="*/ 448 w 448"/>
                  <a:gd name="T183" fmla="*/ 400 h 40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48" h="400">
                    <a:moveTo>
                      <a:pt x="40" y="304"/>
                    </a:moveTo>
                    <a:lnTo>
                      <a:pt x="40" y="288"/>
                    </a:lnTo>
                    <a:lnTo>
                      <a:pt x="32" y="280"/>
                    </a:lnTo>
                    <a:lnTo>
                      <a:pt x="40" y="264"/>
                    </a:lnTo>
                    <a:lnTo>
                      <a:pt x="32" y="264"/>
                    </a:lnTo>
                    <a:lnTo>
                      <a:pt x="32" y="248"/>
                    </a:lnTo>
                    <a:lnTo>
                      <a:pt x="48" y="232"/>
                    </a:lnTo>
                    <a:lnTo>
                      <a:pt x="48" y="208"/>
                    </a:lnTo>
                    <a:lnTo>
                      <a:pt x="40" y="192"/>
                    </a:lnTo>
                    <a:lnTo>
                      <a:pt x="40" y="184"/>
                    </a:lnTo>
                    <a:lnTo>
                      <a:pt x="32" y="168"/>
                    </a:lnTo>
                    <a:lnTo>
                      <a:pt x="24" y="160"/>
                    </a:lnTo>
                    <a:lnTo>
                      <a:pt x="24" y="128"/>
                    </a:lnTo>
                    <a:lnTo>
                      <a:pt x="8" y="104"/>
                    </a:lnTo>
                    <a:lnTo>
                      <a:pt x="0" y="8"/>
                    </a:lnTo>
                    <a:lnTo>
                      <a:pt x="240" y="0"/>
                    </a:lnTo>
                    <a:lnTo>
                      <a:pt x="240" y="8"/>
                    </a:lnTo>
                    <a:lnTo>
                      <a:pt x="248" y="8"/>
                    </a:lnTo>
                    <a:lnTo>
                      <a:pt x="248" y="16"/>
                    </a:lnTo>
                    <a:lnTo>
                      <a:pt x="248" y="24"/>
                    </a:lnTo>
                    <a:lnTo>
                      <a:pt x="256" y="24"/>
                    </a:lnTo>
                    <a:lnTo>
                      <a:pt x="248" y="32"/>
                    </a:lnTo>
                    <a:lnTo>
                      <a:pt x="248" y="40"/>
                    </a:lnTo>
                    <a:lnTo>
                      <a:pt x="256" y="40"/>
                    </a:lnTo>
                    <a:lnTo>
                      <a:pt x="256" y="48"/>
                    </a:lnTo>
                    <a:lnTo>
                      <a:pt x="256" y="56"/>
                    </a:lnTo>
                    <a:lnTo>
                      <a:pt x="256" y="64"/>
                    </a:lnTo>
                    <a:lnTo>
                      <a:pt x="264" y="64"/>
                    </a:lnTo>
                    <a:lnTo>
                      <a:pt x="264" y="72"/>
                    </a:lnTo>
                    <a:lnTo>
                      <a:pt x="264" y="80"/>
                    </a:lnTo>
                    <a:lnTo>
                      <a:pt x="256" y="80"/>
                    </a:lnTo>
                    <a:lnTo>
                      <a:pt x="248" y="80"/>
                    </a:lnTo>
                    <a:lnTo>
                      <a:pt x="248" y="88"/>
                    </a:lnTo>
                    <a:lnTo>
                      <a:pt x="256" y="88"/>
                    </a:lnTo>
                    <a:lnTo>
                      <a:pt x="248" y="96"/>
                    </a:lnTo>
                    <a:lnTo>
                      <a:pt x="248" y="104"/>
                    </a:lnTo>
                    <a:lnTo>
                      <a:pt x="248" y="120"/>
                    </a:lnTo>
                    <a:lnTo>
                      <a:pt x="240" y="112"/>
                    </a:lnTo>
                    <a:lnTo>
                      <a:pt x="232" y="136"/>
                    </a:lnTo>
                    <a:lnTo>
                      <a:pt x="224" y="144"/>
                    </a:lnTo>
                    <a:lnTo>
                      <a:pt x="232" y="144"/>
                    </a:lnTo>
                    <a:lnTo>
                      <a:pt x="224" y="152"/>
                    </a:lnTo>
                    <a:lnTo>
                      <a:pt x="224" y="160"/>
                    </a:lnTo>
                    <a:lnTo>
                      <a:pt x="216" y="168"/>
                    </a:lnTo>
                    <a:lnTo>
                      <a:pt x="224" y="168"/>
                    </a:lnTo>
                    <a:lnTo>
                      <a:pt x="224" y="176"/>
                    </a:lnTo>
                    <a:lnTo>
                      <a:pt x="208" y="184"/>
                    </a:lnTo>
                    <a:lnTo>
                      <a:pt x="208" y="192"/>
                    </a:lnTo>
                    <a:lnTo>
                      <a:pt x="216" y="192"/>
                    </a:lnTo>
                    <a:lnTo>
                      <a:pt x="216" y="200"/>
                    </a:lnTo>
                    <a:lnTo>
                      <a:pt x="216" y="208"/>
                    </a:lnTo>
                    <a:lnTo>
                      <a:pt x="376" y="192"/>
                    </a:lnTo>
                    <a:lnTo>
                      <a:pt x="376" y="216"/>
                    </a:lnTo>
                    <a:lnTo>
                      <a:pt x="368" y="224"/>
                    </a:lnTo>
                    <a:lnTo>
                      <a:pt x="368" y="240"/>
                    </a:lnTo>
                    <a:lnTo>
                      <a:pt x="376" y="240"/>
                    </a:lnTo>
                    <a:lnTo>
                      <a:pt x="392" y="264"/>
                    </a:lnTo>
                    <a:lnTo>
                      <a:pt x="392" y="272"/>
                    </a:lnTo>
                    <a:lnTo>
                      <a:pt x="384" y="280"/>
                    </a:lnTo>
                    <a:lnTo>
                      <a:pt x="368" y="272"/>
                    </a:lnTo>
                    <a:lnTo>
                      <a:pt x="360" y="272"/>
                    </a:lnTo>
                    <a:lnTo>
                      <a:pt x="360" y="264"/>
                    </a:lnTo>
                    <a:lnTo>
                      <a:pt x="352" y="256"/>
                    </a:lnTo>
                    <a:lnTo>
                      <a:pt x="344" y="256"/>
                    </a:lnTo>
                    <a:lnTo>
                      <a:pt x="336" y="264"/>
                    </a:lnTo>
                    <a:lnTo>
                      <a:pt x="328" y="272"/>
                    </a:lnTo>
                    <a:lnTo>
                      <a:pt x="320" y="288"/>
                    </a:lnTo>
                    <a:lnTo>
                      <a:pt x="320" y="296"/>
                    </a:lnTo>
                    <a:lnTo>
                      <a:pt x="344" y="296"/>
                    </a:lnTo>
                    <a:lnTo>
                      <a:pt x="360" y="296"/>
                    </a:lnTo>
                    <a:lnTo>
                      <a:pt x="368" y="288"/>
                    </a:lnTo>
                    <a:lnTo>
                      <a:pt x="376" y="288"/>
                    </a:lnTo>
                    <a:lnTo>
                      <a:pt x="384" y="280"/>
                    </a:lnTo>
                    <a:lnTo>
                      <a:pt x="392" y="288"/>
                    </a:lnTo>
                    <a:lnTo>
                      <a:pt x="384" y="296"/>
                    </a:lnTo>
                    <a:lnTo>
                      <a:pt x="376" y="296"/>
                    </a:lnTo>
                    <a:lnTo>
                      <a:pt x="376" y="304"/>
                    </a:lnTo>
                    <a:lnTo>
                      <a:pt x="384" y="304"/>
                    </a:lnTo>
                    <a:lnTo>
                      <a:pt x="392" y="304"/>
                    </a:lnTo>
                    <a:lnTo>
                      <a:pt x="400" y="304"/>
                    </a:lnTo>
                    <a:lnTo>
                      <a:pt x="400" y="296"/>
                    </a:lnTo>
                    <a:lnTo>
                      <a:pt x="408" y="288"/>
                    </a:lnTo>
                    <a:lnTo>
                      <a:pt x="408" y="296"/>
                    </a:lnTo>
                    <a:lnTo>
                      <a:pt x="416" y="296"/>
                    </a:lnTo>
                    <a:lnTo>
                      <a:pt x="408" y="312"/>
                    </a:lnTo>
                    <a:lnTo>
                      <a:pt x="416" y="312"/>
                    </a:lnTo>
                    <a:lnTo>
                      <a:pt x="424" y="312"/>
                    </a:lnTo>
                    <a:lnTo>
                      <a:pt x="424" y="320"/>
                    </a:lnTo>
                    <a:lnTo>
                      <a:pt x="408" y="320"/>
                    </a:lnTo>
                    <a:lnTo>
                      <a:pt x="392" y="320"/>
                    </a:lnTo>
                    <a:lnTo>
                      <a:pt x="392" y="336"/>
                    </a:lnTo>
                    <a:lnTo>
                      <a:pt x="392" y="344"/>
                    </a:lnTo>
                    <a:lnTo>
                      <a:pt x="392" y="352"/>
                    </a:lnTo>
                    <a:lnTo>
                      <a:pt x="400" y="352"/>
                    </a:lnTo>
                    <a:lnTo>
                      <a:pt x="408" y="352"/>
                    </a:lnTo>
                    <a:lnTo>
                      <a:pt x="408" y="360"/>
                    </a:lnTo>
                    <a:lnTo>
                      <a:pt x="424" y="360"/>
                    </a:lnTo>
                    <a:lnTo>
                      <a:pt x="440" y="368"/>
                    </a:lnTo>
                    <a:lnTo>
                      <a:pt x="440" y="376"/>
                    </a:lnTo>
                    <a:lnTo>
                      <a:pt x="448" y="376"/>
                    </a:lnTo>
                    <a:lnTo>
                      <a:pt x="448" y="384"/>
                    </a:lnTo>
                    <a:lnTo>
                      <a:pt x="440" y="384"/>
                    </a:lnTo>
                    <a:lnTo>
                      <a:pt x="440" y="392"/>
                    </a:lnTo>
                    <a:lnTo>
                      <a:pt x="432" y="384"/>
                    </a:lnTo>
                    <a:lnTo>
                      <a:pt x="424" y="400"/>
                    </a:lnTo>
                    <a:lnTo>
                      <a:pt x="424" y="392"/>
                    </a:lnTo>
                    <a:lnTo>
                      <a:pt x="424" y="384"/>
                    </a:lnTo>
                    <a:lnTo>
                      <a:pt x="416" y="376"/>
                    </a:lnTo>
                    <a:lnTo>
                      <a:pt x="400" y="368"/>
                    </a:lnTo>
                    <a:lnTo>
                      <a:pt x="384" y="368"/>
                    </a:lnTo>
                    <a:lnTo>
                      <a:pt x="384" y="360"/>
                    </a:lnTo>
                    <a:lnTo>
                      <a:pt x="376" y="352"/>
                    </a:lnTo>
                    <a:lnTo>
                      <a:pt x="368" y="352"/>
                    </a:lnTo>
                    <a:lnTo>
                      <a:pt x="352" y="344"/>
                    </a:lnTo>
                    <a:lnTo>
                      <a:pt x="360" y="360"/>
                    </a:lnTo>
                    <a:lnTo>
                      <a:pt x="360" y="368"/>
                    </a:lnTo>
                    <a:lnTo>
                      <a:pt x="360" y="360"/>
                    </a:lnTo>
                    <a:lnTo>
                      <a:pt x="352" y="360"/>
                    </a:lnTo>
                    <a:lnTo>
                      <a:pt x="352" y="368"/>
                    </a:lnTo>
                    <a:lnTo>
                      <a:pt x="352" y="376"/>
                    </a:lnTo>
                    <a:lnTo>
                      <a:pt x="360" y="384"/>
                    </a:lnTo>
                    <a:lnTo>
                      <a:pt x="352" y="392"/>
                    </a:lnTo>
                    <a:lnTo>
                      <a:pt x="344" y="392"/>
                    </a:lnTo>
                    <a:lnTo>
                      <a:pt x="344" y="384"/>
                    </a:lnTo>
                    <a:lnTo>
                      <a:pt x="336" y="368"/>
                    </a:lnTo>
                    <a:lnTo>
                      <a:pt x="328" y="368"/>
                    </a:lnTo>
                    <a:lnTo>
                      <a:pt x="320" y="376"/>
                    </a:lnTo>
                    <a:lnTo>
                      <a:pt x="312" y="368"/>
                    </a:lnTo>
                    <a:lnTo>
                      <a:pt x="312" y="376"/>
                    </a:lnTo>
                    <a:lnTo>
                      <a:pt x="304" y="392"/>
                    </a:lnTo>
                    <a:lnTo>
                      <a:pt x="296" y="392"/>
                    </a:lnTo>
                    <a:lnTo>
                      <a:pt x="288" y="392"/>
                    </a:lnTo>
                    <a:lnTo>
                      <a:pt x="288" y="384"/>
                    </a:lnTo>
                    <a:lnTo>
                      <a:pt x="288" y="376"/>
                    </a:lnTo>
                    <a:lnTo>
                      <a:pt x="296" y="376"/>
                    </a:lnTo>
                    <a:lnTo>
                      <a:pt x="280" y="376"/>
                    </a:lnTo>
                    <a:lnTo>
                      <a:pt x="280" y="384"/>
                    </a:lnTo>
                    <a:lnTo>
                      <a:pt x="264" y="384"/>
                    </a:lnTo>
                    <a:lnTo>
                      <a:pt x="272" y="376"/>
                    </a:lnTo>
                    <a:lnTo>
                      <a:pt x="248" y="352"/>
                    </a:lnTo>
                    <a:lnTo>
                      <a:pt x="232" y="352"/>
                    </a:lnTo>
                    <a:lnTo>
                      <a:pt x="224" y="352"/>
                    </a:lnTo>
                    <a:lnTo>
                      <a:pt x="224" y="344"/>
                    </a:lnTo>
                    <a:lnTo>
                      <a:pt x="224" y="336"/>
                    </a:lnTo>
                    <a:lnTo>
                      <a:pt x="216" y="328"/>
                    </a:lnTo>
                    <a:lnTo>
                      <a:pt x="208" y="328"/>
                    </a:lnTo>
                    <a:lnTo>
                      <a:pt x="208" y="336"/>
                    </a:lnTo>
                    <a:lnTo>
                      <a:pt x="200" y="336"/>
                    </a:lnTo>
                    <a:lnTo>
                      <a:pt x="200" y="328"/>
                    </a:lnTo>
                    <a:lnTo>
                      <a:pt x="200" y="320"/>
                    </a:lnTo>
                    <a:lnTo>
                      <a:pt x="192" y="328"/>
                    </a:lnTo>
                    <a:lnTo>
                      <a:pt x="176" y="336"/>
                    </a:lnTo>
                    <a:lnTo>
                      <a:pt x="168" y="336"/>
                    </a:lnTo>
                    <a:lnTo>
                      <a:pt x="184" y="344"/>
                    </a:lnTo>
                    <a:lnTo>
                      <a:pt x="184" y="352"/>
                    </a:lnTo>
                    <a:lnTo>
                      <a:pt x="168" y="360"/>
                    </a:lnTo>
                    <a:lnTo>
                      <a:pt x="144" y="352"/>
                    </a:lnTo>
                    <a:lnTo>
                      <a:pt x="104" y="352"/>
                    </a:lnTo>
                    <a:lnTo>
                      <a:pt x="88" y="336"/>
                    </a:lnTo>
                    <a:lnTo>
                      <a:pt x="72" y="336"/>
                    </a:lnTo>
                    <a:lnTo>
                      <a:pt x="72" y="328"/>
                    </a:lnTo>
                    <a:lnTo>
                      <a:pt x="80" y="320"/>
                    </a:lnTo>
                    <a:lnTo>
                      <a:pt x="72" y="304"/>
                    </a:lnTo>
                    <a:lnTo>
                      <a:pt x="64" y="312"/>
                    </a:lnTo>
                    <a:lnTo>
                      <a:pt x="72" y="320"/>
                    </a:lnTo>
                    <a:lnTo>
                      <a:pt x="64" y="320"/>
                    </a:lnTo>
                    <a:lnTo>
                      <a:pt x="64" y="328"/>
                    </a:lnTo>
                    <a:lnTo>
                      <a:pt x="72" y="328"/>
                    </a:lnTo>
                    <a:lnTo>
                      <a:pt x="64" y="336"/>
                    </a:lnTo>
                    <a:lnTo>
                      <a:pt x="40" y="336"/>
                    </a:lnTo>
                    <a:lnTo>
                      <a:pt x="32" y="344"/>
                    </a:lnTo>
                    <a:lnTo>
                      <a:pt x="24" y="336"/>
                    </a:lnTo>
                    <a:lnTo>
                      <a:pt x="32" y="320"/>
                    </a:lnTo>
                    <a:lnTo>
                      <a:pt x="32" y="312"/>
                    </a:lnTo>
                    <a:lnTo>
                      <a:pt x="40" y="304"/>
                    </a:lnTo>
                    <a:close/>
                  </a:path>
                </a:pathLst>
              </a:custGeom>
              <a:grpFill/>
              <a:ln w="6350">
                <a:solidFill>
                  <a:schemeClr val="bg2">
                    <a:lumMod val="40000"/>
                    <a:lumOff val="60000"/>
                  </a:schemeClr>
                </a:solidFill>
                <a:round/>
                <a:headEnd/>
                <a:tailEnd/>
              </a:ln>
            </p:spPr>
            <p:txBody>
              <a:bodyPr/>
              <a:lstStyle/>
              <a:p>
                <a:endParaRPr lang="en-US" dirty="0"/>
              </a:p>
            </p:txBody>
          </p:sp>
          <p:sp>
            <p:nvSpPr>
              <p:cNvPr id="33" name="Freeform 126"/>
              <p:cNvSpPr>
                <a:spLocks/>
              </p:cNvSpPr>
              <p:nvPr/>
            </p:nvSpPr>
            <p:spPr bwMode="auto">
              <a:xfrm>
                <a:off x="4711150" y="1404996"/>
                <a:ext cx="715631" cy="734066"/>
              </a:xfrm>
              <a:custGeom>
                <a:avLst/>
                <a:gdLst>
                  <a:gd name="T0" fmla="*/ 160 w 416"/>
                  <a:gd name="T1" fmla="*/ 440 h 456"/>
                  <a:gd name="T2" fmla="*/ 144 w 416"/>
                  <a:gd name="T3" fmla="*/ 432 h 456"/>
                  <a:gd name="T4" fmla="*/ 136 w 416"/>
                  <a:gd name="T5" fmla="*/ 400 h 456"/>
                  <a:gd name="T6" fmla="*/ 136 w 416"/>
                  <a:gd name="T7" fmla="*/ 376 h 456"/>
                  <a:gd name="T8" fmla="*/ 128 w 416"/>
                  <a:gd name="T9" fmla="*/ 352 h 456"/>
                  <a:gd name="T10" fmla="*/ 128 w 416"/>
                  <a:gd name="T11" fmla="*/ 344 h 456"/>
                  <a:gd name="T12" fmla="*/ 72 w 416"/>
                  <a:gd name="T13" fmla="*/ 280 h 456"/>
                  <a:gd name="T14" fmla="*/ 48 w 416"/>
                  <a:gd name="T15" fmla="*/ 256 h 456"/>
                  <a:gd name="T16" fmla="*/ 40 w 416"/>
                  <a:gd name="T17" fmla="*/ 248 h 456"/>
                  <a:gd name="T18" fmla="*/ 32 w 416"/>
                  <a:gd name="T19" fmla="*/ 248 h 456"/>
                  <a:gd name="T20" fmla="*/ 8 w 416"/>
                  <a:gd name="T21" fmla="*/ 232 h 456"/>
                  <a:gd name="T22" fmla="*/ 16 w 416"/>
                  <a:gd name="T23" fmla="*/ 216 h 456"/>
                  <a:gd name="T24" fmla="*/ 8 w 416"/>
                  <a:gd name="T25" fmla="*/ 192 h 456"/>
                  <a:gd name="T26" fmla="*/ 16 w 416"/>
                  <a:gd name="T27" fmla="*/ 160 h 456"/>
                  <a:gd name="T28" fmla="*/ 8 w 416"/>
                  <a:gd name="T29" fmla="*/ 152 h 456"/>
                  <a:gd name="T30" fmla="*/ 0 w 416"/>
                  <a:gd name="T31" fmla="*/ 136 h 456"/>
                  <a:gd name="T32" fmla="*/ 8 w 416"/>
                  <a:gd name="T33" fmla="*/ 120 h 456"/>
                  <a:gd name="T34" fmla="*/ 40 w 416"/>
                  <a:gd name="T35" fmla="*/ 96 h 456"/>
                  <a:gd name="T36" fmla="*/ 40 w 416"/>
                  <a:gd name="T37" fmla="*/ 32 h 456"/>
                  <a:gd name="T38" fmla="*/ 56 w 416"/>
                  <a:gd name="T39" fmla="*/ 24 h 456"/>
                  <a:gd name="T40" fmla="*/ 88 w 416"/>
                  <a:gd name="T41" fmla="*/ 24 h 456"/>
                  <a:gd name="T42" fmla="*/ 96 w 416"/>
                  <a:gd name="T43" fmla="*/ 24 h 456"/>
                  <a:gd name="T44" fmla="*/ 136 w 416"/>
                  <a:gd name="T45" fmla="*/ 0 h 456"/>
                  <a:gd name="T46" fmla="*/ 144 w 416"/>
                  <a:gd name="T47" fmla="*/ 8 h 456"/>
                  <a:gd name="T48" fmla="*/ 136 w 416"/>
                  <a:gd name="T49" fmla="*/ 32 h 456"/>
                  <a:gd name="T50" fmla="*/ 136 w 416"/>
                  <a:gd name="T51" fmla="*/ 40 h 456"/>
                  <a:gd name="T52" fmla="*/ 152 w 416"/>
                  <a:gd name="T53" fmla="*/ 32 h 456"/>
                  <a:gd name="T54" fmla="*/ 168 w 416"/>
                  <a:gd name="T55" fmla="*/ 40 h 456"/>
                  <a:gd name="T56" fmla="*/ 192 w 416"/>
                  <a:gd name="T57" fmla="*/ 56 h 456"/>
                  <a:gd name="T58" fmla="*/ 272 w 416"/>
                  <a:gd name="T59" fmla="*/ 72 h 456"/>
                  <a:gd name="T60" fmla="*/ 328 w 416"/>
                  <a:gd name="T61" fmla="*/ 96 h 456"/>
                  <a:gd name="T62" fmla="*/ 336 w 416"/>
                  <a:gd name="T63" fmla="*/ 104 h 456"/>
                  <a:gd name="T64" fmla="*/ 360 w 416"/>
                  <a:gd name="T65" fmla="*/ 136 h 456"/>
                  <a:gd name="T66" fmla="*/ 352 w 416"/>
                  <a:gd name="T67" fmla="*/ 152 h 456"/>
                  <a:gd name="T68" fmla="*/ 368 w 416"/>
                  <a:gd name="T69" fmla="*/ 160 h 456"/>
                  <a:gd name="T70" fmla="*/ 376 w 416"/>
                  <a:gd name="T71" fmla="*/ 176 h 456"/>
                  <a:gd name="T72" fmla="*/ 368 w 416"/>
                  <a:gd name="T73" fmla="*/ 184 h 456"/>
                  <a:gd name="T74" fmla="*/ 360 w 416"/>
                  <a:gd name="T75" fmla="*/ 208 h 456"/>
                  <a:gd name="T76" fmla="*/ 352 w 416"/>
                  <a:gd name="T77" fmla="*/ 232 h 456"/>
                  <a:gd name="T78" fmla="*/ 368 w 416"/>
                  <a:gd name="T79" fmla="*/ 224 h 456"/>
                  <a:gd name="T80" fmla="*/ 376 w 416"/>
                  <a:gd name="T81" fmla="*/ 208 h 456"/>
                  <a:gd name="T82" fmla="*/ 392 w 416"/>
                  <a:gd name="T83" fmla="*/ 192 h 456"/>
                  <a:gd name="T84" fmla="*/ 400 w 416"/>
                  <a:gd name="T85" fmla="*/ 160 h 456"/>
                  <a:gd name="T86" fmla="*/ 416 w 416"/>
                  <a:gd name="T87" fmla="*/ 152 h 456"/>
                  <a:gd name="T88" fmla="*/ 416 w 416"/>
                  <a:gd name="T89" fmla="*/ 160 h 456"/>
                  <a:gd name="T90" fmla="*/ 416 w 416"/>
                  <a:gd name="T91" fmla="*/ 176 h 456"/>
                  <a:gd name="T92" fmla="*/ 408 w 416"/>
                  <a:gd name="T93" fmla="*/ 192 h 456"/>
                  <a:gd name="T94" fmla="*/ 392 w 416"/>
                  <a:gd name="T95" fmla="*/ 256 h 456"/>
                  <a:gd name="T96" fmla="*/ 384 w 416"/>
                  <a:gd name="T97" fmla="*/ 272 h 456"/>
                  <a:gd name="T98" fmla="*/ 384 w 416"/>
                  <a:gd name="T99" fmla="*/ 320 h 456"/>
                  <a:gd name="T100" fmla="*/ 376 w 416"/>
                  <a:gd name="T101" fmla="*/ 352 h 456"/>
                  <a:gd name="T102" fmla="*/ 384 w 416"/>
                  <a:gd name="T103" fmla="*/ 400 h 456"/>
                  <a:gd name="T104" fmla="*/ 384 w 416"/>
                  <a:gd name="T105" fmla="*/ 432 h 456"/>
                  <a:gd name="T106" fmla="*/ 176 w 416"/>
                  <a:gd name="T107" fmla="*/ 456 h 45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16"/>
                  <a:gd name="T163" fmla="*/ 0 h 456"/>
                  <a:gd name="T164" fmla="*/ 416 w 416"/>
                  <a:gd name="T165" fmla="*/ 456 h 45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16" h="456">
                    <a:moveTo>
                      <a:pt x="176" y="448"/>
                    </a:moveTo>
                    <a:lnTo>
                      <a:pt x="168" y="440"/>
                    </a:lnTo>
                    <a:lnTo>
                      <a:pt x="160" y="440"/>
                    </a:lnTo>
                    <a:lnTo>
                      <a:pt x="144" y="432"/>
                    </a:lnTo>
                    <a:lnTo>
                      <a:pt x="144" y="424"/>
                    </a:lnTo>
                    <a:lnTo>
                      <a:pt x="136" y="408"/>
                    </a:lnTo>
                    <a:lnTo>
                      <a:pt x="136" y="400"/>
                    </a:lnTo>
                    <a:lnTo>
                      <a:pt x="136" y="392"/>
                    </a:lnTo>
                    <a:lnTo>
                      <a:pt x="136" y="384"/>
                    </a:lnTo>
                    <a:lnTo>
                      <a:pt x="136" y="376"/>
                    </a:lnTo>
                    <a:lnTo>
                      <a:pt x="136" y="368"/>
                    </a:lnTo>
                    <a:lnTo>
                      <a:pt x="128" y="352"/>
                    </a:lnTo>
                    <a:lnTo>
                      <a:pt x="128" y="344"/>
                    </a:lnTo>
                    <a:lnTo>
                      <a:pt x="120" y="312"/>
                    </a:lnTo>
                    <a:lnTo>
                      <a:pt x="96" y="304"/>
                    </a:lnTo>
                    <a:lnTo>
                      <a:pt x="72" y="280"/>
                    </a:lnTo>
                    <a:lnTo>
                      <a:pt x="72" y="264"/>
                    </a:lnTo>
                    <a:lnTo>
                      <a:pt x="48" y="256"/>
                    </a:lnTo>
                    <a:lnTo>
                      <a:pt x="40" y="248"/>
                    </a:lnTo>
                    <a:lnTo>
                      <a:pt x="32" y="248"/>
                    </a:lnTo>
                    <a:lnTo>
                      <a:pt x="24" y="248"/>
                    </a:lnTo>
                    <a:lnTo>
                      <a:pt x="8" y="232"/>
                    </a:lnTo>
                    <a:lnTo>
                      <a:pt x="8" y="224"/>
                    </a:lnTo>
                    <a:lnTo>
                      <a:pt x="16" y="216"/>
                    </a:lnTo>
                    <a:lnTo>
                      <a:pt x="16" y="208"/>
                    </a:lnTo>
                    <a:lnTo>
                      <a:pt x="8" y="200"/>
                    </a:lnTo>
                    <a:lnTo>
                      <a:pt x="8" y="192"/>
                    </a:lnTo>
                    <a:lnTo>
                      <a:pt x="8" y="184"/>
                    </a:lnTo>
                    <a:lnTo>
                      <a:pt x="16" y="160"/>
                    </a:lnTo>
                    <a:lnTo>
                      <a:pt x="8" y="152"/>
                    </a:lnTo>
                    <a:lnTo>
                      <a:pt x="0" y="152"/>
                    </a:lnTo>
                    <a:lnTo>
                      <a:pt x="0" y="136"/>
                    </a:lnTo>
                    <a:lnTo>
                      <a:pt x="0" y="128"/>
                    </a:lnTo>
                    <a:lnTo>
                      <a:pt x="8" y="120"/>
                    </a:lnTo>
                    <a:lnTo>
                      <a:pt x="32" y="104"/>
                    </a:lnTo>
                    <a:lnTo>
                      <a:pt x="40" y="96"/>
                    </a:lnTo>
                    <a:lnTo>
                      <a:pt x="40" y="40"/>
                    </a:lnTo>
                    <a:lnTo>
                      <a:pt x="32" y="40"/>
                    </a:lnTo>
                    <a:lnTo>
                      <a:pt x="40" y="32"/>
                    </a:lnTo>
                    <a:lnTo>
                      <a:pt x="48" y="24"/>
                    </a:lnTo>
                    <a:lnTo>
                      <a:pt x="56" y="24"/>
                    </a:lnTo>
                    <a:lnTo>
                      <a:pt x="64" y="32"/>
                    </a:lnTo>
                    <a:lnTo>
                      <a:pt x="72" y="32"/>
                    </a:lnTo>
                    <a:lnTo>
                      <a:pt x="88" y="24"/>
                    </a:lnTo>
                    <a:lnTo>
                      <a:pt x="96" y="24"/>
                    </a:lnTo>
                    <a:lnTo>
                      <a:pt x="112" y="16"/>
                    </a:lnTo>
                    <a:lnTo>
                      <a:pt x="128" y="8"/>
                    </a:lnTo>
                    <a:lnTo>
                      <a:pt x="136" y="0"/>
                    </a:lnTo>
                    <a:lnTo>
                      <a:pt x="144" y="8"/>
                    </a:lnTo>
                    <a:lnTo>
                      <a:pt x="136" y="16"/>
                    </a:lnTo>
                    <a:lnTo>
                      <a:pt x="136" y="24"/>
                    </a:lnTo>
                    <a:lnTo>
                      <a:pt x="136" y="32"/>
                    </a:lnTo>
                    <a:lnTo>
                      <a:pt x="136" y="40"/>
                    </a:lnTo>
                    <a:lnTo>
                      <a:pt x="144" y="32"/>
                    </a:lnTo>
                    <a:lnTo>
                      <a:pt x="152" y="32"/>
                    </a:lnTo>
                    <a:lnTo>
                      <a:pt x="168" y="40"/>
                    </a:lnTo>
                    <a:lnTo>
                      <a:pt x="184" y="40"/>
                    </a:lnTo>
                    <a:lnTo>
                      <a:pt x="192" y="56"/>
                    </a:lnTo>
                    <a:lnTo>
                      <a:pt x="192" y="64"/>
                    </a:lnTo>
                    <a:lnTo>
                      <a:pt x="224" y="64"/>
                    </a:lnTo>
                    <a:lnTo>
                      <a:pt x="272" y="72"/>
                    </a:lnTo>
                    <a:lnTo>
                      <a:pt x="280" y="88"/>
                    </a:lnTo>
                    <a:lnTo>
                      <a:pt x="328" y="96"/>
                    </a:lnTo>
                    <a:lnTo>
                      <a:pt x="336" y="96"/>
                    </a:lnTo>
                    <a:lnTo>
                      <a:pt x="336" y="104"/>
                    </a:lnTo>
                    <a:lnTo>
                      <a:pt x="344" y="104"/>
                    </a:lnTo>
                    <a:lnTo>
                      <a:pt x="360" y="112"/>
                    </a:lnTo>
                    <a:lnTo>
                      <a:pt x="360" y="136"/>
                    </a:lnTo>
                    <a:lnTo>
                      <a:pt x="352" y="144"/>
                    </a:lnTo>
                    <a:lnTo>
                      <a:pt x="352" y="152"/>
                    </a:lnTo>
                    <a:lnTo>
                      <a:pt x="368" y="152"/>
                    </a:lnTo>
                    <a:lnTo>
                      <a:pt x="368" y="160"/>
                    </a:lnTo>
                    <a:lnTo>
                      <a:pt x="368" y="176"/>
                    </a:lnTo>
                    <a:lnTo>
                      <a:pt x="376" y="176"/>
                    </a:lnTo>
                    <a:lnTo>
                      <a:pt x="368" y="184"/>
                    </a:lnTo>
                    <a:lnTo>
                      <a:pt x="360" y="192"/>
                    </a:lnTo>
                    <a:lnTo>
                      <a:pt x="360" y="200"/>
                    </a:lnTo>
                    <a:lnTo>
                      <a:pt x="360" y="208"/>
                    </a:lnTo>
                    <a:lnTo>
                      <a:pt x="352" y="216"/>
                    </a:lnTo>
                    <a:lnTo>
                      <a:pt x="352" y="232"/>
                    </a:lnTo>
                    <a:lnTo>
                      <a:pt x="360" y="232"/>
                    </a:lnTo>
                    <a:lnTo>
                      <a:pt x="368" y="224"/>
                    </a:lnTo>
                    <a:lnTo>
                      <a:pt x="376" y="216"/>
                    </a:lnTo>
                    <a:lnTo>
                      <a:pt x="376" y="208"/>
                    </a:lnTo>
                    <a:lnTo>
                      <a:pt x="384" y="192"/>
                    </a:lnTo>
                    <a:lnTo>
                      <a:pt x="392" y="192"/>
                    </a:lnTo>
                    <a:lnTo>
                      <a:pt x="392" y="184"/>
                    </a:lnTo>
                    <a:lnTo>
                      <a:pt x="392" y="176"/>
                    </a:lnTo>
                    <a:lnTo>
                      <a:pt x="400" y="160"/>
                    </a:lnTo>
                    <a:lnTo>
                      <a:pt x="416" y="152"/>
                    </a:lnTo>
                    <a:lnTo>
                      <a:pt x="416" y="160"/>
                    </a:lnTo>
                    <a:lnTo>
                      <a:pt x="416" y="168"/>
                    </a:lnTo>
                    <a:lnTo>
                      <a:pt x="416" y="176"/>
                    </a:lnTo>
                    <a:lnTo>
                      <a:pt x="408" y="184"/>
                    </a:lnTo>
                    <a:lnTo>
                      <a:pt x="408" y="192"/>
                    </a:lnTo>
                    <a:lnTo>
                      <a:pt x="408" y="200"/>
                    </a:lnTo>
                    <a:lnTo>
                      <a:pt x="392" y="232"/>
                    </a:lnTo>
                    <a:lnTo>
                      <a:pt x="392" y="256"/>
                    </a:lnTo>
                    <a:lnTo>
                      <a:pt x="392" y="264"/>
                    </a:lnTo>
                    <a:lnTo>
                      <a:pt x="384" y="272"/>
                    </a:lnTo>
                    <a:lnTo>
                      <a:pt x="376" y="288"/>
                    </a:lnTo>
                    <a:lnTo>
                      <a:pt x="384" y="304"/>
                    </a:lnTo>
                    <a:lnTo>
                      <a:pt x="384" y="320"/>
                    </a:lnTo>
                    <a:lnTo>
                      <a:pt x="376" y="328"/>
                    </a:lnTo>
                    <a:lnTo>
                      <a:pt x="376" y="352"/>
                    </a:lnTo>
                    <a:lnTo>
                      <a:pt x="376" y="384"/>
                    </a:lnTo>
                    <a:lnTo>
                      <a:pt x="384" y="400"/>
                    </a:lnTo>
                    <a:lnTo>
                      <a:pt x="384" y="408"/>
                    </a:lnTo>
                    <a:lnTo>
                      <a:pt x="384" y="416"/>
                    </a:lnTo>
                    <a:lnTo>
                      <a:pt x="384" y="432"/>
                    </a:lnTo>
                    <a:lnTo>
                      <a:pt x="384" y="440"/>
                    </a:lnTo>
                    <a:lnTo>
                      <a:pt x="176" y="456"/>
                    </a:lnTo>
                    <a:lnTo>
                      <a:pt x="176" y="448"/>
                    </a:lnTo>
                    <a:close/>
                  </a:path>
                </a:pathLst>
              </a:custGeom>
              <a:grpFill/>
              <a:ln w="6350">
                <a:solidFill>
                  <a:schemeClr val="bg2">
                    <a:lumMod val="40000"/>
                    <a:lumOff val="60000"/>
                  </a:schemeClr>
                </a:solidFill>
                <a:round/>
                <a:headEnd/>
                <a:tailEnd/>
              </a:ln>
            </p:spPr>
            <p:txBody>
              <a:bodyPr/>
              <a:lstStyle/>
              <a:p>
                <a:endParaRPr lang="en-US" dirty="0"/>
              </a:p>
            </p:txBody>
          </p:sp>
          <p:sp>
            <p:nvSpPr>
              <p:cNvPr id="34" name="Freeform 127"/>
              <p:cNvSpPr>
                <a:spLocks/>
              </p:cNvSpPr>
              <p:nvPr/>
            </p:nvSpPr>
            <p:spPr bwMode="auto">
              <a:xfrm>
                <a:off x="4916857" y="2113280"/>
                <a:ext cx="550486" cy="915885"/>
              </a:xfrm>
              <a:custGeom>
                <a:avLst/>
                <a:gdLst>
                  <a:gd name="T0" fmla="*/ 240 w 320"/>
                  <a:gd name="T1" fmla="*/ 544 h 568"/>
                  <a:gd name="T2" fmla="*/ 264 w 320"/>
                  <a:gd name="T3" fmla="*/ 544 h 568"/>
                  <a:gd name="T4" fmla="*/ 256 w 320"/>
                  <a:gd name="T5" fmla="*/ 520 h 568"/>
                  <a:gd name="T6" fmla="*/ 288 w 320"/>
                  <a:gd name="T7" fmla="*/ 504 h 568"/>
                  <a:gd name="T8" fmla="*/ 280 w 320"/>
                  <a:gd name="T9" fmla="*/ 496 h 568"/>
                  <a:gd name="T10" fmla="*/ 288 w 320"/>
                  <a:gd name="T11" fmla="*/ 480 h 568"/>
                  <a:gd name="T12" fmla="*/ 288 w 320"/>
                  <a:gd name="T13" fmla="*/ 464 h 568"/>
                  <a:gd name="T14" fmla="*/ 296 w 320"/>
                  <a:gd name="T15" fmla="*/ 448 h 568"/>
                  <a:gd name="T16" fmla="*/ 304 w 320"/>
                  <a:gd name="T17" fmla="*/ 424 h 568"/>
                  <a:gd name="T18" fmla="*/ 320 w 320"/>
                  <a:gd name="T19" fmla="*/ 384 h 568"/>
                  <a:gd name="T20" fmla="*/ 320 w 320"/>
                  <a:gd name="T21" fmla="*/ 344 h 568"/>
                  <a:gd name="T22" fmla="*/ 312 w 320"/>
                  <a:gd name="T23" fmla="*/ 320 h 568"/>
                  <a:gd name="T24" fmla="*/ 296 w 320"/>
                  <a:gd name="T25" fmla="*/ 72 h 568"/>
                  <a:gd name="T26" fmla="*/ 280 w 320"/>
                  <a:gd name="T27" fmla="*/ 56 h 568"/>
                  <a:gd name="T28" fmla="*/ 280 w 320"/>
                  <a:gd name="T29" fmla="*/ 40 h 568"/>
                  <a:gd name="T30" fmla="*/ 264 w 320"/>
                  <a:gd name="T31" fmla="*/ 8 h 568"/>
                  <a:gd name="T32" fmla="*/ 56 w 320"/>
                  <a:gd name="T33" fmla="*/ 16 h 568"/>
                  <a:gd name="T34" fmla="*/ 72 w 320"/>
                  <a:gd name="T35" fmla="*/ 32 h 568"/>
                  <a:gd name="T36" fmla="*/ 72 w 320"/>
                  <a:gd name="T37" fmla="*/ 40 h 568"/>
                  <a:gd name="T38" fmla="*/ 96 w 320"/>
                  <a:gd name="T39" fmla="*/ 48 h 568"/>
                  <a:gd name="T40" fmla="*/ 88 w 320"/>
                  <a:gd name="T41" fmla="*/ 88 h 568"/>
                  <a:gd name="T42" fmla="*/ 80 w 320"/>
                  <a:gd name="T43" fmla="*/ 96 h 568"/>
                  <a:gd name="T44" fmla="*/ 64 w 320"/>
                  <a:gd name="T45" fmla="*/ 112 h 568"/>
                  <a:gd name="T46" fmla="*/ 32 w 320"/>
                  <a:gd name="T47" fmla="*/ 128 h 568"/>
                  <a:gd name="T48" fmla="*/ 40 w 320"/>
                  <a:gd name="T49" fmla="*/ 168 h 568"/>
                  <a:gd name="T50" fmla="*/ 32 w 320"/>
                  <a:gd name="T51" fmla="*/ 192 h 568"/>
                  <a:gd name="T52" fmla="*/ 8 w 320"/>
                  <a:gd name="T53" fmla="*/ 208 h 568"/>
                  <a:gd name="T54" fmla="*/ 16 w 320"/>
                  <a:gd name="T55" fmla="*/ 224 h 568"/>
                  <a:gd name="T56" fmla="*/ 8 w 320"/>
                  <a:gd name="T57" fmla="*/ 232 h 568"/>
                  <a:gd name="T58" fmla="*/ 0 w 320"/>
                  <a:gd name="T59" fmla="*/ 248 h 568"/>
                  <a:gd name="T60" fmla="*/ 56 w 320"/>
                  <a:gd name="T61" fmla="*/ 336 h 568"/>
                  <a:gd name="T62" fmla="*/ 88 w 320"/>
                  <a:gd name="T63" fmla="*/ 384 h 568"/>
                  <a:gd name="T64" fmla="*/ 120 w 320"/>
                  <a:gd name="T65" fmla="*/ 384 h 568"/>
                  <a:gd name="T66" fmla="*/ 112 w 320"/>
                  <a:gd name="T67" fmla="*/ 424 h 568"/>
                  <a:gd name="T68" fmla="*/ 104 w 320"/>
                  <a:gd name="T69" fmla="*/ 448 h 568"/>
                  <a:gd name="T70" fmla="*/ 136 w 320"/>
                  <a:gd name="T71" fmla="*/ 472 h 568"/>
                  <a:gd name="T72" fmla="*/ 136 w 320"/>
                  <a:gd name="T73" fmla="*/ 480 h 568"/>
                  <a:gd name="T74" fmla="*/ 160 w 320"/>
                  <a:gd name="T75" fmla="*/ 488 h 568"/>
                  <a:gd name="T76" fmla="*/ 176 w 320"/>
                  <a:gd name="T77" fmla="*/ 496 h 568"/>
                  <a:gd name="T78" fmla="*/ 184 w 320"/>
                  <a:gd name="T79" fmla="*/ 528 h 568"/>
                  <a:gd name="T80" fmla="*/ 176 w 320"/>
                  <a:gd name="T81" fmla="*/ 544 h 568"/>
                  <a:gd name="T82" fmla="*/ 184 w 320"/>
                  <a:gd name="T83" fmla="*/ 552 h 568"/>
                  <a:gd name="T84" fmla="*/ 192 w 320"/>
                  <a:gd name="T85" fmla="*/ 568 h 568"/>
                  <a:gd name="T86" fmla="*/ 192 w 320"/>
                  <a:gd name="T87" fmla="*/ 560 h 568"/>
                  <a:gd name="T88" fmla="*/ 200 w 320"/>
                  <a:gd name="T89" fmla="*/ 560 h 568"/>
                  <a:gd name="T90" fmla="*/ 208 w 320"/>
                  <a:gd name="T91" fmla="*/ 552 h 5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20"/>
                  <a:gd name="T139" fmla="*/ 0 h 568"/>
                  <a:gd name="T140" fmla="*/ 320 w 320"/>
                  <a:gd name="T141" fmla="*/ 568 h 5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20" h="568">
                    <a:moveTo>
                      <a:pt x="216" y="544"/>
                    </a:moveTo>
                    <a:lnTo>
                      <a:pt x="232" y="544"/>
                    </a:lnTo>
                    <a:lnTo>
                      <a:pt x="240" y="544"/>
                    </a:lnTo>
                    <a:lnTo>
                      <a:pt x="256" y="552"/>
                    </a:lnTo>
                    <a:lnTo>
                      <a:pt x="264" y="552"/>
                    </a:lnTo>
                    <a:lnTo>
                      <a:pt x="264" y="544"/>
                    </a:lnTo>
                    <a:lnTo>
                      <a:pt x="256" y="536"/>
                    </a:lnTo>
                    <a:lnTo>
                      <a:pt x="256" y="520"/>
                    </a:lnTo>
                    <a:lnTo>
                      <a:pt x="272" y="512"/>
                    </a:lnTo>
                    <a:lnTo>
                      <a:pt x="288" y="512"/>
                    </a:lnTo>
                    <a:lnTo>
                      <a:pt x="288" y="504"/>
                    </a:lnTo>
                    <a:lnTo>
                      <a:pt x="280" y="496"/>
                    </a:lnTo>
                    <a:lnTo>
                      <a:pt x="288" y="488"/>
                    </a:lnTo>
                    <a:lnTo>
                      <a:pt x="288" y="480"/>
                    </a:lnTo>
                    <a:lnTo>
                      <a:pt x="288" y="472"/>
                    </a:lnTo>
                    <a:lnTo>
                      <a:pt x="288" y="464"/>
                    </a:lnTo>
                    <a:lnTo>
                      <a:pt x="288" y="456"/>
                    </a:lnTo>
                    <a:lnTo>
                      <a:pt x="296" y="456"/>
                    </a:lnTo>
                    <a:lnTo>
                      <a:pt x="296" y="448"/>
                    </a:lnTo>
                    <a:lnTo>
                      <a:pt x="296" y="432"/>
                    </a:lnTo>
                    <a:lnTo>
                      <a:pt x="304" y="424"/>
                    </a:lnTo>
                    <a:lnTo>
                      <a:pt x="312" y="400"/>
                    </a:lnTo>
                    <a:lnTo>
                      <a:pt x="320" y="392"/>
                    </a:lnTo>
                    <a:lnTo>
                      <a:pt x="320" y="384"/>
                    </a:lnTo>
                    <a:lnTo>
                      <a:pt x="320" y="376"/>
                    </a:lnTo>
                    <a:lnTo>
                      <a:pt x="320" y="360"/>
                    </a:lnTo>
                    <a:lnTo>
                      <a:pt x="320" y="344"/>
                    </a:lnTo>
                    <a:lnTo>
                      <a:pt x="312" y="344"/>
                    </a:lnTo>
                    <a:lnTo>
                      <a:pt x="312" y="336"/>
                    </a:lnTo>
                    <a:lnTo>
                      <a:pt x="312" y="320"/>
                    </a:lnTo>
                    <a:lnTo>
                      <a:pt x="312" y="312"/>
                    </a:lnTo>
                    <a:lnTo>
                      <a:pt x="296" y="72"/>
                    </a:lnTo>
                    <a:lnTo>
                      <a:pt x="288" y="72"/>
                    </a:lnTo>
                    <a:lnTo>
                      <a:pt x="280" y="56"/>
                    </a:lnTo>
                    <a:lnTo>
                      <a:pt x="280" y="48"/>
                    </a:lnTo>
                    <a:lnTo>
                      <a:pt x="280" y="40"/>
                    </a:lnTo>
                    <a:lnTo>
                      <a:pt x="264" y="32"/>
                    </a:lnTo>
                    <a:lnTo>
                      <a:pt x="264" y="16"/>
                    </a:lnTo>
                    <a:lnTo>
                      <a:pt x="264" y="8"/>
                    </a:lnTo>
                    <a:lnTo>
                      <a:pt x="264" y="0"/>
                    </a:lnTo>
                    <a:lnTo>
                      <a:pt x="56" y="16"/>
                    </a:lnTo>
                    <a:lnTo>
                      <a:pt x="64" y="16"/>
                    </a:lnTo>
                    <a:lnTo>
                      <a:pt x="72" y="32"/>
                    </a:lnTo>
                    <a:lnTo>
                      <a:pt x="72" y="40"/>
                    </a:lnTo>
                    <a:lnTo>
                      <a:pt x="80" y="40"/>
                    </a:lnTo>
                    <a:lnTo>
                      <a:pt x="88" y="48"/>
                    </a:lnTo>
                    <a:lnTo>
                      <a:pt x="96" y="48"/>
                    </a:lnTo>
                    <a:lnTo>
                      <a:pt x="96" y="64"/>
                    </a:lnTo>
                    <a:lnTo>
                      <a:pt x="96" y="72"/>
                    </a:lnTo>
                    <a:lnTo>
                      <a:pt x="88" y="88"/>
                    </a:lnTo>
                    <a:lnTo>
                      <a:pt x="80" y="88"/>
                    </a:lnTo>
                    <a:lnTo>
                      <a:pt x="80" y="96"/>
                    </a:lnTo>
                    <a:lnTo>
                      <a:pt x="80" y="104"/>
                    </a:lnTo>
                    <a:lnTo>
                      <a:pt x="80" y="112"/>
                    </a:lnTo>
                    <a:lnTo>
                      <a:pt x="64" y="112"/>
                    </a:lnTo>
                    <a:lnTo>
                      <a:pt x="64" y="120"/>
                    </a:lnTo>
                    <a:lnTo>
                      <a:pt x="48" y="120"/>
                    </a:lnTo>
                    <a:lnTo>
                      <a:pt x="32" y="128"/>
                    </a:lnTo>
                    <a:lnTo>
                      <a:pt x="32" y="144"/>
                    </a:lnTo>
                    <a:lnTo>
                      <a:pt x="32" y="152"/>
                    </a:lnTo>
                    <a:lnTo>
                      <a:pt x="40" y="168"/>
                    </a:lnTo>
                    <a:lnTo>
                      <a:pt x="40" y="176"/>
                    </a:lnTo>
                    <a:lnTo>
                      <a:pt x="32" y="184"/>
                    </a:lnTo>
                    <a:lnTo>
                      <a:pt x="32" y="192"/>
                    </a:lnTo>
                    <a:lnTo>
                      <a:pt x="32" y="200"/>
                    </a:lnTo>
                    <a:lnTo>
                      <a:pt x="24" y="208"/>
                    </a:lnTo>
                    <a:lnTo>
                      <a:pt x="8" y="208"/>
                    </a:lnTo>
                    <a:lnTo>
                      <a:pt x="8" y="224"/>
                    </a:lnTo>
                    <a:lnTo>
                      <a:pt x="16" y="224"/>
                    </a:lnTo>
                    <a:lnTo>
                      <a:pt x="8" y="232"/>
                    </a:lnTo>
                    <a:lnTo>
                      <a:pt x="8" y="240"/>
                    </a:lnTo>
                    <a:lnTo>
                      <a:pt x="0" y="248"/>
                    </a:lnTo>
                    <a:lnTo>
                      <a:pt x="0" y="272"/>
                    </a:lnTo>
                    <a:lnTo>
                      <a:pt x="24" y="312"/>
                    </a:lnTo>
                    <a:lnTo>
                      <a:pt x="56" y="336"/>
                    </a:lnTo>
                    <a:lnTo>
                      <a:pt x="72" y="344"/>
                    </a:lnTo>
                    <a:lnTo>
                      <a:pt x="72" y="384"/>
                    </a:lnTo>
                    <a:lnTo>
                      <a:pt x="88" y="384"/>
                    </a:lnTo>
                    <a:lnTo>
                      <a:pt x="88" y="368"/>
                    </a:lnTo>
                    <a:lnTo>
                      <a:pt x="104" y="376"/>
                    </a:lnTo>
                    <a:lnTo>
                      <a:pt x="120" y="384"/>
                    </a:lnTo>
                    <a:lnTo>
                      <a:pt x="120" y="392"/>
                    </a:lnTo>
                    <a:lnTo>
                      <a:pt x="112" y="408"/>
                    </a:lnTo>
                    <a:lnTo>
                      <a:pt x="112" y="424"/>
                    </a:lnTo>
                    <a:lnTo>
                      <a:pt x="104" y="432"/>
                    </a:lnTo>
                    <a:lnTo>
                      <a:pt x="104" y="448"/>
                    </a:lnTo>
                    <a:lnTo>
                      <a:pt x="112" y="464"/>
                    </a:lnTo>
                    <a:lnTo>
                      <a:pt x="136" y="472"/>
                    </a:lnTo>
                    <a:lnTo>
                      <a:pt x="136" y="480"/>
                    </a:lnTo>
                    <a:lnTo>
                      <a:pt x="152" y="480"/>
                    </a:lnTo>
                    <a:lnTo>
                      <a:pt x="160" y="488"/>
                    </a:lnTo>
                    <a:lnTo>
                      <a:pt x="176" y="496"/>
                    </a:lnTo>
                    <a:lnTo>
                      <a:pt x="176" y="512"/>
                    </a:lnTo>
                    <a:lnTo>
                      <a:pt x="184" y="528"/>
                    </a:lnTo>
                    <a:lnTo>
                      <a:pt x="176" y="536"/>
                    </a:lnTo>
                    <a:lnTo>
                      <a:pt x="176" y="544"/>
                    </a:lnTo>
                    <a:lnTo>
                      <a:pt x="184" y="552"/>
                    </a:lnTo>
                    <a:lnTo>
                      <a:pt x="192" y="560"/>
                    </a:lnTo>
                    <a:lnTo>
                      <a:pt x="192" y="568"/>
                    </a:lnTo>
                    <a:lnTo>
                      <a:pt x="192" y="560"/>
                    </a:lnTo>
                    <a:lnTo>
                      <a:pt x="192" y="552"/>
                    </a:lnTo>
                    <a:lnTo>
                      <a:pt x="200" y="552"/>
                    </a:lnTo>
                    <a:lnTo>
                      <a:pt x="200" y="560"/>
                    </a:lnTo>
                    <a:lnTo>
                      <a:pt x="208" y="552"/>
                    </a:lnTo>
                    <a:lnTo>
                      <a:pt x="216" y="544"/>
                    </a:lnTo>
                    <a:close/>
                  </a:path>
                </a:pathLst>
              </a:custGeom>
              <a:grpFill/>
              <a:ln w="6350">
                <a:solidFill>
                  <a:schemeClr val="bg2">
                    <a:lumMod val="40000"/>
                    <a:lumOff val="60000"/>
                  </a:schemeClr>
                </a:solidFill>
                <a:round/>
                <a:headEnd/>
                <a:tailEnd/>
              </a:ln>
            </p:spPr>
            <p:txBody>
              <a:bodyPr/>
              <a:lstStyle/>
              <a:p>
                <a:endParaRPr lang="en-US" dirty="0"/>
              </a:p>
            </p:txBody>
          </p:sp>
          <p:sp>
            <p:nvSpPr>
              <p:cNvPr id="35" name="Freeform 128"/>
              <p:cNvSpPr>
                <a:spLocks/>
              </p:cNvSpPr>
              <p:nvPr/>
            </p:nvSpPr>
            <p:spPr bwMode="auto">
              <a:xfrm>
                <a:off x="5509351" y="1533898"/>
                <a:ext cx="522961" cy="682504"/>
              </a:xfrm>
              <a:custGeom>
                <a:avLst/>
                <a:gdLst>
                  <a:gd name="T0" fmla="*/ 264 w 304"/>
                  <a:gd name="T1" fmla="*/ 376 h 424"/>
                  <a:gd name="T2" fmla="*/ 264 w 304"/>
                  <a:gd name="T3" fmla="*/ 360 h 424"/>
                  <a:gd name="T4" fmla="*/ 280 w 304"/>
                  <a:gd name="T5" fmla="*/ 336 h 424"/>
                  <a:gd name="T6" fmla="*/ 288 w 304"/>
                  <a:gd name="T7" fmla="*/ 320 h 424"/>
                  <a:gd name="T8" fmla="*/ 288 w 304"/>
                  <a:gd name="T9" fmla="*/ 304 h 424"/>
                  <a:gd name="T10" fmla="*/ 296 w 304"/>
                  <a:gd name="T11" fmla="*/ 296 h 424"/>
                  <a:gd name="T12" fmla="*/ 304 w 304"/>
                  <a:gd name="T13" fmla="*/ 304 h 424"/>
                  <a:gd name="T14" fmla="*/ 304 w 304"/>
                  <a:gd name="T15" fmla="*/ 264 h 424"/>
                  <a:gd name="T16" fmla="*/ 264 w 304"/>
                  <a:gd name="T17" fmla="*/ 160 h 424"/>
                  <a:gd name="T18" fmla="*/ 240 w 304"/>
                  <a:gd name="T19" fmla="*/ 168 h 424"/>
                  <a:gd name="T20" fmla="*/ 232 w 304"/>
                  <a:gd name="T21" fmla="*/ 184 h 424"/>
                  <a:gd name="T22" fmla="*/ 216 w 304"/>
                  <a:gd name="T23" fmla="*/ 200 h 424"/>
                  <a:gd name="T24" fmla="*/ 216 w 304"/>
                  <a:gd name="T25" fmla="*/ 216 h 424"/>
                  <a:gd name="T26" fmla="*/ 192 w 304"/>
                  <a:gd name="T27" fmla="*/ 208 h 424"/>
                  <a:gd name="T28" fmla="*/ 192 w 304"/>
                  <a:gd name="T29" fmla="*/ 176 h 424"/>
                  <a:gd name="T30" fmla="*/ 208 w 304"/>
                  <a:gd name="T31" fmla="*/ 168 h 424"/>
                  <a:gd name="T32" fmla="*/ 216 w 304"/>
                  <a:gd name="T33" fmla="*/ 144 h 424"/>
                  <a:gd name="T34" fmla="*/ 224 w 304"/>
                  <a:gd name="T35" fmla="*/ 128 h 424"/>
                  <a:gd name="T36" fmla="*/ 216 w 304"/>
                  <a:gd name="T37" fmla="*/ 80 h 424"/>
                  <a:gd name="T38" fmla="*/ 208 w 304"/>
                  <a:gd name="T39" fmla="*/ 64 h 424"/>
                  <a:gd name="T40" fmla="*/ 216 w 304"/>
                  <a:gd name="T41" fmla="*/ 64 h 424"/>
                  <a:gd name="T42" fmla="*/ 200 w 304"/>
                  <a:gd name="T43" fmla="*/ 40 h 424"/>
                  <a:gd name="T44" fmla="*/ 176 w 304"/>
                  <a:gd name="T45" fmla="*/ 32 h 424"/>
                  <a:gd name="T46" fmla="*/ 160 w 304"/>
                  <a:gd name="T47" fmla="*/ 24 h 424"/>
                  <a:gd name="T48" fmla="*/ 144 w 304"/>
                  <a:gd name="T49" fmla="*/ 16 h 424"/>
                  <a:gd name="T50" fmla="*/ 112 w 304"/>
                  <a:gd name="T51" fmla="*/ 0 h 424"/>
                  <a:gd name="T52" fmla="*/ 104 w 304"/>
                  <a:gd name="T53" fmla="*/ 8 h 424"/>
                  <a:gd name="T54" fmla="*/ 96 w 304"/>
                  <a:gd name="T55" fmla="*/ 8 h 424"/>
                  <a:gd name="T56" fmla="*/ 88 w 304"/>
                  <a:gd name="T57" fmla="*/ 16 h 424"/>
                  <a:gd name="T58" fmla="*/ 96 w 304"/>
                  <a:gd name="T59" fmla="*/ 40 h 424"/>
                  <a:gd name="T60" fmla="*/ 96 w 304"/>
                  <a:gd name="T61" fmla="*/ 48 h 424"/>
                  <a:gd name="T62" fmla="*/ 72 w 304"/>
                  <a:gd name="T63" fmla="*/ 72 h 424"/>
                  <a:gd name="T64" fmla="*/ 64 w 304"/>
                  <a:gd name="T65" fmla="*/ 112 h 424"/>
                  <a:gd name="T66" fmla="*/ 56 w 304"/>
                  <a:gd name="T67" fmla="*/ 112 h 424"/>
                  <a:gd name="T68" fmla="*/ 56 w 304"/>
                  <a:gd name="T69" fmla="*/ 80 h 424"/>
                  <a:gd name="T70" fmla="*/ 56 w 304"/>
                  <a:gd name="T71" fmla="*/ 72 h 424"/>
                  <a:gd name="T72" fmla="*/ 40 w 304"/>
                  <a:gd name="T73" fmla="*/ 96 h 424"/>
                  <a:gd name="T74" fmla="*/ 32 w 304"/>
                  <a:gd name="T75" fmla="*/ 96 h 424"/>
                  <a:gd name="T76" fmla="*/ 24 w 304"/>
                  <a:gd name="T77" fmla="*/ 104 h 424"/>
                  <a:gd name="T78" fmla="*/ 24 w 304"/>
                  <a:gd name="T79" fmla="*/ 120 h 424"/>
                  <a:gd name="T80" fmla="*/ 16 w 304"/>
                  <a:gd name="T81" fmla="*/ 136 h 424"/>
                  <a:gd name="T82" fmla="*/ 8 w 304"/>
                  <a:gd name="T83" fmla="*/ 184 h 424"/>
                  <a:gd name="T84" fmla="*/ 8 w 304"/>
                  <a:gd name="T85" fmla="*/ 208 h 424"/>
                  <a:gd name="T86" fmla="*/ 0 w 304"/>
                  <a:gd name="T87" fmla="*/ 224 h 424"/>
                  <a:gd name="T88" fmla="*/ 32 w 304"/>
                  <a:gd name="T89" fmla="*/ 280 h 424"/>
                  <a:gd name="T90" fmla="*/ 32 w 304"/>
                  <a:gd name="T91" fmla="*/ 368 h 424"/>
                  <a:gd name="T92" fmla="*/ 16 w 304"/>
                  <a:gd name="T93" fmla="*/ 408 h 424"/>
                  <a:gd name="T94" fmla="*/ 0 w 304"/>
                  <a:gd name="T95" fmla="*/ 424 h 424"/>
                  <a:gd name="T96" fmla="*/ 152 w 304"/>
                  <a:gd name="T97" fmla="*/ 408 h 424"/>
                  <a:gd name="T98" fmla="*/ 248 w 304"/>
                  <a:gd name="T99" fmla="*/ 408 h 4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04"/>
                  <a:gd name="T151" fmla="*/ 0 h 424"/>
                  <a:gd name="T152" fmla="*/ 304 w 304"/>
                  <a:gd name="T153" fmla="*/ 424 h 4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04" h="424">
                    <a:moveTo>
                      <a:pt x="248" y="400"/>
                    </a:moveTo>
                    <a:lnTo>
                      <a:pt x="248" y="392"/>
                    </a:lnTo>
                    <a:lnTo>
                      <a:pt x="264" y="376"/>
                    </a:lnTo>
                    <a:lnTo>
                      <a:pt x="264" y="368"/>
                    </a:lnTo>
                    <a:lnTo>
                      <a:pt x="264" y="360"/>
                    </a:lnTo>
                    <a:lnTo>
                      <a:pt x="264" y="344"/>
                    </a:lnTo>
                    <a:lnTo>
                      <a:pt x="272" y="336"/>
                    </a:lnTo>
                    <a:lnTo>
                      <a:pt x="280" y="336"/>
                    </a:lnTo>
                    <a:lnTo>
                      <a:pt x="288" y="328"/>
                    </a:lnTo>
                    <a:lnTo>
                      <a:pt x="288" y="320"/>
                    </a:lnTo>
                    <a:lnTo>
                      <a:pt x="288" y="312"/>
                    </a:lnTo>
                    <a:lnTo>
                      <a:pt x="288" y="304"/>
                    </a:lnTo>
                    <a:lnTo>
                      <a:pt x="288" y="296"/>
                    </a:lnTo>
                    <a:lnTo>
                      <a:pt x="296" y="296"/>
                    </a:lnTo>
                    <a:lnTo>
                      <a:pt x="304" y="304"/>
                    </a:lnTo>
                    <a:lnTo>
                      <a:pt x="304" y="296"/>
                    </a:lnTo>
                    <a:lnTo>
                      <a:pt x="304" y="264"/>
                    </a:lnTo>
                    <a:lnTo>
                      <a:pt x="296" y="200"/>
                    </a:lnTo>
                    <a:lnTo>
                      <a:pt x="272" y="160"/>
                    </a:lnTo>
                    <a:lnTo>
                      <a:pt x="264" y="160"/>
                    </a:lnTo>
                    <a:lnTo>
                      <a:pt x="256" y="160"/>
                    </a:lnTo>
                    <a:lnTo>
                      <a:pt x="248" y="168"/>
                    </a:lnTo>
                    <a:lnTo>
                      <a:pt x="240" y="168"/>
                    </a:lnTo>
                    <a:lnTo>
                      <a:pt x="232" y="176"/>
                    </a:lnTo>
                    <a:lnTo>
                      <a:pt x="232" y="184"/>
                    </a:lnTo>
                    <a:lnTo>
                      <a:pt x="224" y="200"/>
                    </a:lnTo>
                    <a:lnTo>
                      <a:pt x="216" y="200"/>
                    </a:lnTo>
                    <a:lnTo>
                      <a:pt x="216" y="208"/>
                    </a:lnTo>
                    <a:lnTo>
                      <a:pt x="216" y="216"/>
                    </a:lnTo>
                    <a:lnTo>
                      <a:pt x="208" y="216"/>
                    </a:lnTo>
                    <a:lnTo>
                      <a:pt x="200" y="208"/>
                    </a:lnTo>
                    <a:lnTo>
                      <a:pt x="192" y="208"/>
                    </a:lnTo>
                    <a:lnTo>
                      <a:pt x="192" y="192"/>
                    </a:lnTo>
                    <a:lnTo>
                      <a:pt x="192" y="176"/>
                    </a:lnTo>
                    <a:lnTo>
                      <a:pt x="200" y="176"/>
                    </a:lnTo>
                    <a:lnTo>
                      <a:pt x="208" y="168"/>
                    </a:lnTo>
                    <a:lnTo>
                      <a:pt x="216" y="144"/>
                    </a:lnTo>
                    <a:lnTo>
                      <a:pt x="224" y="136"/>
                    </a:lnTo>
                    <a:lnTo>
                      <a:pt x="224" y="128"/>
                    </a:lnTo>
                    <a:lnTo>
                      <a:pt x="224" y="104"/>
                    </a:lnTo>
                    <a:lnTo>
                      <a:pt x="224" y="96"/>
                    </a:lnTo>
                    <a:lnTo>
                      <a:pt x="216" y="80"/>
                    </a:lnTo>
                    <a:lnTo>
                      <a:pt x="208" y="72"/>
                    </a:lnTo>
                    <a:lnTo>
                      <a:pt x="208" y="64"/>
                    </a:lnTo>
                    <a:lnTo>
                      <a:pt x="216" y="64"/>
                    </a:lnTo>
                    <a:lnTo>
                      <a:pt x="224" y="64"/>
                    </a:lnTo>
                    <a:lnTo>
                      <a:pt x="216" y="56"/>
                    </a:lnTo>
                    <a:lnTo>
                      <a:pt x="200" y="40"/>
                    </a:lnTo>
                    <a:lnTo>
                      <a:pt x="192" y="40"/>
                    </a:lnTo>
                    <a:lnTo>
                      <a:pt x="176" y="32"/>
                    </a:lnTo>
                    <a:lnTo>
                      <a:pt x="168" y="24"/>
                    </a:lnTo>
                    <a:lnTo>
                      <a:pt x="160" y="24"/>
                    </a:lnTo>
                    <a:lnTo>
                      <a:pt x="144" y="16"/>
                    </a:lnTo>
                    <a:lnTo>
                      <a:pt x="128" y="8"/>
                    </a:lnTo>
                    <a:lnTo>
                      <a:pt x="112" y="0"/>
                    </a:lnTo>
                    <a:lnTo>
                      <a:pt x="104" y="0"/>
                    </a:lnTo>
                    <a:lnTo>
                      <a:pt x="104" y="8"/>
                    </a:lnTo>
                    <a:lnTo>
                      <a:pt x="96" y="8"/>
                    </a:lnTo>
                    <a:lnTo>
                      <a:pt x="96" y="16"/>
                    </a:lnTo>
                    <a:lnTo>
                      <a:pt x="88" y="16"/>
                    </a:lnTo>
                    <a:lnTo>
                      <a:pt x="88" y="32"/>
                    </a:lnTo>
                    <a:lnTo>
                      <a:pt x="96" y="40"/>
                    </a:lnTo>
                    <a:lnTo>
                      <a:pt x="96" y="48"/>
                    </a:lnTo>
                    <a:lnTo>
                      <a:pt x="88" y="48"/>
                    </a:lnTo>
                    <a:lnTo>
                      <a:pt x="72" y="56"/>
                    </a:lnTo>
                    <a:lnTo>
                      <a:pt x="72" y="72"/>
                    </a:lnTo>
                    <a:lnTo>
                      <a:pt x="72" y="96"/>
                    </a:lnTo>
                    <a:lnTo>
                      <a:pt x="72" y="104"/>
                    </a:lnTo>
                    <a:lnTo>
                      <a:pt x="64" y="112"/>
                    </a:lnTo>
                    <a:lnTo>
                      <a:pt x="56" y="112"/>
                    </a:lnTo>
                    <a:lnTo>
                      <a:pt x="56" y="104"/>
                    </a:lnTo>
                    <a:lnTo>
                      <a:pt x="56" y="80"/>
                    </a:lnTo>
                    <a:lnTo>
                      <a:pt x="56" y="72"/>
                    </a:lnTo>
                    <a:lnTo>
                      <a:pt x="48" y="80"/>
                    </a:lnTo>
                    <a:lnTo>
                      <a:pt x="40" y="96"/>
                    </a:lnTo>
                    <a:lnTo>
                      <a:pt x="32" y="96"/>
                    </a:lnTo>
                    <a:lnTo>
                      <a:pt x="24" y="104"/>
                    </a:lnTo>
                    <a:lnTo>
                      <a:pt x="24" y="120"/>
                    </a:lnTo>
                    <a:lnTo>
                      <a:pt x="16" y="120"/>
                    </a:lnTo>
                    <a:lnTo>
                      <a:pt x="16" y="128"/>
                    </a:lnTo>
                    <a:lnTo>
                      <a:pt x="16" y="136"/>
                    </a:lnTo>
                    <a:lnTo>
                      <a:pt x="16" y="152"/>
                    </a:lnTo>
                    <a:lnTo>
                      <a:pt x="8" y="184"/>
                    </a:lnTo>
                    <a:lnTo>
                      <a:pt x="0" y="192"/>
                    </a:lnTo>
                    <a:lnTo>
                      <a:pt x="8" y="208"/>
                    </a:lnTo>
                    <a:lnTo>
                      <a:pt x="8" y="216"/>
                    </a:lnTo>
                    <a:lnTo>
                      <a:pt x="8" y="224"/>
                    </a:lnTo>
                    <a:lnTo>
                      <a:pt x="0" y="224"/>
                    </a:lnTo>
                    <a:lnTo>
                      <a:pt x="0" y="232"/>
                    </a:lnTo>
                    <a:lnTo>
                      <a:pt x="16" y="272"/>
                    </a:lnTo>
                    <a:lnTo>
                      <a:pt x="32" y="280"/>
                    </a:lnTo>
                    <a:lnTo>
                      <a:pt x="40" y="304"/>
                    </a:lnTo>
                    <a:lnTo>
                      <a:pt x="40" y="344"/>
                    </a:lnTo>
                    <a:lnTo>
                      <a:pt x="32" y="368"/>
                    </a:lnTo>
                    <a:lnTo>
                      <a:pt x="24" y="384"/>
                    </a:lnTo>
                    <a:lnTo>
                      <a:pt x="16" y="400"/>
                    </a:lnTo>
                    <a:lnTo>
                      <a:pt x="16" y="408"/>
                    </a:lnTo>
                    <a:lnTo>
                      <a:pt x="8" y="424"/>
                    </a:lnTo>
                    <a:lnTo>
                      <a:pt x="0" y="424"/>
                    </a:lnTo>
                    <a:lnTo>
                      <a:pt x="152" y="408"/>
                    </a:lnTo>
                    <a:lnTo>
                      <a:pt x="152" y="424"/>
                    </a:lnTo>
                    <a:lnTo>
                      <a:pt x="248" y="408"/>
                    </a:lnTo>
                    <a:lnTo>
                      <a:pt x="248" y="400"/>
                    </a:lnTo>
                    <a:close/>
                  </a:path>
                </a:pathLst>
              </a:custGeom>
              <a:grpFill/>
              <a:ln w="6350">
                <a:solidFill>
                  <a:schemeClr val="bg2">
                    <a:lumMod val="40000"/>
                    <a:lumOff val="60000"/>
                  </a:schemeClr>
                </a:solidFill>
                <a:round/>
                <a:headEnd/>
                <a:tailEnd/>
              </a:ln>
            </p:spPr>
            <p:txBody>
              <a:bodyPr/>
              <a:lstStyle/>
              <a:p>
                <a:endParaRPr lang="en-US" dirty="0"/>
              </a:p>
            </p:txBody>
          </p:sp>
          <p:sp>
            <p:nvSpPr>
              <p:cNvPr id="36" name="Freeform 129"/>
              <p:cNvSpPr>
                <a:spLocks/>
              </p:cNvSpPr>
              <p:nvPr/>
            </p:nvSpPr>
            <p:spPr bwMode="auto">
              <a:xfrm>
                <a:off x="4999430" y="1301874"/>
                <a:ext cx="785164" cy="386707"/>
              </a:xfrm>
              <a:custGeom>
                <a:avLst/>
                <a:gdLst>
                  <a:gd name="T0" fmla="*/ 24 w 456"/>
                  <a:gd name="T1" fmla="*/ 120 h 240"/>
                  <a:gd name="T2" fmla="*/ 112 w 456"/>
                  <a:gd name="T3" fmla="*/ 152 h 240"/>
                  <a:gd name="T4" fmla="*/ 168 w 456"/>
                  <a:gd name="T5" fmla="*/ 168 h 240"/>
                  <a:gd name="T6" fmla="*/ 192 w 456"/>
                  <a:gd name="T7" fmla="*/ 200 h 240"/>
                  <a:gd name="T8" fmla="*/ 200 w 456"/>
                  <a:gd name="T9" fmla="*/ 216 h 240"/>
                  <a:gd name="T10" fmla="*/ 208 w 456"/>
                  <a:gd name="T11" fmla="*/ 240 h 240"/>
                  <a:gd name="T12" fmla="*/ 216 w 456"/>
                  <a:gd name="T13" fmla="*/ 224 h 240"/>
                  <a:gd name="T14" fmla="*/ 240 w 456"/>
                  <a:gd name="T15" fmla="*/ 176 h 240"/>
                  <a:gd name="T16" fmla="*/ 248 w 456"/>
                  <a:gd name="T17" fmla="*/ 152 h 240"/>
                  <a:gd name="T18" fmla="*/ 248 w 456"/>
                  <a:gd name="T19" fmla="*/ 176 h 240"/>
                  <a:gd name="T20" fmla="*/ 264 w 456"/>
                  <a:gd name="T21" fmla="*/ 160 h 240"/>
                  <a:gd name="T22" fmla="*/ 272 w 456"/>
                  <a:gd name="T23" fmla="*/ 152 h 240"/>
                  <a:gd name="T24" fmla="*/ 272 w 456"/>
                  <a:gd name="T25" fmla="*/ 168 h 240"/>
                  <a:gd name="T26" fmla="*/ 280 w 456"/>
                  <a:gd name="T27" fmla="*/ 168 h 240"/>
                  <a:gd name="T28" fmla="*/ 288 w 456"/>
                  <a:gd name="T29" fmla="*/ 152 h 240"/>
                  <a:gd name="T30" fmla="*/ 320 w 456"/>
                  <a:gd name="T31" fmla="*/ 136 h 240"/>
                  <a:gd name="T32" fmla="*/ 336 w 456"/>
                  <a:gd name="T33" fmla="*/ 136 h 240"/>
                  <a:gd name="T34" fmla="*/ 376 w 456"/>
                  <a:gd name="T35" fmla="*/ 120 h 240"/>
                  <a:gd name="T36" fmla="*/ 400 w 456"/>
                  <a:gd name="T37" fmla="*/ 144 h 240"/>
                  <a:gd name="T38" fmla="*/ 400 w 456"/>
                  <a:gd name="T39" fmla="*/ 128 h 240"/>
                  <a:gd name="T40" fmla="*/ 408 w 456"/>
                  <a:gd name="T41" fmla="*/ 120 h 240"/>
                  <a:gd name="T42" fmla="*/ 432 w 456"/>
                  <a:gd name="T43" fmla="*/ 120 h 240"/>
                  <a:gd name="T44" fmla="*/ 456 w 456"/>
                  <a:gd name="T45" fmla="*/ 112 h 240"/>
                  <a:gd name="T46" fmla="*/ 448 w 456"/>
                  <a:gd name="T47" fmla="*/ 104 h 240"/>
                  <a:gd name="T48" fmla="*/ 432 w 456"/>
                  <a:gd name="T49" fmla="*/ 72 h 240"/>
                  <a:gd name="T50" fmla="*/ 408 w 456"/>
                  <a:gd name="T51" fmla="*/ 80 h 240"/>
                  <a:gd name="T52" fmla="*/ 392 w 456"/>
                  <a:gd name="T53" fmla="*/ 80 h 240"/>
                  <a:gd name="T54" fmla="*/ 376 w 456"/>
                  <a:gd name="T55" fmla="*/ 56 h 240"/>
                  <a:gd name="T56" fmla="*/ 360 w 456"/>
                  <a:gd name="T57" fmla="*/ 56 h 240"/>
                  <a:gd name="T58" fmla="*/ 296 w 456"/>
                  <a:gd name="T59" fmla="*/ 64 h 240"/>
                  <a:gd name="T60" fmla="*/ 264 w 456"/>
                  <a:gd name="T61" fmla="*/ 96 h 240"/>
                  <a:gd name="T62" fmla="*/ 248 w 456"/>
                  <a:gd name="T63" fmla="*/ 96 h 240"/>
                  <a:gd name="T64" fmla="*/ 232 w 456"/>
                  <a:gd name="T65" fmla="*/ 96 h 240"/>
                  <a:gd name="T66" fmla="*/ 208 w 456"/>
                  <a:gd name="T67" fmla="*/ 88 h 240"/>
                  <a:gd name="T68" fmla="*/ 168 w 456"/>
                  <a:gd name="T69" fmla="*/ 56 h 240"/>
                  <a:gd name="T70" fmla="*/ 152 w 456"/>
                  <a:gd name="T71" fmla="*/ 56 h 240"/>
                  <a:gd name="T72" fmla="*/ 136 w 456"/>
                  <a:gd name="T73" fmla="*/ 72 h 240"/>
                  <a:gd name="T74" fmla="*/ 136 w 456"/>
                  <a:gd name="T75" fmla="*/ 56 h 240"/>
                  <a:gd name="T76" fmla="*/ 128 w 456"/>
                  <a:gd name="T77" fmla="*/ 40 h 240"/>
                  <a:gd name="T78" fmla="*/ 136 w 456"/>
                  <a:gd name="T79" fmla="*/ 40 h 240"/>
                  <a:gd name="T80" fmla="*/ 136 w 456"/>
                  <a:gd name="T81" fmla="*/ 48 h 240"/>
                  <a:gd name="T82" fmla="*/ 152 w 456"/>
                  <a:gd name="T83" fmla="*/ 32 h 240"/>
                  <a:gd name="T84" fmla="*/ 168 w 456"/>
                  <a:gd name="T85" fmla="*/ 8 h 240"/>
                  <a:gd name="T86" fmla="*/ 184 w 456"/>
                  <a:gd name="T87" fmla="*/ 0 h 240"/>
                  <a:gd name="T88" fmla="*/ 120 w 456"/>
                  <a:gd name="T89" fmla="*/ 24 h 240"/>
                  <a:gd name="T90" fmla="*/ 96 w 456"/>
                  <a:gd name="T91" fmla="*/ 56 h 240"/>
                  <a:gd name="T92" fmla="*/ 56 w 456"/>
                  <a:gd name="T93" fmla="*/ 72 h 240"/>
                  <a:gd name="T94" fmla="*/ 8 w 456"/>
                  <a:gd name="T95" fmla="*/ 96 h 2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56"/>
                  <a:gd name="T145" fmla="*/ 0 h 240"/>
                  <a:gd name="T146" fmla="*/ 456 w 456"/>
                  <a:gd name="T147" fmla="*/ 240 h 24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56" h="240">
                    <a:moveTo>
                      <a:pt x="0" y="104"/>
                    </a:moveTo>
                    <a:lnTo>
                      <a:pt x="0" y="104"/>
                    </a:lnTo>
                    <a:lnTo>
                      <a:pt x="16" y="104"/>
                    </a:lnTo>
                    <a:lnTo>
                      <a:pt x="24" y="120"/>
                    </a:lnTo>
                    <a:lnTo>
                      <a:pt x="24" y="128"/>
                    </a:lnTo>
                    <a:lnTo>
                      <a:pt x="56" y="128"/>
                    </a:lnTo>
                    <a:lnTo>
                      <a:pt x="104" y="136"/>
                    </a:lnTo>
                    <a:lnTo>
                      <a:pt x="112" y="152"/>
                    </a:lnTo>
                    <a:lnTo>
                      <a:pt x="160" y="160"/>
                    </a:lnTo>
                    <a:lnTo>
                      <a:pt x="168" y="160"/>
                    </a:lnTo>
                    <a:lnTo>
                      <a:pt x="168" y="168"/>
                    </a:lnTo>
                    <a:lnTo>
                      <a:pt x="176" y="168"/>
                    </a:lnTo>
                    <a:lnTo>
                      <a:pt x="192" y="176"/>
                    </a:lnTo>
                    <a:lnTo>
                      <a:pt x="192" y="200"/>
                    </a:lnTo>
                    <a:lnTo>
                      <a:pt x="184" y="208"/>
                    </a:lnTo>
                    <a:lnTo>
                      <a:pt x="184" y="216"/>
                    </a:lnTo>
                    <a:lnTo>
                      <a:pt x="200" y="216"/>
                    </a:lnTo>
                    <a:lnTo>
                      <a:pt x="200" y="224"/>
                    </a:lnTo>
                    <a:lnTo>
                      <a:pt x="200" y="240"/>
                    </a:lnTo>
                    <a:lnTo>
                      <a:pt x="208" y="240"/>
                    </a:lnTo>
                    <a:lnTo>
                      <a:pt x="216" y="224"/>
                    </a:lnTo>
                    <a:lnTo>
                      <a:pt x="232" y="192"/>
                    </a:lnTo>
                    <a:lnTo>
                      <a:pt x="240" y="176"/>
                    </a:lnTo>
                    <a:lnTo>
                      <a:pt x="240" y="152"/>
                    </a:lnTo>
                    <a:lnTo>
                      <a:pt x="248" y="152"/>
                    </a:lnTo>
                    <a:lnTo>
                      <a:pt x="248" y="160"/>
                    </a:lnTo>
                    <a:lnTo>
                      <a:pt x="248" y="168"/>
                    </a:lnTo>
                    <a:lnTo>
                      <a:pt x="248" y="176"/>
                    </a:lnTo>
                    <a:lnTo>
                      <a:pt x="264" y="160"/>
                    </a:lnTo>
                    <a:lnTo>
                      <a:pt x="272" y="152"/>
                    </a:lnTo>
                    <a:lnTo>
                      <a:pt x="280" y="152"/>
                    </a:lnTo>
                    <a:lnTo>
                      <a:pt x="272" y="160"/>
                    </a:lnTo>
                    <a:lnTo>
                      <a:pt x="272" y="168"/>
                    </a:lnTo>
                    <a:lnTo>
                      <a:pt x="272" y="176"/>
                    </a:lnTo>
                    <a:lnTo>
                      <a:pt x="280" y="168"/>
                    </a:lnTo>
                    <a:lnTo>
                      <a:pt x="288" y="160"/>
                    </a:lnTo>
                    <a:lnTo>
                      <a:pt x="296" y="152"/>
                    </a:lnTo>
                    <a:lnTo>
                      <a:pt x="288" y="152"/>
                    </a:lnTo>
                    <a:lnTo>
                      <a:pt x="288" y="144"/>
                    </a:lnTo>
                    <a:lnTo>
                      <a:pt x="296" y="136"/>
                    </a:lnTo>
                    <a:lnTo>
                      <a:pt x="304" y="136"/>
                    </a:lnTo>
                    <a:lnTo>
                      <a:pt x="320" y="136"/>
                    </a:lnTo>
                    <a:lnTo>
                      <a:pt x="336" y="136"/>
                    </a:lnTo>
                    <a:lnTo>
                      <a:pt x="344" y="120"/>
                    </a:lnTo>
                    <a:lnTo>
                      <a:pt x="376" y="120"/>
                    </a:lnTo>
                    <a:lnTo>
                      <a:pt x="384" y="128"/>
                    </a:lnTo>
                    <a:lnTo>
                      <a:pt x="400" y="136"/>
                    </a:lnTo>
                    <a:lnTo>
                      <a:pt x="400" y="144"/>
                    </a:lnTo>
                    <a:lnTo>
                      <a:pt x="408" y="144"/>
                    </a:lnTo>
                    <a:lnTo>
                      <a:pt x="400" y="128"/>
                    </a:lnTo>
                    <a:lnTo>
                      <a:pt x="408" y="120"/>
                    </a:lnTo>
                    <a:lnTo>
                      <a:pt x="408" y="128"/>
                    </a:lnTo>
                    <a:lnTo>
                      <a:pt x="416" y="128"/>
                    </a:lnTo>
                    <a:lnTo>
                      <a:pt x="424" y="120"/>
                    </a:lnTo>
                    <a:lnTo>
                      <a:pt x="432" y="120"/>
                    </a:lnTo>
                    <a:lnTo>
                      <a:pt x="456" y="120"/>
                    </a:lnTo>
                    <a:lnTo>
                      <a:pt x="456" y="112"/>
                    </a:lnTo>
                    <a:lnTo>
                      <a:pt x="448" y="104"/>
                    </a:lnTo>
                    <a:lnTo>
                      <a:pt x="432" y="104"/>
                    </a:lnTo>
                    <a:lnTo>
                      <a:pt x="432" y="96"/>
                    </a:lnTo>
                    <a:lnTo>
                      <a:pt x="432" y="72"/>
                    </a:lnTo>
                    <a:lnTo>
                      <a:pt x="424" y="72"/>
                    </a:lnTo>
                    <a:lnTo>
                      <a:pt x="416" y="80"/>
                    </a:lnTo>
                    <a:lnTo>
                      <a:pt x="408" y="80"/>
                    </a:lnTo>
                    <a:lnTo>
                      <a:pt x="400" y="80"/>
                    </a:lnTo>
                    <a:lnTo>
                      <a:pt x="392" y="80"/>
                    </a:lnTo>
                    <a:lnTo>
                      <a:pt x="376" y="80"/>
                    </a:lnTo>
                    <a:lnTo>
                      <a:pt x="376" y="72"/>
                    </a:lnTo>
                    <a:lnTo>
                      <a:pt x="376" y="56"/>
                    </a:lnTo>
                    <a:lnTo>
                      <a:pt x="376" y="48"/>
                    </a:lnTo>
                    <a:lnTo>
                      <a:pt x="360" y="56"/>
                    </a:lnTo>
                    <a:lnTo>
                      <a:pt x="344" y="64"/>
                    </a:lnTo>
                    <a:lnTo>
                      <a:pt x="312" y="64"/>
                    </a:lnTo>
                    <a:lnTo>
                      <a:pt x="296" y="64"/>
                    </a:lnTo>
                    <a:lnTo>
                      <a:pt x="264" y="96"/>
                    </a:lnTo>
                    <a:lnTo>
                      <a:pt x="256" y="96"/>
                    </a:lnTo>
                    <a:lnTo>
                      <a:pt x="248" y="96"/>
                    </a:lnTo>
                    <a:lnTo>
                      <a:pt x="248" y="88"/>
                    </a:lnTo>
                    <a:lnTo>
                      <a:pt x="240" y="88"/>
                    </a:lnTo>
                    <a:lnTo>
                      <a:pt x="232" y="88"/>
                    </a:lnTo>
                    <a:lnTo>
                      <a:pt x="232" y="96"/>
                    </a:lnTo>
                    <a:lnTo>
                      <a:pt x="216" y="96"/>
                    </a:lnTo>
                    <a:lnTo>
                      <a:pt x="208" y="88"/>
                    </a:lnTo>
                    <a:lnTo>
                      <a:pt x="208" y="80"/>
                    </a:lnTo>
                    <a:lnTo>
                      <a:pt x="200" y="80"/>
                    </a:lnTo>
                    <a:lnTo>
                      <a:pt x="184" y="56"/>
                    </a:lnTo>
                    <a:lnTo>
                      <a:pt x="168" y="56"/>
                    </a:lnTo>
                    <a:lnTo>
                      <a:pt x="152" y="64"/>
                    </a:lnTo>
                    <a:lnTo>
                      <a:pt x="152" y="56"/>
                    </a:lnTo>
                    <a:lnTo>
                      <a:pt x="144" y="56"/>
                    </a:lnTo>
                    <a:lnTo>
                      <a:pt x="136" y="72"/>
                    </a:lnTo>
                    <a:lnTo>
                      <a:pt x="136" y="48"/>
                    </a:lnTo>
                    <a:lnTo>
                      <a:pt x="136" y="56"/>
                    </a:lnTo>
                    <a:lnTo>
                      <a:pt x="128" y="56"/>
                    </a:lnTo>
                    <a:lnTo>
                      <a:pt x="128" y="48"/>
                    </a:lnTo>
                    <a:lnTo>
                      <a:pt x="128" y="40"/>
                    </a:lnTo>
                    <a:lnTo>
                      <a:pt x="136" y="40"/>
                    </a:lnTo>
                    <a:lnTo>
                      <a:pt x="136" y="48"/>
                    </a:lnTo>
                    <a:lnTo>
                      <a:pt x="144" y="40"/>
                    </a:lnTo>
                    <a:lnTo>
                      <a:pt x="144" y="32"/>
                    </a:lnTo>
                    <a:lnTo>
                      <a:pt x="152" y="32"/>
                    </a:lnTo>
                    <a:lnTo>
                      <a:pt x="168" y="16"/>
                    </a:lnTo>
                    <a:lnTo>
                      <a:pt x="168" y="8"/>
                    </a:lnTo>
                    <a:lnTo>
                      <a:pt x="176" y="8"/>
                    </a:lnTo>
                    <a:lnTo>
                      <a:pt x="184" y="0"/>
                    </a:lnTo>
                    <a:lnTo>
                      <a:pt x="176" y="0"/>
                    </a:lnTo>
                    <a:lnTo>
                      <a:pt x="152" y="0"/>
                    </a:lnTo>
                    <a:lnTo>
                      <a:pt x="128" y="16"/>
                    </a:lnTo>
                    <a:lnTo>
                      <a:pt x="120" y="24"/>
                    </a:lnTo>
                    <a:lnTo>
                      <a:pt x="112" y="24"/>
                    </a:lnTo>
                    <a:lnTo>
                      <a:pt x="96" y="56"/>
                    </a:lnTo>
                    <a:lnTo>
                      <a:pt x="80" y="64"/>
                    </a:lnTo>
                    <a:lnTo>
                      <a:pt x="72" y="72"/>
                    </a:lnTo>
                    <a:lnTo>
                      <a:pt x="64" y="72"/>
                    </a:lnTo>
                    <a:lnTo>
                      <a:pt x="56" y="72"/>
                    </a:lnTo>
                    <a:lnTo>
                      <a:pt x="40" y="80"/>
                    </a:lnTo>
                    <a:lnTo>
                      <a:pt x="32" y="88"/>
                    </a:lnTo>
                    <a:lnTo>
                      <a:pt x="8" y="96"/>
                    </a:lnTo>
                    <a:lnTo>
                      <a:pt x="0" y="104"/>
                    </a:lnTo>
                    <a:close/>
                  </a:path>
                </a:pathLst>
              </a:custGeom>
              <a:grpFill/>
              <a:ln w="6350">
                <a:solidFill>
                  <a:schemeClr val="bg2">
                    <a:lumMod val="40000"/>
                    <a:lumOff val="60000"/>
                  </a:schemeClr>
                </a:solidFill>
                <a:round/>
                <a:headEnd/>
                <a:tailEnd/>
              </a:ln>
            </p:spPr>
            <p:txBody>
              <a:bodyPr/>
              <a:lstStyle/>
              <a:p>
                <a:endParaRPr lang="en-US" dirty="0"/>
              </a:p>
            </p:txBody>
          </p:sp>
          <p:sp>
            <p:nvSpPr>
              <p:cNvPr id="37" name="Freeform 130"/>
              <p:cNvSpPr>
                <a:spLocks/>
              </p:cNvSpPr>
              <p:nvPr/>
            </p:nvSpPr>
            <p:spPr bwMode="auto">
              <a:xfrm>
                <a:off x="5770108" y="2087500"/>
                <a:ext cx="578009" cy="606519"/>
              </a:xfrm>
              <a:custGeom>
                <a:avLst/>
                <a:gdLst>
                  <a:gd name="T0" fmla="*/ 96 w 336"/>
                  <a:gd name="T1" fmla="*/ 64 h 376"/>
                  <a:gd name="T2" fmla="*/ 104 w 336"/>
                  <a:gd name="T3" fmla="*/ 56 h 376"/>
                  <a:gd name="T4" fmla="*/ 136 w 336"/>
                  <a:gd name="T5" fmla="*/ 72 h 376"/>
                  <a:gd name="T6" fmla="*/ 144 w 336"/>
                  <a:gd name="T7" fmla="*/ 72 h 376"/>
                  <a:gd name="T8" fmla="*/ 152 w 336"/>
                  <a:gd name="T9" fmla="*/ 64 h 376"/>
                  <a:gd name="T10" fmla="*/ 160 w 336"/>
                  <a:gd name="T11" fmla="*/ 72 h 376"/>
                  <a:gd name="T12" fmla="*/ 136 w 336"/>
                  <a:gd name="T13" fmla="*/ 80 h 376"/>
                  <a:gd name="T14" fmla="*/ 144 w 336"/>
                  <a:gd name="T15" fmla="*/ 80 h 376"/>
                  <a:gd name="T16" fmla="*/ 160 w 336"/>
                  <a:gd name="T17" fmla="*/ 72 h 376"/>
                  <a:gd name="T18" fmla="*/ 160 w 336"/>
                  <a:gd name="T19" fmla="*/ 72 h 376"/>
                  <a:gd name="T20" fmla="*/ 176 w 336"/>
                  <a:gd name="T21" fmla="*/ 80 h 376"/>
                  <a:gd name="T22" fmla="*/ 198 w 336"/>
                  <a:gd name="T23" fmla="*/ 64 h 376"/>
                  <a:gd name="T24" fmla="*/ 208 w 336"/>
                  <a:gd name="T25" fmla="*/ 64 h 376"/>
                  <a:gd name="T26" fmla="*/ 224 w 336"/>
                  <a:gd name="T27" fmla="*/ 64 h 376"/>
                  <a:gd name="T28" fmla="*/ 278 w 336"/>
                  <a:gd name="T29" fmla="*/ 6 h 376"/>
                  <a:gd name="T30" fmla="*/ 312 w 336"/>
                  <a:gd name="T31" fmla="*/ 0 h 376"/>
                  <a:gd name="T32" fmla="*/ 336 w 336"/>
                  <a:gd name="T33" fmla="*/ 136 h 376"/>
                  <a:gd name="T34" fmla="*/ 328 w 336"/>
                  <a:gd name="T35" fmla="*/ 136 h 376"/>
                  <a:gd name="T36" fmla="*/ 336 w 336"/>
                  <a:gd name="T37" fmla="*/ 152 h 376"/>
                  <a:gd name="T38" fmla="*/ 328 w 336"/>
                  <a:gd name="T39" fmla="*/ 176 h 376"/>
                  <a:gd name="T40" fmla="*/ 328 w 336"/>
                  <a:gd name="T41" fmla="*/ 216 h 376"/>
                  <a:gd name="T42" fmla="*/ 328 w 336"/>
                  <a:gd name="T43" fmla="*/ 240 h 376"/>
                  <a:gd name="T44" fmla="*/ 304 w 336"/>
                  <a:gd name="T45" fmla="*/ 264 h 376"/>
                  <a:gd name="T46" fmla="*/ 288 w 336"/>
                  <a:gd name="T47" fmla="*/ 272 h 376"/>
                  <a:gd name="T48" fmla="*/ 288 w 336"/>
                  <a:gd name="T49" fmla="*/ 272 h 376"/>
                  <a:gd name="T50" fmla="*/ 272 w 336"/>
                  <a:gd name="T51" fmla="*/ 288 h 376"/>
                  <a:gd name="T52" fmla="*/ 264 w 336"/>
                  <a:gd name="T53" fmla="*/ 312 h 376"/>
                  <a:gd name="T54" fmla="*/ 264 w 336"/>
                  <a:gd name="T55" fmla="*/ 328 h 376"/>
                  <a:gd name="T56" fmla="*/ 256 w 336"/>
                  <a:gd name="T57" fmla="*/ 312 h 376"/>
                  <a:gd name="T58" fmla="*/ 240 w 336"/>
                  <a:gd name="T59" fmla="*/ 328 h 376"/>
                  <a:gd name="T60" fmla="*/ 240 w 336"/>
                  <a:gd name="T61" fmla="*/ 344 h 376"/>
                  <a:gd name="T62" fmla="*/ 240 w 336"/>
                  <a:gd name="T63" fmla="*/ 360 h 376"/>
                  <a:gd name="T64" fmla="*/ 224 w 336"/>
                  <a:gd name="T65" fmla="*/ 376 h 376"/>
                  <a:gd name="T66" fmla="*/ 208 w 336"/>
                  <a:gd name="T67" fmla="*/ 376 h 376"/>
                  <a:gd name="T68" fmla="*/ 192 w 336"/>
                  <a:gd name="T69" fmla="*/ 368 h 376"/>
                  <a:gd name="T70" fmla="*/ 192 w 336"/>
                  <a:gd name="T71" fmla="*/ 368 h 376"/>
                  <a:gd name="T72" fmla="*/ 184 w 336"/>
                  <a:gd name="T73" fmla="*/ 352 h 376"/>
                  <a:gd name="T74" fmla="*/ 168 w 336"/>
                  <a:gd name="T75" fmla="*/ 368 h 376"/>
                  <a:gd name="T76" fmla="*/ 144 w 336"/>
                  <a:gd name="T77" fmla="*/ 368 h 376"/>
                  <a:gd name="T78" fmla="*/ 136 w 336"/>
                  <a:gd name="T79" fmla="*/ 360 h 376"/>
                  <a:gd name="T80" fmla="*/ 128 w 336"/>
                  <a:gd name="T81" fmla="*/ 368 h 376"/>
                  <a:gd name="T82" fmla="*/ 120 w 336"/>
                  <a:gd name="T83" fmla="*/ 368 h 376"/>
                  <a:gd name="T84" fmla="*/ 104 w 336"/>
                  <a:gd name="T85" fmla="*/ 360 h 376"/>
                  <a:gd name="T86" fmla="*/ 80 w 336"/>
                  <a:gd name="T87" fmla="*/ 360 h 376"/>
                  <a:gd name="T88" fmla="*/ 80 w 336"/>
                  <a:gd name="T89" fmla="*/ 352 h 376"/>
                  <a:gd name="T90" fmla="*/ 48 w 336"/>
                  <a:gd name="T91" fmla="*/ 336 h 376"/>
                  <a:gd name="T92" fmla="*/ 32 w 336"/>
                  <a:gd name="T93" fmla="*/ 336 h 376"/>
                  <a:gd name="T94" fmla="*/ 0 w 336"/>
                  <a:gd name="T95" fmla="*/ 80 h 37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36"/>
                  <a:gd name="T145" fmla="*/ 0 h 376"/>
                  <a:gd name="T146" fmla="*/ 336 w 336"/>
                  <a:gd name="T147" fmla="*/ 376 h 37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36" h="376">
                    <a:moveTo>
                      <a:pt x="96" y="64"/>
                    </a:moveTo>
                    <a:lnTo>
                      <a:pt x="96" y="64"/>
                    </a:lnTo>
                    <a:lnTo>
                      <a:pt x="104" y="64"/>
                    </a:lnTo>
                    <a:lnTo>
                      <a:pt x="104" y="56"/>
                    </a:lnTo>
                    <a:lnTo>
                      <a:pt x="128" y="56"/>
                    </a:lnTo>
                    <a:lnTo>
                      <a:pt x="136" y="72"/>
                    </a:lnTo>
                    <a:lnTo>
                      <a:pt x="144" y="72"/>
                    </a:lnTo>
                    <a:lnTo>
                      <a:pt x="152" y="64"/>
                    </a:lnTo>
                    <a:lnTo>
                      <a:pt x="160" y="72"/>
                    </a:lnTo>
                    <a:lnTo>
                      <a:pt x="144" y="72"/>
                    </a:lnTo>
                    <a:lnTo>
                      <a:pt x="136" y="80"/>
                    </a:lnTo>
                    <a:lnTo>
                      <a:pt x="144" y="80"/>
                    </a:lnTo>
                    <a:lnTo>
                      <a:pt x="152" y="80"/>
                    </a:lnTo>
                    <a:lnTo>
                      <a:pt x="160" y="72"/>
                    </a:lnTo>
                    <a:lnTo>
                      <a:pt x="168" y="80"/>
                    </a:lnTo>
                    <a:lnTo>
                      <a:pt x="176" y="80"/>
                    </a:lnTo>
                    <a:lnTo>
                      <a:pt x="192" y="72"/>
                    </a:lnTo>
                    <a:lnTo>
                      <a:pt x="198" y="64"/>
                    </a:lnTo>
                    <a:lnTo>
                      <a:pt x="208" y="64"/>
                    </a:lnTo>
                    <a:lnTo>
                      <a:pt x="224" y="64"/>
                    </a:lnTo>
                    <a:lnTo>
                      <a:pt x="240" y="48"/>
                    </a:lnTo>
                    <a:lnTo>
                      <a:pt x="278" y="6"/>
                    </a:lnTo>
                    <a:lnTo>
                      <a:pt x="312" y="0"/>
                    </a:lnTo>
                    <a:lnTo>
                      <a:pt x="336" y="136"/>
                    </a:lnTo>
                    <a:lnTo>
                      <a:pt x="328" y="136"/>
                    </a:lnTo>
                    <a:lnTo>
                      <a:pt x="328" y="144"/>
                    </a:lnTo>
                    <a:lnTo>
                      <a:pt x="336" y="152"/>
                    </a:lnTo>
                    <a:lnTo>
                      <a:pt x="336" y="176"/>
                    </a:lnTo>
                    <a:lnTo>
                      <a:pt x="328" y="176"/>
                    </a:lnTo>
                    <a:lnTo>
                      <a:pt x="328" y="216"/>
                    </a:lnTo>
                    <a:lnTo>
                      <a:pt x="328" y="224"/>
                    </a:lnTo>
                    <a:lnTo>
                      <a:pt x="328" y="240"/>
                    </a:lnTo>
                    <a:lnTo>
                      <a:pt x="312" y="256"/>
                    </a:lnTo>
                    <a:lnTo>
                      <a:pt x="304" y="264"/>
                    </a:lnTo>
                    <a:lnTo>
                      <a:pt x="296" y="272"/>
                    </a:lnTo>
                    <a:lnTo>
                      <a:pt x="288" y="272"/>
                    </a:lnTo>
                    <a:lnTo>
                      <a:pt x="272" y="288"/>
                    </a:lnTo>
                    <a:lnTo>
                      <a:pt x="264" y="312"/>
                    </a:lnTo>
                    <a:lnTo>
                      <a:pt x="264" y="328"/>
                    </a:lnTo>
                    <a:lnTo>
                      <a:pt x="256" y="328"/>
                    </a:lnTo>
                    <a:lnTo>
                      <a:pt x="256" y="312"/>
                    </a:lnTo>
                    <a:lnTo>
                      <a:pt x="240" y="312"/>
                    </a:lnTo>
                    <a:lnTo>
                      <a:pt x="240" y="328"/>
                    </a:lnTo>
                    <a:lnTo>
                      <a:pt x="240" y="336"/>
                    </a:lnTo>
                    <a:lnTo>
                      <a:pt x="240" y="344"/>
                    </a:lnTo>
                    <a:lnTo>
                      <a:pt x="240" y="360"/>
                    </a:lnTo>
                    <a:lnTo>
                      <a:pt x="232" y="368"/>
                    </a:lnTo>
                    <a:lnTo>
                      <a:pt x="224" y="376"/>
                    </a:lnTo>
                    <a:lnTo>
                      <a:pt x="216" y="376"/>
                    </a:lnTo>
                    <a:lnTo>
                      <a:pt x="208" y="376"/>
                    </a:lnTo>
                    <a:lnTo>
                      <a:pt x="200" y="368"/>
                    </a:lnTo>
                    <a:lnTo>
                      <a:pt x="192" y="368"/>
                    </a:lnTo>
                    <a:lnTo>
                      <a:pt x="192" y="360"/>
                    </a:lnTo>
                    <a:lnTo>
                      <a:pt x="184" y="352"/>
                    </a:lnTo>
                    <a:lnTo>
                      <a:pt x="176" y="352"/>
                    </a:lnTo>
                    <a:lnTo>
                      <a:pt x="168" y="368"/>
                    </a:lnTo>
                    <a:lnTo>
                      <a:pt x="160" y="368"/>
                    </a:lnTo>
                    <a:lnTo>
                      <a:pt x="144" y="368"/>
                    </a:lnTo>
                    <a:lnTo>
                      <a:pt x="136" y="360"/>
                    </a:lnTo>
                    <a:lnTo>
                      <a:pt x="128" y="360"/>
                    </a:lnTo>
                    <a:lnTo>
                      <a:pt x="128" y="368"/>
                    </a:lnTo>
                    <a:lnTo>
                      <a:pt x="120" y="368"/>
                    </a:lnTo>
                    <a:lnTo>
                      <a:pt x="104" y="360"/>
                    </a:lnTo>
                    <a:lnTo>
                      <a:pt x="80" y="360"/>
                    </a:lnTo>
                    <a:lnTo>
                      <a:pt x="80" y="352"/>
                    </a:lnTo>
                    <a:lnTo>
                      <a:pt x="72" y="336"/>
                    </a:lnTo>
                    <a:lnTo>
                      <a:pt x="48" y="336"/>
                    </a:lnTo>
                    <a:lnTo>
                      <a:pt x="32" y="336"/>
                    </a:lnTo>
                    <a:lnTo>
                      <a:pt x="0" y="80"/>
                    </a:lnTo>
                    <a:lnTo>
                      <a:pt x="96" y="64"/>
                    </a:lnTo>
                    <a:close/>
                  </a:path>
                </a:pathLst>
              </a:custGeom>
              <a:grpFill/>
              <a:ln w="6350">
                <a:solidFill>
                  <a:schemeClr val="bg2">
                    <a:lumMod val="40000"/>
                    <a:lumOff val="60000"/>
                  </a:schemeClr>
                </a:solidFill>
                <a:round/>
                <a:headEnd/>
                <a:tailEnd/>
              </a:ln>
            </p:spPr>
            <p:txBody>
              <a:bodyPr/>
              <a:lstStyle/>
              <a:p>
                <a:endParaRPr lang="en-US" dirty="0"/>
              </a:p>
            </p:txBody>
          </p:sp>
          <p:sp>
            <p:nvSpPr>
              <p:cNvPr id="38" name="Freeform 131"/>
              <p:cNvSpPr>
                <a:spLocks/>
              </p:cNvSpPr>
              <p:nvPr/>
            </p:nvSpPr>
            <p:spPr bwMode="auto">
              <a:xfrm>
                <a:off x="6390127" y="1430776"/>
                <a:ext cx="838765" cy="696071"/>
              </a:xfrm>
              <a:custGeom>
                <a:avLst/>
                <a:gdLst>
                  <a:gd name="T0" fmla="*/ 320 w 488"/>
                  <a:gd name="T1" fmla="*/ 336 h 432"/>
                  <a:gd name="T2" fmla="*/ 336 w 488"/>
                  <a:gd name="T3" fmla="*/ 328 h 432"/>
                  <a:gd name="T4" fmla="*/ 352 w 488"/>
                  <a:gd name="T5" fmla="*/ 344 h 432"/>
                  <a:gd name="T6" fmla="*/ 360 w 488"/>
                  <a:gd name="T7" fmla="*/ 368 h 432"/>
                  <a:gd name="T8" fmla="*/ 376 w 488"/>
                  <a:gd name="T9" fmla="*/ 376 h 432"/>
                  <a:gd name="T10" fmla="*/ 464 w 488"/>
                  <a:gd name="T11" fmla="*/ 408 h 432"/>
                  <a:gd name="T12" fmla="*/ 464 w 488"/>
                  <a:gd name="T13" fmla="*/ 432 h 432"/>
                  <a:gd name="T14" fmla="*/ 472 w 488"/>
                  <a:gd name="T15" fmla="*/ 424 h 432"/>
                  <a:gd name="T16" fmla="*/ 480 w 488"/>
                  <a:gd name="T17" fmla="*/ 400 h 432"/>
                  <a:gd name="T18" fmla="*/ 472 w 488"/>
                  <a:gd name="T19" fmla="*/ 392 h 432"/>
                  <a:gd name="T20" fmla="*/ 488 w 488"/>
                  <a:gd name="T21" fmla="*/ 376 h 432"/>
                  <a:gd name="T22" fmla="*/ 480 w 488"/>
                  <a:gd name="T23" fmla="*/ 368 h 432"/>
                  <a:gd name="T24" fmla="*/ 464 w 488"/>
                  <a:gd name="T25" fmla="*/ 296 h 432"/>
                  <a:gd name="T26" fmla="*/ 464 w 488"/>
                  <a:gd name="T27" fmla="*/ 296 h 432"/>
                  <a:gd name="T28" fmla="*/ 464 w 488"/>
                  <a:gd name="T29" fmla="*/ 224 h 432"/>
                  <a:gd name="T30" fmla="*/ 456 w 488"/>
                  <a:gd name="T31" fmla="*/ 200 h 432"/>
                  <a:gd name="T32" fmla="*/ 448 w 488"/>
                  <a:gd name="T33" fmla="*/ 136 h 432"/>
                  <a:gd name="T34" fmla="*/ 440 w 488"/>
                  <a:gd name="T35" fmla="*/ 144 h 432"/>
                  <a:gd name="T36" fmla="*/ 432 w 488"/>
                  <a:gd name="T37" fmla="*/ 136 h 432"/>
                  <a:gd name="T38" fmla="*/ 424 w 488"/>
                  <a:gd name="T39" fmla="*/ 96 h 432"/>
                  <a:gd name="T40" fmla="*/ 424 w 488"/>
                  <a:gd name="T41" fmla="*/ 72 h 432"/>
                  <a:gd name="T42" fmla="*/ 408 w 488"/>
                  <a:gd name="T43" fmla="*/ 0 h 432"/>
                  <a:gd name="T44" fmla="*/ 320 w 488"/>
                  <a:gd name="T45" fmla="*/ 16 h 432"/>
                  <a:gd name="T46" fmla="*/ 264 w 488"/>
                  <a:gd name="T47" fmla="*/ 72 h 432"/>
                  <a:gd name="T48" fmla="*/ 240 w 488"/>
                  <a:gd name="T49" fmla="*/ 112 h 432"/>
                  <a:gd name="T50" fmla="*/ 216 w 488"/>
                  <a:gd name="T51" fmla="*/ 136 h 432"/>
                  <a:gd name="T52" fmla="*/ 224 w 488"/>
                  <a:gd name="T53" fmla="*/ 136 h 432"/>
                  <a:gd name="T54" fmla="*/ 232 w 488"/>
                  <a:gd name="T55" fmla="*/ 144 h 432"/>
                  <a:gd name="T56" fmla="*/ 232 w 488"/>
                  <a:gd name="T57" fmla="*/ 160 h 432"/>
                  <a:gd name="T58" fmla="*/ 224 w 488"/>
                  <a:gd name="T59" fmla="*/ 160 h 432"/>
                  <a:gd name="T60" fmla="*/ 232 w 488"/>
                  <a:gd name="T61" fmla="*/ 184 h 432"/>
                  <a:gd name="T62" fmla="*/ 232 w 488"/>
                  <a:gd name="T63" fmla="*/ 192 h 432"/>
                  <a:gd name="T64" fmla="*/ 208 w 488"/>
                  <a:gd name="T65" fmla="*/ 208 h 432"/>
                  <a:gd name="T66" fmla="*/ 184 w 488"/>
                  <a:gd name="T67" fmla="*/ 232 h 432"/>
                  <a:gd name="T68" fmla="*/ 176 w 488"/>
                  <a:gd name="T69" fmla="*/ 232 h 432"/>
                  <a:gd name="T70" fmla="*/ 160 w 488"/>
                  <a:gd name="T71" fmla="*/ 232 h 432"/>
                  <a:gd name="T72" fmla="*/ 152 w 488"/>
                  <a:gd name="T73" fmla="*/ 240 h 432"/>
                  <a:gd name="T74" fmla="*/ 136 w 488"/>
                  <a:gd name="T75" fmla="*/ 240 h 432"/>
                  <a:gd name="T76" fmla="*/ 128 w 488"/>
                  <a:gd name="T77" fmla="*/ 232 h 432"/>
                  <a:gd name="T78" fmla="*/ 48 w 488"/>
                  <a:gd name="T79" fmla="*/ 256 h 432"/>
                  <a:gd name="T80" fmla="*/ 40 w 488"/>
                  <a:gd name="T81" fmla="*/ 264 h 432"/>
                  <a:gd name="T82" fmla="*/ 48 w 488"/>
                  <a:gd name="T83" fmla="*/ 280 h 432"/>
                  <a:gd name="T84" fmla="*/ 56 w 488"/>
                  <a:gd name="T85" fmla="*/ 296 h 432"/>
                  <a:gd name="T86" fmla="*/ 56 w 488"/>
                  <a:gd name="T87" fmla="*/ 304 h 432"/>
                  <a:gd name="T88" fmla="*/ 56 w 488"/>
                  <a:gd name="T89" fmla="*/ 312 h 432"/>
                  <a:gd name="T90" fmla="*/ 40 w 488"/>
                  <a:gd name="T91" fmla="*/ 328 h 432"/>
                  <a:gd name="T92" fmla="*/ 32 w 488"/>
                  <a:gd name="T93" fmla="*/ 344 h 432"/>
                  <a:gd name="T94" fmla="*/ 32 w 488"/>
                  <a:gd name="T95" fmla="*/ 344 h 432"/>
                  <a:gd name="T96" fmla="*/ 8 w 488"/>
                  <a:gd name="T97" fmla="*/ 368 h 432"/>
                  <a:gd name="T98" fmla="*/ 0 w 488"/>
                  <a:gd name="T99" fmla="*/ 368 h 432"/>
                  <a:gd name="T100" fmla="*/ 8 w 488"/>
                  <a:gd name="T101" fmla="*/ 392 h 43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88"/>
                  <a:gd name="T154" fmla="*/ 0 h 432"/>
                  <a:gd name="T155" fmla="*/ 488 w 488"/>
                  <a:gd name="T156" fmla="*/ 432 h 43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88" h="432">
                    <a:moveTo>
                      <a:pt x="112" y="376"/>
                    </a:moveTo>
                    <a:lnTo>
                      <a:pt x="320" y="336"/>
                    </a:lnTo>
                    <a:lnTo>
                      <a:pt x="328" y="328"/>
                    </a:lnTo>
                    <a:lnTo>
                      <a:pt x="336" y="328"/>
                    </a:lnTo>
                    <a:lnTo>
                      <a:pt x="344" y="344"/>
                    </a:lnTo>
                    <a:lnTo>
                      <a:pt x="352" y="344"/>
                    </a:lnTo>
                    <a:lnTo>
                      <a:pt x="360" y="352"/>
                    </a:lnTo>
                    <a:lnTo>
                      <a:pt x="360" y="368"/>
                    </a:lnTo>
                    <a:lnTo>
                      <a:pt x="368" y="376"/>
                    </a:lnTo>
                    <a:lnTo>
                      <a:pt x="376" y="376"/>
                    </a:lnTo>
                    <a:lnTo>
                      <a:pt x="392" y="384"/>
                    </a:lnTo>
                    <a:lnTo>
                      <a:pt x="464" y="408"/>
                    </a:lnTo>
                    <a:lnTo>
                      <a:pt x="464" y="432"/>
                    </a:lnTo>
                    <a:lnTo>
                      <a:pt x="472" y="424"/>
                    </a:lnTo>
                    <a:lnTo>
                      <a:pt x="480" y="400"/>
                    </a:lnTo>
                    <a:lnTo>
                      <a:pt x="472" y="392"/>
                    </a:lnTo>
                    <a:lnTo>
                      <a:pt x="488" y="376"/>
                    </a:lnTo>
                    <a:lnTo>
                      <a:pt x="480" y="368"/>
                    </a:lnTo>
                    <a:lnTo>
                      <a:pt x="464" y="296"/>
                    </a:lnTo>
                    <a:lnTo>
                      <a:pt x="464" y="224"/>
                    </a:lnTo>
                    <a:lnTo>
                      <a:pt x="456" y="200"/>
                    </a:lnTo>
                    <a:lnTo>
                      <a:pt x="448" y="152"/>
                    </a:lnTo>
                    <a:lnTo>
                      <a:pt x="448" y="136"/>
                    </a:lnTo>
                    <a:lnTo>
                      <a:pt x="440" y="136"/>
                    </a:lnTo>
                    <a:lnTo>
                      <a:pt x="440" y="144"/>
                    </a:lnTo>
                    <a:lnTo>
                      <a:pt x="432" y="136"/>
                    </a:lnTo>
                    <a:lnTo>
                      <a:pt x="424" y="96"/>
                    </a:lnTo>
                    <a:lnTo>
                      <a:pt x="424" y="72"/>
                    </a:lnTo>
                    <a:lnTo>
                      <a:pt x="416" y="56"/>
                    </a:lnTo>
                    <a:lnTo>
                      <a:pt x="408" y="0"/>
                    </a:lnTo>
                    <a:lnTo>
                      <a:pt x="320" y="16"/>
                    </a:lnTo>
                    <a:lnTo>
                      <a:pt x="296" y="24"/>
                    </a:lnTo>
                    <a:lnTo>
                      <a:pt x="264" y="72"/>
                    </a:lnTo>
                    <a:lnTo>
                      <a:pt x="248" y="96"/>
                    </a:lnTo>
                    <a:lnTo>
                      <a:pt x="240" y="112"/>
                    </a:lnTo>
                    <a:lnTo>
                      <a:pt x="216" y="136"/>
                    </a:lnTo>
                    <a:lnTo>
                      <a:pt x="224" y="136"/>
                    </a:lnTo>
                    <a:lnTo>
                      <a:pt x="232" y="144"/>
                    </a:lnTo>
                    <a:lnTo>
                      <a:pt x="232" y="160"/>
                    </a:lnTo>
                    <a:lnTo>
                      <a:pt x="224" y="160"/>
                    </a:lnTo>
                    <a:lnTo>
                      <a:pt x="232" y="168"/>
                    </a:lnTo>
                    <a:lnTo>
                      <a:pt x="232" y="184"/>
                    </a:lnTo>
                    <a:lnTo>
                      <a:pt x="232" y="192"/>
                    </a:lnTo>
                    <a:lnTo>
                      <a:pt x="224" y="192"/>
                    </a:lnTo>
                    <a:lnTo>
                      <a:pt x="208" y="208"/>
                    </a:lnTo>
                    <a:lnTo>
                      <a:pt x="200" y="224"/>
                    </a:lnTo>
                    <a:lnTo>
                      <a:pt x="184" y="232"/>
                    </a:lnTo>
                    <a:lnTo>
                      <a:pt x="176" y="232"/>
                    </a:lnTo>
                    <a:lnTo>
                      <a:pt x="168" y="232"/>
                    </a:lnTo>
                    <a:lnTo>
                      <a:pt x="160" y="232"/>
                    </a:lnTo>
                    <a:lnTo>
                      <a:pt x="152" y="240"/>
                    </a:lnTo>
                    <a:lnTo>
                      <a:pt x="136" y="240"/>
                    </a:lnTo>
                    <a:lnTo>
                      <a:pt x="128" y="232"/>
                    </a:lnTo>
                    <a:lnTo>
                      <a:pt x="80" y="232"/>
                    </a:lnTo>
                    <a:lnTo>
                      <a:pt x="48" y="256"/>
                    </a:lnTo>
                    <a:lnTo>
                      <a:pt x="40" y="264"/>
                    </a:lnTo>
                    <a:lnTo>
                      <a:pt x="40" y="272"/>
                    </a:lnTo>
                    <a:lnTo>
                      <a:pt x="48" y="280"/>
                    </a:lnTo>
                    <a:lnTo>
                      <a:pt x="56" y="288"/>
                    </a:lnTo>
                    <a:lnTo>
                      <a:pt x="56" y="296"/>
                    </a:lnTo>
                    <a:lnTo>
                      <a:pt x="56" y="304"/>
                    </a:lnTo>
                    <a:lnTo>
                      <a:pt x="56" y="312"/>
                    </a:lnTo>
                    <a:lnTo>
                      <a:pt x="48" y="320"/>
                    </a:lnTo>
                    <a:lnTo>
                      <a:pt x="40" y="328"/>
                    </a:lnTo>
                    <a:lnTo>
                      <a:pt x="32" y="344"/>
                    </a:lnTo>
                    <a:lnTo>
                      <a:pt x="24" y="352"/>
                    </a:lnTo>
                    <a:lnTo>
                      <a:pt x="8" y="368"/>
                    </a:lnTo>
                    <a:lnTo>
                      <a:pt x="0" y="368"/>
                    </a:lnTo>
                    <a:lnTo>
                      <a:pt x="8" y="392"/>
                    </a:lnTo>
                    <a:lnTo>
                      <a:pt x="112" y="376"/>
                    </a:lnTo>
                    <a:close/>
                  </a:path>
                </a:pathLst>
              </a:custGeom>
              <a:grpFill/>
              <a:ln w="6350">
                <a:solidFill>
                  <a:schemeClr val="bg2">
                    <a:lumMod val="40000"/>
                    <a:lumOff val="60000"/>
                  </a:schemeClr>
                </a:solidFill>
                <a:round/>
                <a:headEnd/>
                <a:tailEnd/>
              </a:ln>
            </p:spPr>
            <p:txBody>
              <a:bodyPr/>
              <a:lstStyle/>
              <a:p>
                <a:endParaRPr lang="en-US" dirty="0"/>
              </a:p>
            </p:txBody>
          </p:sp>
          <p:sp>
            <p:nvSpPr>
              <p:cNvPr id="39" name="Freeform 132"/>
              <p:cNvSpPr>
                <a:spLocks/>
              </p:cNvSpPr>
              <p:nvPr/>
            </p:nvSpPr>
            <p:spPr bwMode="auto">
              <a:xfrm>
                <a:off x="5412293" y="2190621"/>
                <a:ext cx="412863" cy="696071"/>
              </a:xfrm>
              <a:custGeom>
                <a:avLst/>
                <a:gdLst>
                  <a:gd name="T0" fmla="*/ 0 w 240"/>
                  <a:gd name="T1" fmla="*/ 424 h 432"/>
                  <a:gd name="T2" fmla="*/ 0 w 240"/>
                  <a:gd name="T3" fmla="*/ 408 h 432"/>
                  <a:gd name="T4" fmla="*/ 8 w 240"/>
                  <a:gd name="T5" fmla="*/ 400 h 432"/>
                  <a:gd name="T6" fmla="*/ 8 w 240"/>
                  <a:gd name="T7" fmla="*/ 384 h 432"/>
                  <a:gd name="T8" fmla="*/ 24 w 240"/>
                  <a:gd name="T9" fmla="*/ 352 h 432"/>
                  <a:gd name="T10" fmla="*/ 32 w 240"/>
                  <a:gd name="T11" fmla="*/ 336 h 432"/>
                  <a:gd name="T12" fmla="*/ 32 w 240"/>
                  <a:gd name="T13" fmla="*/ 312 h 432"/>
                  <a:gd name="T14" fmla="*/ 24 w 240"/>
                  <a:gd name="T15" fmla="*/ 296 h 432"/>
                  <a:gd name="T16" fmla="*/ 24 w 240"/>
                  <a:gd name="T17" fmla="*/ 272 h 432"/>
                  <a:gd name="T18" fmla="*/ 24 w 240"/>
                  <a:gd name="T19" fmla="*/ 264 h 432"/>
                  <a:gd name="T20" fmla="*/ 8 w 240"/>
                  <a:gd name="T21" fmla="*/ 32 h 432"/>
                  <a:gd name="T22" fmla="*/ 24 w 240"/>
                  <a:gd name="T23" fmla="*/ 32 h 432"/>
                  <a:gd name="T24" fmla="*/ 56 w 240"/>
                  <a:gd name="T25" fmla="*/ 16 h 432"/>
                  <a:gd name="T26" fmla="*/ 208 w 240"/>
                  <a:gd name="T27" fmla="*/ 0 h 432"/>
                  <a:gd name="T28" fmla="*/ 208 w 240"/>
                  <a:gd name="T29" fmla="*/ 16 h 432"/>
                  <a:gd name="T30" fmla="*/ 240 w 240"/>
                  <a:gd name="T31" fmla="*/ 272 h 432"/>
                  <a:gd name="T32" fmla="*/ 232 w 240"/>
                  <a:gd name="T33" fmla="*/ 288 h 432"/>
                  <a:gd name="T34" fmla="*/ 240 w 240"/>
                  <a:gd name="T35" fmla="*/ 304 h 432"/>
                  <a:gd name="T36" fmla="*/ 216 w 240"/>
                  <a:gd name="T37" fmla="*/ 312 h 432"/>
                  <a:gd name="T38" fmla="*/ 192 w 240"/>
                  <a:gd name="T39" fmla="*/ 312 h 432"/>
                  <a:gd name="T40" fmla="*/ 200 w 240"/>
                  <a:gd name="T41" fmla="*/ 328 h 432"/>
                  <a:gd name="T42" fmla="*/ 192 w 240"/>
                  <a:gd name="T43" fmla="*/ 344 h 432"/>
                  <a:gd name="T44" fmla="*/ 176 w 240"/>
                  <a:gd name="T45" fmla="*/ 360 h 432"/>
                  <a:gd name="T46" fmla="*/ 168 w 240"/>
                  <a:gd name="T47" fmla="*/ 384 h 432"/>
                  <a:gd name="T48" fmla="*/ 144 w 240"/>
                  <a:gd name="T49" fmla="*/ 392 h 432"/>
                  <a:gd name="T50" fmla="*/ 136 w 240"/>
                  <a:gd name="T51" fmla="*/ 376 h 432"/>
                  <a:gd name="T52" fmla="*/ 120 w 240"/>
                  <a:gd name="T53" fmla="*/ 400 h 432"/>
                  <a:gd name="T54" fmla="*/ 112 w 240"/>
                  <a:gd name="T55" fmla="*/ 416 h 432"/>
                  <a:gd name="T56" fmla="*/ 104 w 240"/>
                  <a:gd name="T57" fmla="*/ 400 h 432"/>
                  <a:gd name="T58" fmla="*/ 80 w 240"/>
                  <a:gd name="T59" fmla="*/ 416 h 432"/>
                  <a:gd name="T60" fmla="*/ 72 w 240"/>
                  <a:gd name="T61" fmla="*/ 424 h 432"/>
                  <a:gd name="T62" fmla="*/ 48 w 240"/>
                  <a:gd name="T63" fmla="*/ 408 h 432"/>
                  <a:gd name="T64" fmla="*/ 40 w 240"/>
                  <a:gd name="T65" fmla="*/ 416 h 432"/>
                  <a:gd name="T66" fmla="*/ 40 w 240"/>
                  <a:gd name="T67" fmla="*/ 408 h 432"/>
                  <a:gd name="T68" fmla="*/ 40 w 240"/>
                  <a:gd name="T69" fmla="*/ 424 h 432"/>
                  <a:gd name="T70" fmla="*/ 32 w 240"/>
                  <a:gd name="T71" fmla="*/ 424 h 432"/>
                  <a:gd name="T72" fmla="*/ 24 w 240"/>
                  <a:gd name="T73" fmla="*/ 416 h 432"/>
                  <a:gd name="T74" fmla="*/ 8 w 240"/>
                  <a:gd name="T75" fmla="*/ 416 h 432"/>
                  <a:gd name="T76" fmla="*/ 8 w 240"/>
                  <a:gd name="T77" fmla="*/ 416 h 432"/>
                  <a:gd name="T78" fmla="*/ 8 w 240"/>
                  <a:gd name="T79" fmla="*/ 432 h 432"/>
                  <a:gd name="T80" fmla="*/ 8 w 240"/>
                  <a:gd name="T81" fmla="*/ 432 h 43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40"/>
                  <a:gd name="T124" fmla="*/ 0 h 432"/>
                  <a:gd name="T125" fmla="*/ 240 w 240"/>
                  <a:gd name="T126" fmla="*/ 432 h 43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40" h="432">
                    <a:moveTo>
                      <a:pt x="0" y="424"/>
                    </a:moveTo>
                    <a:lnTo>
                      <a:pt x="0" y="424"/>
                    </a:lnTo>
                    <a:lnTo>
                      <a:pt x="0" y="416"/>
                    </a:lnTo>
                    <a:lnTo>
                      <a:pt x="0" y="408"/>
                    </a:lnTo>
                    <a:lnTo>
                      <a:pt x="8" y="408"/>
                    </a:lnTo>
                    <a:lnTo>
                      <a:pt x="8" y="400"/>
                    </a:lnTo>
                    <a:lnTo>
                      <a:pt x="8" y="384"/>
                    </a:lnTo>
                    <a:lnTo>
                      <a:pt x="16" y="376"/>
                    </a:lnTo>
                    <a:lnTo>
                      <a:pt x="24" y="352"/>
                    </a:lnTo>
                    <a:lnTo>
                      <a:pt x="32" y="344"/>
                    </a:lnTo>
                    <a:lnTo>
                      <a:pt x="32" y="336"/>
                    </a:lnTo>
                    <a:lnTo>
                      <a:pt x="32" y="328"/>
                    </a:lnTo>
                    <a:lnTo>
                      <a:pt x="32" y="312"/>
                    </a:lnTo>
                    <a:lnTo>
                      <a:pt x="32" y="296"/>
                    </a:lnTo>
                    <a:lnTo>
                      <a:pt x="24" y="296"/>
                    </a:lnTo>
                    <a:lnTo>
                      <a:pt x="24" y="288"/>
                    </a:lnTo>
                    <a:lnTo>
                      <a:pt x="24" y="272"/>
                    </a:lnTo>
                    <a:lnTo>
                      <a:pt x="24" y="264"/>
                    </a:lnTo>
                    <a:lnTo>
                      <a:pt x="8" y="24"/>
                    </a:lnTo>
                    <a:lnTo>
                      <a:pt x="8" y="32"/>
                    </a:lnTo>
                    <a:lnTo>
                      <a:pt x="8" y="40"/>
                    </a:lnTo>
                    <a:lnTo>
                      <a:pt x="24" y="32"/>
                    </a:lnTo>
                    <a:lnTo>
                      <a:pt x="40" y="32"/>
                    </a:lnTo>
                    <a:lnTo>
                      <a:pt x="56" y="16"/>
                    </a:lnTo>
                    <a:lnTo>
                      <a:pt x="208" y="0"/>
                    </a:lnTo>
                    <a:lnTo>
                      <a:pt x="208" y="16"/>
                    </a:lnTo>
                    <a:lnTo>
                      <a:pt x="240" y="272"/>
                    </a:lnTo>
                    <a:lnTo>
                      <a:pt x="232" y="280"/>
                    </a:lnTo>
                    <a:lnTo>
                      <a:pt x="232" y="288"/>
                    </a:lnTo>
                    <a:lnTo>
                      <a:pt x="240" y="296"/>
                    </a:lnTo>
                    <a:lnTo>
                      <a:pt x="240" y="304"/>
                    </a:lnTo>
                    <a:lnTo>
                      <a:pt x="224" y="304"/>
                    </a:lnTo>
                    <a:lnTo>
                      <a:pt x="216" y="312"/>
                    </a:lnTo>
                    <a:lnTo>
                      <a:pt x="208" y="312"/>
                    </a:lnTo>
                    <a:lnTo>
                      <a:pt x="192" y="312"/>
                    </a:lnTo>
                    <a:lnTo>
                      <a:pt x="192" y="328"/>
                    </a:lnTo>
                    <a:lnTo>
                      <a:pt x="200" y="328"/>
                    </a:lnTo>
                    <a:lnTo>
                      <a:pt x="200" y="336"/>
                    </a:lnTo>
                    <a:lnTo>
                      <a:pt x="192" y="344"/>
                    </a:lnTo>
                    <a:lnTo>
                      <a:pt x="184" y="360"/>
                    </a:lnTo>
                    <a:lnTo>
                      <a:pt x="176" y="360"/>
                    </a:lnTo>
                    <a:lnTo>
                      <a:pt x="168" y="360"/>
                    </a:lnTo>
                    <a:lnTo>
                      <a:pt x="168" y="384"/>
                    </a:lnTo>
                    <a:lnTo>
                      <a:pt x="160" y="392"/>
                    </a:lnTo>
                    <a:lnTo>
                      <a:pt x="144" y="392"/>
                    </a:lnTo>
                    <a:lnTo>
                      <a:pt x="136" y="384"/>
                    </a:lnTo>
                    <a:lnTo>
                      <a:pt x="136" y="376"/>
                    </a:lnTo>
                    <a:lnTo>
                      <a:pt x="128" y="376"/>
                    </a:lnTo>
                    <a:lnTo>
                      <a:pt x="120" y="400"/>
                    </a:lnTo>
                    <a:lnTo>
                      <a:pt x="120" y="416"/>
                    </a:lnTo>
                    <a:lnTo>
                      <a:pt x="112" y="416"/>
                    </a:lnTo>
                    <a:lnTo>
                      <a:pt x="104" y="408"/>
                    </a:lnTo>
                    <a:lnTo>
                      <a:pt x="104" y="400"/>
                    </a:lnTo>
                    <a:lnTo>
                      <a:pt x="96" y="400"/>
                    </a:lnTo>
                    <a:lnTo>
                      <a:pt x="80" y="416"/>
                    </a:lnTo>
                    <a:lnTo>
                      <a:pt x="80" y="424"/>
                    </a:lnTo>
                    <a:lnTo>
                      <a:pt x="72" y="424"/>
                    </a:lnTo>
                    <a:lnTo>
                      <a:pt x="56" y="408"/>
                    </a:lnTo>
                    <a:lnTo>
                      <a:pt x="48" y="408"/>
                    </a:lnTo>
                    <a:lnTo>
                      <a:pt x="40" y="416"/>
                    </a:lnTo>
                    <a:lnTo>
                      <a:pt x="40" y="408"/>
                    </a:lnTo>
                    <a:lnTo>
                      <a:pt x="40" y="416"/>
                    </a:lnTo>
                    <a:lnTo>
                      <a:pt x="40" y="424"/>
                    </a:lnTo>
                    <a:lnTo>
                      <a:pt x="32" y="424"/>
                    </a:lnTo>
                    <a:lnTo>
                      <a:pt x="24" y="416"/>
                    </a:lnTo>
                    <a:lnTo>
                      <a:pt x="16" y="416"/>
                    </a:lnTo>
                    <a:lnTo>
                      <a:pt x="8" y="416"/>
                    </a:lnTo>
                    <a:lnTo>
                      <a:pt x="8" y="424"/>
                    </a:lnTo>
                    <a:lnTo>
                      <a:pt x="8" y="432"/>
                    </a:lnTo>
                    <a:lnTo>
                      <a:pt x="0" y="424"/>
                    </a:lnTo>
                    <a:close/>
                  </a:path>
                </a:pathLst>
              </a:custGeom>
              <a:noFill/>
              <a:ln w="6350">
                <a:solidFill>
                  <a:schemeClr val="bg2">
                    <a:lumMod val="40000"/>
                    <a:lumOff val="60000"/>
                  </a:schemeClr>
                </a:solidFill>
                <a:round/>
                <a:headEnd/>
                <a:tailEnd/>
              </a:ln>
            </p:spPr>
            <p:txBody>
              <a:bodyPr/>
              <a:lstStyle/>
              <a:p>
                <a:endParaRPr lang="en-US" dirty="0"/>
              </a:p>
            </p:txBody>
          </p:sp>
          <p:sp>
            <p:nvSpPr>
              <p:cNvPr id="40" name="Freeform 133"/>
              <p:cNvSpPr>
                <a:spLocks/>
              </p:cNvSpPr>
              <p:nvPr/>
            </p:nvSpPr>
            <p:spPr bwMode="auto">
              <a:xfrm>
                <a:off x="6307555" y="1958597"/>
                <a:ext cx="798203" cy="489828"/>
              </a:xfrm>
              <a:custGeom>
                <a:avLst/>
                <a:gdLst>
                  <a:gd name="T0" fmla="*/ 120 w 464"/>
                  <a:gd name="T1" fmla="*/ 288 h 304"/>
                  <a:gd name="T2" fmla="*/ 400 w 464"/>
                  <a:gd name="T3" fmla="*/ 240 h 304"/>
                  <a:gd name="T4" fmla="*/ 400 w 464"/>
                  <a:gd name="T5" fmla="*/ 240 h 304"/>
                  <a:gd name="T6" fmla="*/ 400 w 464"/>
                  <a:gd name="T7" fmla="*/ 216 h 304"/>
                  <a:gd name="T8" fmla="*/ 416 w 464"/>
                  <a:gd name="T9" fmla="*/ 216 h 304"/>
                  <a:gd name="T10" fmla="*/ 424 w 464"/>
                  <a:gd name="T11" fmla="*/ 224 h 304"/>
                  <a:gd name="T12" fmla="*/ 424 w 464"/>
                  <a:gd name="T13" fmla="*/ 224 h 304"/>
                  <a:gd name="T14" fmla="*/ 440 w 464"/>
                  <a:gd name="T15" fmla="*/ 208 h 304"/>
                  <a:gd name="T16" fmla="*/ 440 w 464"/>
                  <a:gd name="T17" fmla="*/ 208 h 304"/>
                  <a:gd name="T18" fmla="*/ 440 w 464"/>
                  <a:gd name="T19" fmla="*/ 200 h 304"/>
                  <a:gd name="T20" fmla="*/ 456 w 464"/>
                  <a:gd name="T21" fmla="*/ 184 h 304"/>
                  <a:gd name="T22" fmla="*/ 464 w 464"/>
                  <a:gd name="T23" fmla="*/ 176 h 304"/>
                  <a:gd name="T24" fmla="*/ 464 w 464"/>
                  <a:gd name="T25" fmla="*/ 176 h 304"/>
                  <a:gd name="T26" fmla="*/ 464 w 464"/>
                  <a:gd name="T27" fmla="*/ 168 h 304"/>
                  <a:gd name="T28" fmla="*/ 464 w 464"/>
                  <a:gd name="T29" fmla="*/ 168 h 304"/>
                  <a:gd name="T30" fmla="*/ 432 w 464"/>
                  <a:gd name="T31" fmla="*/ 144 h 304"/>
                  <a:gd name="T32" fmla="*/ 416 w 464"/>
                  <a:gd name="T33" fmla="*/ 136 h 304"/>
                  <a:gd name="T34" fmla="*/ 416 w 464"/>
                  <a:gd name="T35" fmla="*/ 120 h 304"/>
                  <a:gd name="T36" fmla="*/ 424 w 464"/>
                  <a:gd name="T37" fmla="*/ 120 h 304"/>
                  <a:gd name="T38" fmla="*/ 424 w 464"/>
                  <a:gd name="T39" fmla="*/ 112 h 304"/>
                  <a:gd name="T40" fmla="*/ 424 w 464"/>
                  <a:gd name="T41" fmla="*/ 112 h 304"/>
                  <a:gd name="T42" fmla="*/ 416 w 464"/>
                  <a:gd name="T43" fmla="*/ 96 h 304"/>
                  <a:gd name="T44" fmla="*/ 416 w 464"/>
                  <a:gd name="T45" fmla="*/ 96 h 304"/>
                  <a:gd name="T46" fmla="*/ 432 w 464"/>
                  <a:gd name="T47" fmla="*/ 80 h 304"/>
                  <a:gd name="T48" fmla="*/ 432 w 464"/>
                  <a:gd name="T49" fmla="*/ 80 h 304"/>
                  <a:gd name="T50" fmla="*/ 432 w 464"/>
                  <a:gd name="T51" fmla="*/ 64 h 304"/>
                  <a:gd name="T52" fmla="*/ 440 w 464"/>
                  <a:gd name="T53" fmla="*/ 56 h 304"/>
                  <a:gd name="T54" fmla="*/ 440 w 464"/>
                  <a:gd name="T55" fmla="*/ 56 h 304"/>
                  <a:gd name="T56" fmla="*/ 424 w 464"/>
                  <a:gd name="T57" fmla="*/ 48 h 304"/>
                  <a:gd name="T58" fmla="*/ 416 w 464"/>
                  <a:gd name="T59" fmla="*/ 48 h 304"/>
                  <a:gd name="T60" fmla="*/ 408 w 464"/>
                  <a:gd name="T61" fmla="*/ 40 h 304"/>
                  <a:gd name="T62" fmla="*/ 408 w 464"/>
                  <a:gd name="T63" fmla="*/ 24 h 304"/>
                  <a:gd name="T64" fmla="*/ 400 w 464"/>
                  <a:gd name="T65" fmla="*/ 16 h 304"/>
                  <a:gd name="T66" fmla="*/ 392 w 464"/>
                  <a:gd name="T67" fmla="*/ 16 h 304"/>
                  <a:gd name="T68" fmla="*/ 384 w 464"/>
                  <a:gd name="T69" fmla="*/ 0 h 304"/>
                  <a:gd name="T70" fmla="*/ 376 w 464"/>
                  <a:gd name="T71" fmla="*/ 0 h 304"/>
                  <a:gd name="T72" fmla="*/ 328 w 464"/>
                  <a:gd name="T73" fmla="*/ 8 h 304"/>
                  <a:gd name="T74" fmla="*/ 216 w 464"/>
                  <a:gd name="T75" fmla="*/ 32 h 304"/>
                  <a:gd name="T76" fmla="*/ 96 w 464"/>
                  <a:gd name="T77" fmla="*/ 56 h 304"/>
                  <a:gd name="T78" fmla="*/ 56 w 464"/>
                  <a:gd name="T79" fmla="*/ 64 h 304"/>
                  <a:gd name="T80" fmla="*/ 56 w 464"/>
                  <a:gd name="T81" fmla="*/ 64 h 304"/>
                  <a:gd name="T82" fmla="*/ 48 w 464"/>
                  <a:gd name="T83" fmla="*/ 40 h 304"/>
                  <a:gd name="T84" fmla="*/ 48 w 464"/>
                  <a:gd name="T85" fmla="*/ 40 h 304"/>
                  <a:gd name="T86" fmla="*/ 40 w 464"/>
                  <a:gd name="T87" fmla="*/ 48 h 304"/>
                  <a:gd name="T88" fmla="*/ 16 w 464"/>
                  <a:gd name="T89" fmla="*/ 72 h 304"/>
                  <a:gd name="T90" fmla="*/ 0 w 464"/>
                  <a:gd name="T91" fmla="*/ 80 h 304"/>
                  <a:gd name="T92" fmla="*/ 0 w 464"/>
                  <a:gd name="T93" fmla="*/ 80 h 304"/>
                  <a:gd name="T94" fmla="*/ 24 w 464"/>
                  <a:gd name="T95" fmla="*/ 216 h 304"/>
                  <a:gd name="T96" fmla="*/ 40 w 464"/>
                  <a:gd name="T97" fmla="*/ 304 h 304"/>
                  <a:gd name="T98" fmla="*/ 40 w 464"/>
                  <a:gd name="T99" fmla="*/ 304 h 304"/>
                  <a:gd name="T100" fmla="*/ 120 w 464"/>
                  <a:gd name="T101" fmla="*/ 288 h 30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64"/>
                  <a:gd name="T154" fmla="*/ 0 h 304"/>
                  <a:gd name="T155" fmla="*/ 464 w 464"/>
                  <a:gd name="T156" fmla="*/ 304 h 30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64" h="304">
                    <a:moveTo>
                      <a:pt x="120" y="288"/>
                    </a:moveTo>
                    <a:lnTo>
                      <a:pt x="400" y="240"/>
                    </a:lnTo>
                    <a:lnTo>
                      <a:pt x="400" y="216"/>
                    </a:lnTo>
                    <a:lnTo>
                      <a:pt x="416" y="216"/>
                    </a:lnTo>
                    <a:lnTo>
                      <a:pt x="424" y="224"/>
                    </a:lnTo>
                    <a:lnTo>
                      <a:pt x="440" y="208"/>
                    </a:lnTo>
                    <a:lnTo>
                      <a:pt x="440" y="200"/>
                    </a:lnTo>
                    <a:lnTo>
                      <a:pt x="456" y="184"/>
                    </a:lnTo>
                    <a:lnTo>
                      <a:pt x="464" y="176"/>
                    </a:lnTo>
                    <a:lnTo>
                      <a:pt x="464" y="168"/>
                    </a:lnTo>
                    <a:lnTo>
                      <a:pt x="432" y="144"/>
                    </a:lnTo>
                    <a:lnTo>
                      <a:pt x="416" y="136"/>
                    </a:lnTo>
                    <a:lnTo>
                      <a:pt x="416" y="120"/>
                    </a:lnTo>
                    <a:lnTo>
                      <a:pt x="424" y="120"/>
                    </a:lnTo>
                    <a:lnTo>
                      <a:pt x="424" y="112"/>
                    </a:lnTo>
                    <a:lnTo>
                      <a:pt x="416" y="96"/>
                    </a:lnTo>
                    <a:lnTo>
                      <a:pt x="432" y="80"/>
                    </a:lnTo>
                    <a:lnTo>
                      <a:pt x="432" y="64"/>
                    </a:lnTo>
                    <a:lnTo>
                      <a:pt x="440" y="56"/>
                    </a:lnTo>
                    <a:lnTo>
                      <a:pt x="424" y="48"/>
                    </a:lnTo>
                    <a:lnTo>
                      <a:pt x="416" y="48"/>
                    </a:lnTo>
                    <a:lnTo>
                      <a:pt x="408" y="40"/>
                    </a:lnTo>
                    <a:lnTo>
                      <a:pt x="408" y="24"/>
                    </a:lnTo>
                    <a:lnTo>
                      <a:pt x="400" y="16"/>
                    </a:lnTo>
                    <a:lnTo>
                      <a:pt x="392" y="16"/>
                    </a:lnTo>
                    <a:lnTo>
                      <a:pt x="384" y="0"/>
                    </a:lnTo>
                    <a:lnTo>
                      <a:pt x="376" y="0"/>
                    </a:lnTo>
                    <a:lnTo>
                      <a:pt x="328" y="8"/>
                    </a:lnTo>
                    <a:lnTo>
                      <a:pt x="216" y="32"/>
                    </a:lnTo>
                    <a:lnTo>
                      <a:pt x="96" y="56"/>
                    </a:lnTo>
                    <a:lnTo>
                      <a:pt x="56" y="64"/>
                    </a:lnTo>
                    <a:lnTo>
                      <a:pt x="48" y="40"/>
                    </a:lnTo>
                    <a:lnTo>
                      <a:pt x="40" y="48"/>
                    </a:lnTo>
                    <a:lnTo>
                      <a:pt x="16" y="72"/>
                    </a:lnTo>
                    <a:lnTo>
                      <a:pt x="0" y="80"/>
                    </a:lnTo>
                    <a:lnTo>
                      <a:pt x="24" y="216"/>
                    </a:lnTo>
                    <a:lnTo>
                      <a:pt x="40" y="304"/>
                    </a:lnTo>
                    <a:lnTo>
                      <a:pt x="120" y="288"/>
                    </a:lnTo>
                    <a:close/>
                  </a:path>
                </a:pathLst>
              </a:custGeom>
              <a:grpFill/>
              <a:ln w="6350">
                <a:solidFill>
                  <a:schemeClr val="bg2">
                    <a:lumMod val="40000"/>
                    <a:lumOff val="60000"/>
                  </a:schemeClr>
                </a:solidFill>
                <a:round/>
                <a:headEnd/>
                <a:tailEnd/>
              </a:ln>
            </p:spPr>
            <p:txBody>
              <a:bodyPr/>
              <a:lstStyle/>
              <a:p>
                <a:endParaRPr lang="en-US" dirty="0"/>
              </a:p>
            </p:txBody>
          </p:sp>
          <p:sp>
            <p:nvSpPr>
              <p:cNvPr id="41" name="Freeform 134"/>
              <p:cNvSpPr>
                <a:spLocks/>
              </p:cNvSpPr>
              <p:nvPr/>
            </p:nvSpPr>
            <p:spPr bwMode="auto">
              <a:xfrm>
                <a:off x="7091272" y="1379217"/>
                <a:ext cx="220193" cy="412488"/>
              </a:xfrm>
              <a:custGeom>
                <a:avLst/>
                <a:gdLst>
                  <a:gd name="T0" fmla="*/ 48 w 128"/>
                  <a:gd name="T1" fmla="*/ 232 h 256"/>
                  <a:gd name="T2" fmla="*/ 40 w 128"/>
                  <a:gd name="T3" fmla="*/ 184 h 256"/>
                  <a:gd name="T4" fmla="*/ 40 w 128"/>
                  <a:gd name="T5" fmla="*/ 168 h 256"/>
                  <a:gd name="T6" fmla="*/ 32 w 128"/>
                  <a:gd name="T7" fmla="*/ 168 h 256"/>
                  <a:gd name="T8" fmla="*/ 32 w 128"/>
                  <a:gd name="T9" fmla="*/ 176 h 256"/>
                  <a:gd name="T10" fmla="*/ 32 w 128"/>
                  <a:gd name="T11" fmla="*/ 176 h 256"/>
                  <a:gd name="T12" fmla="*/ 24 w 128"/>
                  <a:gd name="T13" fmla="*/ 168 h 256"/>
                  <a:gd name="T14" fmla="*/ 24 w 128"/>
                  <a:gd name="T15" fmla="*/ 168 h 256"/>
                  <a:gd name="T16" fmla="*/ 16 w 128"/>
                  <a:gd name="T17" fmla="*/ 128 h 256"/>
                  <a:gd name="T18" fmla="*/ 16 w 128"/>
                  <a:gd name="T19" fmla="*/ 104 h 256"/>
                  <a:gd name="T20" fmla="*/ 16 w 128"/>
                  <a:gd name="T21" fmla="*/ 104 h 256"/>
                  <a:gd name="T22" fmla="*/ 8 w 128"/>
                  <a:gd name="T23" fmla="*/ 88 h 256"/>
                  <a:gd name="T24" fmla="*/ 0 w 128"/>
                  <a:gd name="T25" fmla="*/ 32 h 256"/>
                  <a:gd name="T26" fmla="*/ 0 w 128"/>
                  <a:gd name="T27" fmla="*/ 32 h 256"/>
                  <a:gd name="T28" fmla="*/ 128 w 128"/>
                  <a:gd name="T29" fmla="*/ 0 h 256"/>
                  <a:gd name="T30" fmla="*/ 128 w 128"/>
                  <a:gd name="T31" fmla="*/ 0 h 256"/>
                  <a:gd name="T32" fmla="*/ 128 w 128"/>
                  <a:gd name="T33" fmla="*/ 8 h 256"/>
                  <a:gd name="T34" fmla="*/ 128 w 128"/>
                  <a:gd name="T35" fmla="*/ 8 h 256"/>
                  <a:gd name="T36" fmla="*/ 128 w 128"/>
                  <a:gd name="T37" fmla="*/ 16 h 256"/>
                  <a:gd name="T38" fmla="*/ 120 w 128"/>
                  <a:gd name="T39" fmla="*/ 24 h 256"/>
                  <a:gd name="T40" fmla="*/ 120 w 128"/>
                  <a:gd name="T41" fmla="*/ 24 h 256"/>
                  <a:gd name="T42" fmla="*/ 128 w 128"/>
                  <a:gd name="T43" fmla="*/ 32 h 256"/>
                  <a:gd name="T44" fmla="*/ 128 w 128"/>
                  <a:gd name="T45" fmla="*/ 56 h 256"/>
                  <a:gd name="T46" fmla="*/ 128 w 128"/>
                  <a:gd name="T47" fmla="*/ 64 h 256"/>
                  <a:gd name="T48" fmla="*/ 112 w 128"/>
                  <a:gd name="T49" fmla="*/ 72 h 256"/>
                  <a:gd name="T50" fmla="*/ 112 w 128"/>
                  <a:gd name="T51" fmla="*/ 72 h 256"/>
                  <a:gd name="T52" fmla="*/ 112 w 128"/>
                  <a:gd name="T53" fmla="*/ 72 h 256"/>
                  <a:gd name="T54" fmla="*/ 112 w 128"/>
                  <a:gd name="T55" fmla="*/ 72 h 256"/>
                  <a:gd name="T56" fmla="*/ 104 w 128"/>
                  <a:gd name="T57" fmla="*/ 80 h 256"/>
                  <a:gd name="T58" fmla="*/ 104 w 128"/>
                  <a:gd name="T59" fmla="*/ 80 h 256"/>
                  <a:gd name="T60" fmla="*/ 112 w 128"/>
                  <a:gd name="T61" fmla="*/ 88 h 256"/>
                  <a:gd name="T62" fmla="*/ 112 w 128"/>
                  <a:gd name="T63" fmla="*/ 104 h 256"/>
                  <a:gd name="T64" fmla="*/ 112 w 128"/>
                  <a:gd name="T65" fmla="*/ 128 h 256"/>
                  <a:gd name="T66" fmla="*/ 104 w 128"/>
                  <a:gd name="T67" fmla="*/ 136 h 256"/>
                  <a:gd name="T68" fmla="*/ 104 w 128"/>
                  <a:gd name="T69" fmla="*/ 144 h 256"/>
                  <a:gd name="T70" fmla="*/ 104 w 128"/>
                  <a:gd name="T71" fmla="*/ 152 h 256"/>
                  <a:gd name="T72" fmla="*/ 96 w 128"/>
                  <a:gd name="T73" fmla="*/ 160 h 256"/>
                  <a:gd name="T74" fmla="*/ 96 w 128"/>
                  <a:gd name="T75" fmla="*/ 176 h 256"/>
                  <a:gd name="T76" fmla="*/ 104 w 128"/>
                  <a:gd name="T77" fmla="*/ 184 h 256"/>
                  <a:gd name="T78" fmla="*/ 104 w 128"/>
                  <a:gd name="T79" fmla="*/ 192 h 256"/>
                  <a:gd name="T80" fmla="*/ 112 w 128"/>
                  <a:gd name="T81" fmla="*/ 208 h 256"/>
                  <a:gd name="T82" fmla="*/ 112 w 128"/>
                  <a:gd name="T83" fmla="*/ 216 h 256"/>
                  <a:gd name="T84" fmla="*/ 104 w 128"/>
                  <a:gd name="T85" fmla="*/ 224 h 256"/>
                  <a:gd name="T86" fmla="*/ 104 w 128"/>
                  <a:gd name="T87" fmla="*/ 240 h 256"/>
                  <a:gd name="T88" fmla="*/ 112 w 128"/>
                  <a:gd name="T89" fmla="*/ 240 h 256"/>
                  <a:gd name="T90" fmla="*/ 112 w 128"/>
                  <a:gd name="T91" fmla="*/ 240 h 256"/>
                  <a:gd name="T92" fmla="*/ 56 w 128"/>
                  <a:gd name="T93" fmla="*/ 256 h 256"/>
                  <a:gd name="T94" fmla="*/ 56 w 128"/>
                  <a:gd name="T95" fmla="*/ 256 h 256"/>
                  <a:gd name="T96" fmla="*/ 48 w 128"/>
                  <a:gd name="T97" fmla="*/ 232 h 25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8"/>
                  <a:gd name="T148" fmla="*/ 0 h 256"/>
                  <a:gd name="T149" fmla="*/ 128 w 128"/>
                  <a:gd name="T150" fmla="*/ 256 h 25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8" h="256">
                    <a:moveTo>
                      <a:pt x="48" y="232"/>
                    </a:moveTo>
                    <a:lnTo>
                      <a:pt x="40" y="184"/>
                    </a:lnTo>
                    <a:lnTo>
                      <a:pt x="40" y="168"/>
                    </a:lnTo>
                    <a:lnTo>
                      <a:pt x="32" y="168"/>
                    </a:lnTo>
                    <a:lnTo>
                      <a:pt x="32" y="176"/>
                    </a:lnTo>
                    <a:lnTo>
                      <a:pt x="24" y="168"/>
                    </a:lnTo>
                    <a:lnTo>
                      <a:pt x="16" y="128"/>
                    </a:lnTo>
                    <a:lnTo>
                      <a:pt x="16" y="104"/>
                    </a:lnTo>
                    <a:lnTo>
                      <a:pt x="8" y="88"/>
                    </a:lnTo>
                    <a:lnTo>
                      <a:pt x="0" y="32"/>
                    </a:lnTo>
                    <a:lnTo>
                      <a:pt x="128" y="0"/>
                    </a:lnTo>
                    <a:lnTo>
                      <a:pt x="128" y="8"/>
                    </a:lnTo>
                    <a:lnTo>
                      <a:pt x="128" y="16"/>
                    </a:lnTo>
                    <a:lnTo>
                      <a:pt x="120" y="24"/>
                    </a:lnTo>
                    <a:lnTo>
                      <a:pt x="128" y="32"/>
                    </a:lnTo>
                    <a:lnTo>
                      <a:pt x="128" y="56"/>
                    </a:lnTo>
                    <a:lnTo>
                      <a:pt x="128" y="64"/>
                    </a:lnTo>
                    <a:lnTo>
                      <a:pt x="112" y="72"/>
                    </a:lnTo>
                    <a:lnTo>
                      <a:pt x="104" y="80"/>
                    </a:lnTo>
                    <a:lnTo>
                      <a:pt x="112" y="88"/>
                    </a:lnTo>
                    <a:lnTo>
                      <a:pt x="112" y="104"/>
                    </a:lnTo>
                    <a:lnTo>
                      <a:pt x="112" y="128"/>
                    </a:lnTo>
                    <a:lnTo>
                      <a:pt x="104" y="136"/>
                    </a:lnTo>
                    <a:lnTo>
                      <a:pt x="104" y="144"/>
                    </a:lnTo>
                    <a:lnTo>
                      <a:pt x="104" y="152"/>
                    </a:lnTo>
                    <a:lnTo>
                      <a:pt x="96" y="160"/>
                    </a:lnTo>
                    <a:lnTo>
                      <a:pt x="96" y="176"/>
                    </a:lnTo>
                    <a:lnTo>
                      <a:pt x="104" y="184"/>
                    </a:lnTo>
                    <a:lnTo>
                      <a:pt x="104" y="192"/>
                    </a:lnTo>
                    <a:lnTo>
                      <a:pt x="112" y="208"/>
                    </a:lnTo>
                    <a:lnTo>
                      <a:pt x="112" y="216"/>
                    </a:lnTo>
                    <a:lnTo>
                      <a:pt x="104" y="224"/>
                    </a:lnTo>
                    <a:lnTo>
                      <a:pt x="104" y="240"/>
                    </a:lnTo>
                    <a:lnTo>
                      <a:pt x="112" y="240"/>
                    </a:lnTo>
                    <a:lnTo>
                      <a:pt x="56" y="256"/>
                    </a:lnTo>
                    <a:lnTo>
                      <a:pt x="48" y="232"/>
                    </a:lnTo>
                    <a:close/>
                  </a:path>
                </a:pathLst>
              </a:custGeom>
              <a:grpFill/>
              <a:ln w="6350">
                <a:solidFill>
                  <a:schemeClr val="bg2">
                    <a:lumMod val="40000"/>
                    <a:lumOff val="60000"/>
                  </a:schemeClr>
                </a:solidFill>
                <a:round/>
                <a:headEnd/>
                <a:tailEnd/>
              </a:ln>
            </p:spPr>
            <p:txBody>
              <a:bodyPr/>
              <a:lstStyle/>
              <a:p>
                <a:endParaRPr lang="en-US" dirty="0"/>
              </a:p>
            </p:txBody>
          </p:sp>
          <p:sp>
            <p:nvSpPr>
              <p:cNvPr id="42" name="Freeform 135"/>
              <p:cNvSpPr>
                <a:spLocks/>
              </p:cNvSpPr>
              <p:nvPr/>
            </p:nvSpPr>
            <p:spPr bwMode="auto">
              <a:xfrm>
                <a:off x="4793722" y="1056281"/>
                <a:ext cx="948861" cy="412488"/>
              </a:xfrm>
              <a:custGeom>
                <a:avLst/>
                <a:gdLst>
                  <a:gd name="T0" fmla="*/ 520 w 552"/>
                  <a:gd name="T1" fmla="*/ 232 h 256"/>
                  <a:gd name="T2" fmla="*/ 496 w 552"/>
                  <a:gd name="T3" fmla="*/ 232 h 256"/>
                  <a:gd name="T4" fmla="*/ 496 w 552"/>
                  <a:gd name="T5" fmla="*/ 200 h 256"/>
                  <a:gd name="T6" fmla="*/ 432 w 552"/>
                  <a:gd name="T7" fmla="*/ 216 h 256"/>
                  <a:gd name="T8" fmla="*/ 384 w 552"/>
                  <a:gd name="T9" fmla="*/ 248 h 256"/>
                  <a:gd name="T10" fmla="*/ 368 w 552"/>
                  <a:gd name="T11" fmla="*/ 248 h 256"/>
                  <a:gd name="T12" fmla="*/ 360 w 552"/>
                  <a:gd name="T13" fmla="*/ 240 h 256"/>
                  <a:gd name="T14" fmla="*/ 336 w 552"/>
                  <a:gd name="T15" fmla="*/ 248 h 256"/>
                  <a:gd name="T16" fmla="*/ 320 w 552"/>
                  <a:gd name="T17" fmla="*/ 232 h 256"/>
                  <a:gd name="T18" fmla="*/ 272 w 552"/>
                  <a:gd name="T19" fmla="*/ 216 h 256"/>
                  <a:gd name="T20" fmla="*/ 272 w 552"/>
                  <a:gd name="T21" fmla="*/ 208 h 256"/>
                  <a:gd name="T22" fmla="*/ 256 w 552"/>
                  <a:gd name="T23" fmla="*/ 224 h 256"/>
                  <a:gd name="T24" fmla="*/ 248 w 552"/>
                  <a:gd name="T25" fmla="*/ 200 h 256"/>
                  <a:gd name="T26" fmla="*/ 256 w 552"/>
                  <a:gd name="T27" fmla="*/ 192 h 256"/>
                  <a:gd name="T28" fmla="*/ 256 w 552"/>
                  <a:gd name="T29" fmla="*/ 192 h 256"/>
                  <a:gd name="T30" fmla="*/ 264 w 552"/>
                  <a:gd name="T31" fmla="*/ 192 h 256"/>
                  <a:gd name="T32" fmla="*/ 288 w 552"/>
                  <a:gd name="T33" fmla="*/ 168 h 256"/>
                  <a:gd name="T34" fmla="*/ 296 w 552"/>
                  <a:gd name="T35" fmla="*/ 160 h 256"/>
                  <a:gd name="T36" fmla="*/ 272 w 552"/>
                  <a:gd name="T37" fmla="*/ 152 h 256"/>
                  <a:gd name="T38" fmla="*/ 232 w 552"/>
                  <a:gd name="T39" fmla="*/ 176 h 256"/>
                  <a:gd name="T40" fmla="*/ 192 w 552"/>
                  <a:gd name="T41" fmla="*/ 224 h 256"/>
                  <a:gd name="T42" fmla="*/ 160 w 552"/>
                  <a:gd name="T43" fmla="*/ 232 h 256"/>
                  <a:gd name="T44" fmla="*/ 120 w 552"/>
                  <a:gd name="T45" fmla="*/ 256 h 256"/>
                  <a:gd name="T46" fmla="*/ 88 w 552"/>
                  <a:gd name="T47" fmla="*/ 256 h 256"/>
                  <a:gd name="T48" fmla="*/ 88 w 552"/>
                  <a:gd name="T49" fmla="*/ 248 h 256"/>
                  <a:gd name="T50" fmla="*/ 96 w 552"/>
                  <a:gd name="T51" fmla="*/ 224 h 256"/>
                  <a:gd name="T52" fmla="*/ 56 w 552"/>
                  <a:gd name="T53" fmla="*/ 232 h 256"/>
                  <a:gd name="T54" fmla="*/ 32 w 552"/>
                  <a:gd name="T55" fmla="*/ 240 h 256"/>
                  <a:gd name="T56" fmla="*/ 0 w 552"/>
                  <a:gd name="T57" fmla="*/ 240 h 256"/>
                  <a:gd name="T58" fmla="*/ 72 w 552"/>
                  <a:gd name="T59" fmla="*/ 160 h 256"/>
                  <a:gd name="T60" fmla="*/ 168 w 552"/>
                  <a:gd name="T61" fmla="*/ 104 h 256"/>
                  <a:gd name="T62" fmla="*/ 192 w 552"/>
                  <a:gd name="T63" fmla="*/ 64 h 256"/>
                  <a:gd name="T64" fmla="*/ 216 w 552"/>
                  <a:gd name="T65" fmla="*/ 56 h 256"/>
                  <a:gd name="T66" fmla="*/ 216 w 552"/>
                  <a:gd name="T67" fmla="*/ 72 h 256"/>
                  <a:gd name="T68" fmla="*/ 240 w 552"/>
                  <a:gd name="T69" fmla="*/ 32 h 256"/>
                  <a:gd name="T70" fmla="*/ 240 w 552"/>
                  <a:gd name="T71" fmla="*/ 48 h 256"/>
                  <a:gd name="T72" fmla="*/ 256 w 552"/>
                  <a:gd name="T73" fmla="*/ 32 h 256"/>
                  <a:gd name="T74" fmla="*/ 248 w 552"/>
                  <a:gd name="T75" fmla="*/ 8 h 256"/>
                  <a:gd name="T76" fmla="*/ 280 w 552"/>
                  <a:gd name="T77" fmla="*/ 8 h 256"/>
                  <a:gd name="T78" fmla="*/ 352 w 552"/>
                  <a:gd name="T79" fmla="*/ 8 h 256"/>
                  <a:gd name="T80" fmla="*/ 392 w 552"/>
                  <a:gd name="T81" fmla="*/ 64 h 256"/>
                  <a:gd name="T82" fmla="*/ 472 w 552"/>
                  <a:gd name="T83" fmla="*/ 80 h 256"/>
                  <a:gd name="T84" fmla="*/ 488 w 552"/>
                  <a:gd name="T85" fmla="*/ 80 h 256"/>
                  <a:gd name="T86" fmla="*/ 504 w 552"/>
                  <a:gd name="T87" fmla="*/ 136 h 256"/>
                  <a:gd name="T88" fmla="*/ 504 w 552"/>
                  <a:gd name="T89" fmla="*/ 184 h 256"/>
                  <a:gd name="T90" fmla="*/ 536 w 552"/>
                  <a:gd name="T91" fmla="*/ 184 h 256"/>
                  <a:gd name="T92" fmla="*/ 536 w 552"/>
                  <a:gd name="T93" fmla="*/ 200 h 256"/>
                  <a:gd name="T94" fmla="*/ 536 w 552"/>
                  <a:gd name="T95" fmla="*/ 224 h 256"/>
                  <a:gd name="T96" fmla="*/ 536 w 552"/>
                  <a:gd name="T97" fmla="*/ 232 h 25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52"/>
                  <a:gd name="T148" fmla="*/ 0 h 256"/>
                  <a:gd name="T149" fmla="*/ 552 w 552"/>
                  <a:gd name="T150" fmla="*/ 256 h 25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52" h="256">
                    <a:moveTo>
                      <a:pt x="536" y="232"/>
                    </a:moveTo>
                    <a:lnTo>
                      <a:pt x="528" y="232"/>
                    </a:lnTo>
                    <a:lnTo>
                      <a:pt x="520" y="232"/>
                    </a:lnTo>
                    <a:lnTo>
                      <a:pt x="512" y="232"/>
                    </a:lnTo>
                    <a:lnTo>
                      <a:pt x="496" y="232"/>
                    </a:lnTo>
                    <a:lnTo>
                      <a:pt x="496" y="224"/>
                    </a:lnTo>
                    <a:lnTo>
                      <a:pt x="496" y="208"/>
                    </a:lnTo>
                    <a:lnTo>
                      <a:pt x="496" y="200"/>
                    </a:lnTo>
                    <a:lnTo>
                      <a:pt x="480" y="208"/>
                    </a:lnTo>
                    <a:lnTo>
                      <a:pt x="464" y="216"/>
                    </a:lnTo>
                    <a:lnTo>
                      <a:pt x="432" y="216"/>
                    </a:lnTo>
                    <a:lnTo>
                      <a:pt x="416" y="216"/>
                    </a:lnTo>
                    <a:lnTo>
                      <a:pt x="384" y="248"/>
                    </a:lnTo>
                    <a:lnTo>
                      <a:pt x="376" y="248"/>
                    </a:lnTo>
                    <a:lnTo>
                      <a:pt x="368" y="248"/>
                    </a:lnTo>
                    <a:lnTo>
                      <a:pt x="368" y="240"/>
                    </a:lnTo>
                    <a:lnTo>
                      <a:pt x="360" y="240"/>
                    </a:lnTo>
                    <a:lnTo>
                      <a:pt x="352" y="240"/>
                    </a:lnTo>
                    <a:lnTo>
                      <a:pt x="352" y="248"/>
                    </a:lnTo>
                    <a:lnTo>
                      <a:pt x="336" y="248"/>
                    </a:lnTo>
                    <a:lnTo>
                      <a:pt x="328" y="240"/>
                    </a:lnTo>
                    <a:lnTo>
                      <a:pt x="328" y="232"/>
                    </a:lnTo>
                    <a:lnTo>
                      <a:pt x="320" y="232"/>
                    </a:lnTo>
                    <a:lnTo>
                      <a:pt x="304" y="208"/>
                    </a:lnTo>
                    <a:lnTo>
                      <a:pt x="288" y="208"/>
                    </a:lnTo>
                    <a:lnTo>
                      <a:pt x="272" y="216"/>
                    </a:lnTo>
                    <a:lnTo>
                      <a:pt x="272" y="208"/>
                    </a:lnTo>
                    <a:lnTo>
                      <a:pt x="264" y="208"/>
                    </a:lnTo>
                    <a:lnTo>
                      <a:pt x="256" y="224"/>
                    </a:lnTo>
                    <a:lnTo>
                      <a:pt x="256" y="200"/>
                    </a:lnTo>
                    <a:lnTo>
                      <a:pt x="256" y="208"/>
                    </a:lnTo>
                    <a:lnTo>
                      <a:pt x="248" y="208"/>
                    </a:lnTo>
                    <a:lnTo>
                      <a:pt x="248" y="200"/>
                    </a:lnTo>
                    <a:lnTo>
                      <a:pt x="248" y="192"/>
                    </a:lnTo>
                    <a:lnTo>
                      <a:pt x="256" y="192"/>
                    </a:lnTo>
                    <a:lnTo>
                      <a:pt x="256" y="200"/>
                    </a:lnTo>
                    <a:lnTo>
                      <a:pt x="264" y="192"/>
                    </a:lnTo>
                    <a:lnTo>
                      <a:pt x="264" y="184"/>
                    </a:lnTo>
                    <a:lnTo>
                      <a:pt x="272" y="184"/>
                    </a:lnTo>
                    <a:lnTo>
                      <a:pt x="288" y="168"/>
                    </a:lnTo>
                    <a:lnTo>
                      <a:pt x="288" y="160"/>
                    </a:lnTo>
                    <a:lnTo>
                      <a:pt x="296" y="160"/>
                    </a:lnTo>
                    <a:lnTo>
                      <a:pt x="304" y="152"/>
                    </a:lnTo>
                    <a:lnTo>
                      <a:pt x="296" y="152"/>
                    </a:lnTo>
                    <a:lnTo>
                      <a:pt x="272" y="152"/>
                    </a:lnTo>
                    <a:lnTo>
                      <a:pt x="248" y="168"/>
                    </a:lnTo>
                    <a:lnTo>
                      <a:pt x="240" y="176"/>
                    </a:lnTo>
                    <a:lnTo>
                      <a:pt x="232" y="176"/>
                    </a:lnTo>
                    <a:lnTo>
                      <a:pt x="216" y="208"/>
                    </a:lnTo>
                    <a:lnTo>
                      <a:pt x="200" y="216"/>
                    </a:lnTo>
                    <a:lnTo>
                      <a:pt x="192" y="224"/>
                    </a:lnTo>
                    <a:lnTo>
                      <a:pt x="184" y="224"/>
                    </a:lnTo>
                    <a:lnTo>
                      <a:pt x="176" y="224"/>
                    </a:lnTo>
                    <a:lnTo>
                      <a:pt x="160" y="232"/>
                    </a:lnTo>
                    <a:lnTo>
                      <a:pt x="152" y="240"/>
                    </a:lnTo>
                    <a:lnTo>
                      <a:pt x="128" y="248"/>
                    </a:lnTo>
                    <a:lnTo>
                      <a:pt x="120" y="256"/>
                    </a:lnTo>
                    <a:lnTo>
                      <a:pt x="104" y="248"/>
                    </a:lnTo>
                    <a:lnTo>
                      <a:pt x="96" y="248"/>
                    </a:lnTo>
                    <a:lnTo>
                      <a:pt x="88" y="256"/>
                    </a:lnTo>
                    <a:lnTo>
                      <a:pt x="88" y="248"/>
                    </a:lnTo>
                    <a:lnTo>
                      <a:pt x="88" y="240"/>
                    </a:lnTo>
                    <a:lnTo>
                      <a:pt x="88" y="232"/>
                    </a:lnTo>
                    <a:lnTo>
                      <a:pt x="96" y="224"/>
                    </a:lnTo>
                    <a:lnTo>
                      <a:pt x="88" y="216"/>
                    </a:lnTo>
                    <a:lnTo>
                      <a:pt x="80" y="224"/>
                    </a:lnTo>
                    <a:lnTo>
                      <a:pt x="56" y="232"/>
                    </a:lnTo>
                    <a:lnTo>
                      <a:pt x="48" y="240"/>
                    </a:lnTo>
                    <a:lnTo>
                      <a:pt x="40" y="240"/>
                    </a:lnTo>
                    <a:lnTo>
                      <a:pt x="32" y="240"/>
                    </a:lnTo>
                    <a:lnTo>
                      <a:pt x="24" y="248"/>
                    </a:lnTo>
                    <a:lnTo>
                      <a:pt x="16" y="248"/>
                    </a:lnTo>
                    <a:lnTo>
                      <a:pt x="8" y="248"/>
                    </a:lnTo>
                    <a:lnTo>
                      <a:pt x="0" y="240"/>
                    </a:lnTo>
                    <a:lnTo>
                      <a:pt x="24" y="216"/>
                    </a:lnTo>
                    <a:lnTo>
                      <a:pt x="64" y="176"/>
                    </a:lnTo>
                    <a:lnTo>
                      <a:pt x="72" y="160"/>
                    </a:lnTo>
                    <a:lnTo>
                      <a:pt x="104" y="136"/>
                    </a:lnTo>
                    <a:lnTo>
                      <a:pt x="136" y="136"/>
                    </a:lnTo>
                    <a:lnTo>
                      <a:pt x="160" y="120"/>
                    </a:lnTo>
                    <a:lnTo>
                      <a:pt x="168" y="104"/>
                    </a:lnTo>
                    <a:lnTo>
                      <a:pt x="176" y="104"/>
                    </a:lnTo>
                    <a:lnTo>
                      <a:pt x="184" y="96"/>
                    </a:lnTo>
                    <a:lnTo>
                      <a:pt x="192" y="72"/>
                    </a:lnTo>
                    <a:lnTo>
                      <a:pt x="192" y="64"/>
                    </a:lnTo>
                    <a:lnTo>
                      <a:pt x="200" y="56"/>
                    </a:lnTo>
                    <a:lnTo>
                      <a:pt x="216" y="56"/>
                    </a:lnTo>
                    <a:lnTo>
                      <a:pt x="224" y="48"/>
                    </a:lnTo>
                    <a:lnTo>
                      <a:pt x="216" y="56"/>
                    </a:lnTo>
                    <a:lnTo>
                      <a:pt x="216" y="72"/>
                    </a:lnTo>
                    <a:lnTo>
                      <a:pt x="224" y="72"/>
                    </a:lnTo>
                    <a:lnTo>
                      <a:pt x="232" y="40"/>
                    </a:lnTo>
                    <a:lnTo>
                      <a:pt x="240" y="32"/>
                    </a:lnTo>
                    <a:lnTo>
                      <a:pt x="240" y="24"/>
                    </a:lnTo>
                    <a:lnTo>
                      <a:pt x="248" y="32"/>
                    </a:lnTo>
                    <a:lnTo>
                      <a:pt x="240" y="48"/>
                    </a:lnTo>
                    <a:lnTo>
                      <a:pt x="240" y="56"/>
                    </a:lnTo>
                    <a:lnTo>
                      <a:pt x="248" y="48"/>
                    </a:lnTo>
                    <a:lnTo>
                      <a:pt x="256" y="32"/>
                    </a:lnTo>
                    <a:lnTo>
                      <a:pt x="264" y="32"/>
                    </a:lnTo>
                    <a:lnTo>
                      <a:pt x="248" y="8"/>
                    </a:lnTo>
                    <a:lnTo>
                      <a:pt x="256" y="0"/>
                    </a:lnTo>
                    <a:lnTo>
                      <a:pt x="264" y="0"/>
                    </a:lnTo>
                    <a:lnTo>
                      <a:pt x="280" y="8"/>
                    </a:lnTo>
                    <a:lnTo>
                      <a:pt x="312" y="16"/>
                    </a:lnTo>
                    <a:lnTo>
                      <a:pt x="336" y="16"/>
                    </a:lnTo>
                    <a:lnTo>
                      <a:pt x="352" y="16"/>
                    </a:lnTo>
                    <a:lnTo>
                      <a:pt x="352" y="8"/>
                    </a:lnTo>
                    <a:lnTo>
                      <a:pt x="368" y="16"/>
                    </a:lnTo>
                    <a:lnTo>
                      <a:pt x="376" y="16"/>
                    </a:lnTo>
                    <a:lnTo>
                      <a:pt x="384" y="24"/>
                    </a:lnTo>
                    <a:lnTo>
                      <a:pt x="392" y="64"/>
                    </a:lnTo>
                    <a:lnTo>
                      <a:pt x="424" y="88"/>
                    </a:lnTo>
                    <a:lnTo>
                      <a:pt x="448" y="88"/>
                    </a:lnTo>
                    <a:lnTo>
                      <a:pt x="456" y="88"/>
                    </a:lnTo>
                    <a:lnTo>
                      <a:pt x="472" y="80"/>
                    </a:lnTo>
                    <a:lnTo>
                      <a:pt x="480" y="80"/>
                    </a:lnTo>
                    <a:lnTo>
                      <a:pt x="488" y="80"/>
                    </a:lnTo>
                    <a:lnTo>
                      <a:pt x="488" y="104"/>
                    </a:lnTo>
                    <a:lnTo>
                      <a:pt x="488" y="120"/>
                    </a:lnTo>
                    <a:lnTo>
                      <a:pt x="488" y="128"/>
                    </a:lnTo>
                    <a:lnTo>
                      <a:pt x="504" y="136"/>
                    </a:lnTo>
                    <a:lnTo>
                      <a:pt x="512" y="144"/>
                    </a:lnTo>
                    <a:lnTo>
                      <a:pt x="512" y="152"/>
                    </a:lnTo>
                    <a:lnTo>
                      <a:pt x="504" y="168"/>
                    </a:lnTo>
                    <a:lnTo>
                      <a:pt x="504" y="184"/>
                    </a:lnTo>
                    <a:lnTo>
                      <a:pt x="520" y="184"/>
                    </a:lnTo>
                    <a:lnTo>
                      <a:pt x="528" y="184"/>
                    </a:lnTo>
                    <a:lnTo>
                      <a:pt x="536" y="184"/>
                    </a:lnTo>
                    <a:lnTo>
                      <a:pt x="528" y="192"/>
                    </a:lnTo>
                    <a:lnTo>
                      <a:pt x="536" y="200"/>
                    </a:lnTo>
                    <a:lnTo>
                      <a:pt x="536" y="208"/>
                    </a:lnTo>
                    <a:lnTo>
                      <a:pt x="528" y="216"/>
                    </a:lnTo>
                    <a:lnTo>
                      <a:pt x="528" y="224"/>
                    </a:lnTo>
                    <a:lnTo>
                      <a:pt x="536" y="224"/>
                    </a:lnTo>
                    <a:lnTo>
                      <a:pt x="552" y="216"/>
                    </a:lnTo>
                    <a:lnTo>
                      <a:pt x="536" y="232"/>
                    </a:lnTo>
                    <a:close/>
                  </a:path>
                </a:pathLst>
              </a:custGeom>
              <a:grpFill/>
              <a:ln w="6350">
                <a:solidFill>
                  <a:schemeClr val="bg2">
                    <a:lumMod val="40000"/>
                    <a:lumOff val="60000"/>
                  </a:schemeClr>
                </a:solidFill>
                <a:round/>
                <a:headEnd/>
                <a:tailEnd/>
              </a:ln>
            </p:spPr>
            <p:txBody>
              <a:bodyPr/>
              <a:lstStyle/>
              <a:p>
                <a:endParaRPr lang="en-US" dirty="0"/>
              </a:p>
            </p:txBody>
          </p:sp>
          <p:sp>
            <p:nvSpPr>
              <p:cNvPr id="43" name="Freeform 136"/>
              <p:cNvSpPr>
                <a:spLocks/>
              </p:cNvSpPr>
              <p:nvPr/>
            </p:nvSpPr>
            <p:spPr bwMode="auto">
              <a:xfrm>
                <a:off x="5316681" y="1494550"/>
                <a:ext cx="370853" cy="761202"/>
              </a:xfrm>
              <a:custGeom>
                <a:avLst/>
                <a:gdLst>
                  <a:gd name="T0" fmla="*/ 216 w 216"/>
                  <a:gd name="T1" fmla="*/ 32 h 472"/>
                  <a:gd name="T2" fmla="*/ 208 w 216"/>
                  <a:gd name="T3" fmla="*/ 40 h 472"/>
                  <a:gd name="T4" fmla="*/ 200 w 216"/>
                  <a:gd name="T5" fmla="*/ 56 h 472"/>
                  <a:gd name="T6" fmla="*/ 208 w 216"/>
                  <a:gd name="T7" fmla="*/ 64 h 472"/>
                  <a:gd name="T8" fmla="*/ 200 w 216"/>
                  <a:gd name="T9" fmla="*/ 72 h 472"/>
                  <a:gd name="T10" fmla="*/ 184 w 216"/>
                  <a:gd name="T11" fmla="*/ 120 h 472"/>
                  <a:gd name="T12" fmla="*/ 176 w 216"/>
                  <a:gd name="T13" fmla="*/ 136 h 472"/>
                  <a:gd name="T14" fmla="*/ 168 w 216"/>
                  <a:gd name="T15" fmla="*/ 136 h 472"/>
                  <a:gd name="T16" fmla="*/ 168 w 216"/>
                  <a:gd name="T17" fmla="*/ 104 h 472"/>
                  <a:gd name="T18" fmla="*/ 168 w 216"/>
                  <a:gd name="T19" fmla="*/ 96 h 472"/>
                  <a:gd name="T20" fmla="*/ 152 w 216"/>
                  <a:gd name="T21" fmla="*/ 120 h 472"/>
                  <a:gd name="T22" fmla="*/ 144 w 216"/>
                  <a:gd name="T23" fmla="*/ 120 h 472"/>
                  <a:gd name="T24" fmla="*/ 136 w 216"/>
                  <a:gd name="T25" fmla="*/ 128 h 472"/>
                  <a:gd name="T26" fmla="*/ 128 w 216"/>
                  <a:gd name="T27" fmla="*/ 144 h 472"/>
                  <a:gd name="T28" fmla="*/ 128 w 216"/>
                  <a:gd name="T29" fmla="*/ 160 h 472"/>
                  <a:gd name="T30" fmla="*/ 112 w 216"/>
                  <a:gd name="T31" fmla="*/ 216 h 472"/>
                  <a:gd name="T32" fmla="*/ 120 w 216"/>
                  <a:gd name="T33" fmla="*/ 240 h 472"/>
                  <a:gd name="T34" fmla="*/ 112 w 216"/>
                  <a:gd name="T35" fmla="*/ 256 h 472"/>
                  <a:gd name="T36" fmla="*/ 152 w 216"/>
                  <a:gd name="T37" fmla="*/ 328 h 472"/>
                  <a:gd name="T38" fmla="*/ 136 w 216"/>
                  <a:gd name="T39" fmla="*/ 408 h 472"/>
                  <a:gd name="T40" fmla="*/ 128 w 216"/>
                  <a:gd name="T41" fmla="*/ 432 h 472"/>
                  <a:gd name="T42" fmla="*/ 80 w 216"/>
                  <a:gd name="T43" fmla="*/ 472 h 472"/>
                  <a:gd name="T44" fmla="*/ 64 w 216"/>
                  <a:gd name="T45" fmla="*/ 456 h 472"/>
                  <a:gd name="T46" fmla="*/ 48 w 216"/>
                  <a:gd name="T47" fmla="*/ 440 h 472"/>
                  <a:gd name="T48" fmla="*/ 48 w 216"/>
                  <a:gd name="T49" fmla="*/ 424 h 472"/>
                  <a:gd name="T50" fmla="*/ 32 w 216"/>
                  <a:gd name="T51" fmla="*/ 392 h 472"/>
                  <a:gd name="T52" fmla="*/ 32 w 216"/>
                  <a:gd name="T53" fmla="*/ 360 h 472"/>
                  <a:gd name="T54" fmla="*/ 24 w 216"/>
                  <a:gd name="T55" fmla="*/ 344 h 472"/>
                  <a:gd name="T56" fmla="*/ 32 w 216"/>
                  <a:gd name="T57" fmla="*/ 272 h 472"/>
                  <a:gd name="T58" fmla="*/ 32 w 216"/>
                  <a:gd name="T59" fmla="*/ 248 h 472"/>
                  <a:gd name="T60" fmla="*/ 40 w 216"/>
                  <a:gd name="T61" fmla="*/ 208 h 472"/>
                  <a:gd name="T62" fmla="*/ 40 w 216"/>
                  <a:gd name="T63" fmla="*/ 176 h 472"/>
                  <a:gd name="T64" fmla="*/ 56 w 216"/>
                  <a:gd name="T65" fmla="*/ 136 h 472"/>
                  <a:gd name="T66" fmla="*/ 64 w 216"/>
                  <a:gd name="T67" fmla="*/ 112 h 472"/>
                  <a:gd name="T68" fmla="*/ 64 w 216"/>
                  <a:gd name="T69" fmla="*/ 96 h 472"/>
                  <a:gd name="T70" fmla="*/ 64 w 216"/>
                  <a:gd name="T71" fmla="*/ 96 h 472"/>
                  <a:gd name="T72" fmla="*/ 40 w 216"/>
                  <a:gd name="T73" fmla="*/ 136 h 472"/>
                  <a:gd name="T74" fmla="*/ 24 w 216"/>
                  <a:gd name="T75" fmla="*/ 136 h 472"/>
                  <a:gd name="T76" fmla="*/ 8 w 216"/>
                  <a:gd name="T77" fmla="*/ 176 h 472"/>
                  <a:gd name="T78" fmla="*/ 0 w 216"/>
                  <a:gd name="T79" fmla="*/ 160 h 472"/>
                  <a:gd name="T80" fmla="*/ 8 w 216"/>
                  <a:gd name="T81" fmla="*/ 136 h 472"/>
                  <a:gd name="T82" fmla="*/ 24 w 216"/>
                  <a:gd name="T83" fmla="*/ 120 h 472"/>
                  <a:gd name="T84" fmla="*/ 32 w 216"/>
                  <a:gd name="T85" fmla="*/ 104 h 472"/>
                  <a:gd name="T86" fmla="*/ 32 w 216"/>
                  <a:gd name="T87" fmla="*/ 104 h 472"/>
                  <a:gd name="T88" fmla="*/ 56 w 216"/>
                  <a:gd name="T89" fmla="*/ 56 h 472"/>
                  <a:gd name="T90" fmla="*/ 64 w 216"/>
                  <a:gd name="T91" fmla="*/ 32 h 472"/>
                  <a:gd name="T92" fmla="*/ 64 w 216"/>
                  <a:gd name="T93" fmla="*/ 48 h 472"/>
                  <a:gd name="T94" fmla="*/ 80 w 216"/>
                  <a:gd name="T95" fmla="*/ 40 h 472"/>
                  <a:gd name="T96" fmla="*/ 80 w 216"/>
                  <a:gd name="T97" fmla="*/ 40 h 472"/>
                  <a:gd name="T98" fmla="*/ 88 w 216"/>
                  <a:gd name="T99" fmla="*/ 32 h 472"/>
                  <a:gd name="T100" fmla="*/ 88 w 216"/>
                  <a:gd name="T101" fmla="*/ 40 h 472"/>
                  <a:gd name="T102" fmla="*/ 88 w 216"/>
                  <a:gd name="T103" fmla="*/ 56 h 472"/>
                  <a:gd name="T104" fmla="*/ 104 w 216"/>
                  <a:gd name="T105" fmla="*/ 40 h 472"/>
                  <a:gd name="T106" fmla="*/ 104 w 216"/>
                  <a:gd name="T107" fmla="*/ 32 h 472"/>
                  <a:gd name="T108" fmla="*/ 120 w 216"/>
                  <a:gd name="T109" fmla="*/ 16 h 472"/>
                  <a:gd name="T110" fmla="*/ 136 w 216"/>
                  <a:gd name="T111" fmla="*/ 16 h 472"/>
                  <a:gd name="T112" fmla="*/ 152 w 216"/>
                  <a:gd name="T113" fmla="*/ 16 h 472"/>
                  <a:gd name="T114" fmla="*/ 192 w 216"/>
                  <a:gd name="T115" fmla="*/ 0 h 472"/>
                  <a:gd name="T116" fmla="*/ 208 w 216"/>
                  <a:gd name="T117" fmla="*/ 16 h 4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16"/>
                  <a:gd name="T178" fmla="*/ 0 h 472"/>
                  <a:gd name="T179" fmla="*/ 216 w 216"/>
                  <a:gd name="T180" fmla="*/ 472 h 47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16" h="472">
                    <a:moveTo>
                      <a:pt x="216" y="24"/>
                    </a:moveTo>
                    <a:lnTo>
                      <a:pt x="216" y="32"/>
                    </a:lnTo>
                    <a:lnTo>
                      <a:pt x="208" y="32"/>
                    </a:lnTo>
                    <a:lnTo>
                      <a:pt x="208" y="40"/>
                    </a:lnTo>
                    <a:lnTo>
                      <a:pt x="200" y="40"/>
                    </a:lnTo>
                    <a:lnTo>
                      <a:pt x="200" y="56"/>
                    </a:lnTo>
                    <a:lnTo>
                      <a:pt x="208" y="64"/>
                    </a:lnTo>
                    <a:lnTo>
                      <a:pt x="208" y="72"/>
                    </a:lnTo>
                    <a:lnTo>
                      <a:pt x="200" y="72"/>
                    </a:lnTo>
                    <a:lnTo>
                      <a:pt x="184" y="80"/>
                    </a:lnTo>
                    <a:lnTo>
                      <a:pt x="184" y="96"/>
                    </a:lnTo>
                    <a:lnTo>
                      <a:pt x="184" y="120"/>
                    </a:lnTo>
                    <a:lnTo>
                      <a:pt x="184" y="128"/>
                    </a:lnTo>
                    <a:lnTo>
                      <a:pt x="176" y="136"/>
                    </a:lnTo>
                    <a:lnTo>
                      <a:pt x="168" y="136"/>
                    </a:lnTo>
                    <a:lnTo>
                      <a:pt x="168" y="128"/>
                    </a:lnTo>
                    <a:lnTo>
                      <a:pt x="168" y="104"/>
                    </a:lnTo>
                    <a:lnTo>
                      <a:pt x="168" y="96"/>
                    </a:lnTo>
                    <a:lnTo>
                      <a:pt x="160" y="104"/>
                    </a:lnTo>
                    <a:lnTo>
                      <a:pt x="152" y="120"/>
                    </a:lnTo>
                    <a:lnTo>
                      <a:pt x="144" y="120"/>
                    </a:lnTo>
                    <a:lnTo>
                      <a:pt x="136" y="128"/>
                    </a:lnTo>
                    <a:lnTo>
                      <a:pt x="136" y="144"/>
                    </a:lnTo>
                    <a:lnTo>
                      <a:pt x="128" y="144"/>
                    </a:lnTo>
                    <a:lnTo>
                      <a:pt x="128" y="152"/>
                    </a:lnTo>
                    <a:lnTo>
                      <a:pt x="128" y="160"/>
                    </a:lnTo>
                    <a:lnTo>
                      <a:pt x="128" y="176"/>
                    </a:lnTo>
                    <a:lnTo>
                      <a:pt x="120" y="208"/>
                    </a:lnTo>
                    <a:lnTo>
                      <a:pt x="112" y="216"/>
                    </a:lnTo>
                    <a:lnTo>
                      <a:pt x="120" y="232"/>
                    </a:lnTo>
                    <a:lnTo>
                      <a:pt x="120" y="240"/>
                    </a:lnTo>
                    <a:lnTo>
                      <a:pt x="120" y="248"/>
                    </a:lnTo>
                    <a:lnTo>
                      <a:pt x="112" y="248"/>
                    </a:lnTo>
                    <a:lnTo>
                      <a:pt x="112" y="256"/>
                    </a:lnTo>
                    <a:lnTo>
                      <a:pt x="128" y="296"/>
                    </a:lnTo>
                    <a:lnTo>
                      <a:pt x="144" y="304"/>
                    </a:lnTo>
                    <a:lnTo>
                      <a:pt x="152" y="328"/>
                    </a:lnTo>
                    <a:lnTo>
                      <a:pt x="152" y="368"/>
                    </a:lnTo>
                    <a:lnTo>
                      <a:pt x="144" y="392"/>
                    </a:lnTo>
                    <a:lnTo>
                      <a:pt x="136" y="408"/>
                    </a:lnTo>
                    <a:lnTo>
                      <a:pt x="128" y="424"/>
                    </a:lnTo>
                    <a:lnTo>
                      <a:pt x="128" y="432"/>
                    </a:lnTo>
                    <a:lnTo>
                      <a:pt x="120" y="448"/>
                    </a:lnTo>
                    <a:lnTo>
                      <a:pt x="104" y="456"/>
                    </a:lnTo>
                    <a:lnTo>
                      <a:pt x="80" y="472"/>
                    </a:lnTo>
                    <a:lnTo>
                      <a:pt x="72" y="472"/>
                    </a:lnTo>
                    <a:lnTo>
                      <a:pt x="64" y="464"/>
                    </a:lnTo>
                    <a:lnTo>
                      <a:pt x="64" y="456"/>
                    </a:lnTo>
                    <a:lnTo>
                      <a:pt x="56" y="456"/>
                    </a:lnTo>
                    <a:lnTo>
                      <a:pt x="48" y="440"/>
                    </a:lnTo>
                    <a:lnTo>
                      <a:pt x="48" y="432"/>
                    </a:lnTo>
                    <a:lnTo>
                      <a:pt x="48" y="424"/>
                    </a:lnTo>
                    <a:lnTo>
                      <a:pt x="32" y="416"/>
                    </a:lnTo>
                    <a:lnTo>
                      <a:pt x="32" y="400"/>
                    </a:lnTo>
                    <a:lnTo>
                      <a:pt x="32" y="392"/>
                    </a:lnTo>
                    <a:lnTo>
                      <a:pt x="32" y="384"/>
                    </a:lnTo>
                    <a:lnTo>
                      <a:pt x="32" y="376"/>
                    </a:lnTo>
                    <a:lnTo>
                      <a:pt x="32" y="360"/>
                    </a:lnTo>
                    <a:lnTo>
                      <a:pt x="32" y="352"/>
                    </a:lnTo>
                    <a:lnTo>
                      <a:pt x="24" y="344"/>
                    </a:lnTo>
                    <a:lnTo>
                      <a:pt x="24" y="328"/>
                    </a:lnTo>
                    <a:lnTo>
                      <a:pt x="24" y="288"/>
                    </a:lnTo>
                    <a:lnTo>
                      <a:pt x="32" y="272"/>
                    </a:lnTo>
                    <a:lnTo>
                      <a:pt x="32" y="264"/>
                    </a:lnTo>
                    <a:lnTo>
                      <a:pt x="32" y="248"/>
                    </a:lnTo>
                    <a:lnTo>
                      <a:pt x="24" y="232"/>
                    </a:lnTo>
                    <a:lnTo>
                      <a:pt x="32" y="216"/>
                    </a:lnTo>
                    <a:lnTo>
                      <a:pt x="40" y="208"/>
                    </a:lnTo>
                    <a:lnTo>
                      <a:pt x="40" y="200"/>
                    </a:lnTo>
                    <a:lnTo>
                      <a:pt x="40" y="176"/>
                    </a:lnTo>
                    <a:lnTo>
                      <a:pt x="48" y="152"/>
                    </a:lnTo>
                    <a:lnTo>
                      <a:pt x="56" y="136"/>
                    </a:lnTo>
                    <a:lnTo>
                      <a:pt x="56" y="128"/>
                    </a:lnTo>
                    <a:lnTo>
                      <a:pt x="64" y="120"/>
                    </a:lnTo>
                    <a:lnTo>
                      <a:pt x="64" y="112"/>
                    </a:lnTo>
                    <a:lnTo>
                      <a:pt x="64" y="104"/>
                    </a:lnTo>
                    <a:lnTo>
                      <a:pt x="64" y="96"/>
                    </a:lnTo>
                    <a:lnTo>
                      <a:pt x="48" y="104"/>
                    </a:lnTo>
                    <a:lnTo>
                      <a:pt x="40" y="120"/>
                    </a:lnTo>
                    <a:lnTo>
                      <a:pt x="40" y="136"/>
                    </a:lnTo>
                    <a:lnTo>
                      <a:pt x="48" y="136"/>
                    </a:lnTo>
                    <a:lnTo>
                      <a:pt x="40" y="136"/>
                    </a:lnTo>
                    <a:lnTo>
                      <a:pt x="24" y="136"/>
                    </a:lnTo>
                    <a:lnTo>
                      <a:pt x="24" y="152"/>
                    </a:lnTo>
                    <a:lnTo>
                      <a:pt x="16" y="168"/>
                    </a:lnTo>
                    <a:lnTo>
                      <a:pt x="8" y="176"/>
                    </a:lnTo>
                    <a:lnTo>
                      <a:pt x="0" y="176"/>
                    </a:lnTo>
                    <a:lnTo>
                      <a:pt x="0" y="160"/>
                    </a:lnTo>
                    <a:lnTo>
                      <a:pt x="8" y="152"/>
                    </a:lnTo>
                    <a:lnTo>
                      <a:pt x="8" y="144"/>
                    </a:lnTo>
                    <a:lnTo>
                      <a:pt x="8" y="136"/>
                    </a:lnTo>
                    <a:lnTo>
                      <a:pt x="16" y="128"/>
                    </a:lnTo>
                    <a:lnTo>
                      <a:pt x="24" y="120"/>
                    </a:lnTo>
                    <a:lnTo>
                      <a:pt x="32" y="104"/>
                    </a:lnTo>
                    <a:lnTo>
                      <a:pt x="48" y="72"/>
                    </a:lnTo>
                    <a:lnTo>
                      <a:pt x="56" y="56"/>
                    </a:lnTo>
                    <a:lnTo>
                      <a:pt x="56" y="32"/>
                    </a:lnTo>
                    <a:lnTo>
                      <a:pt x="64" y="32"/>
                    </a:lnTo>
                    <a:lnTo>
                      <a:pt x="64" y="40"/>
                    </a:lnTo>
                    <a:lnTo>
                      <a:pt x="64" y="48"/>
                    </a:lnTo>
                    <a:lnTo>
                      <a:pt x="64" y="56"/>
                    </a:lnTo>
                    <a:lnTo>
                      <a:pt x="80" y="40"/>
                    </a:lnTo>
                    <a:lnTo>
                      <a:pt x="88" y="32"/>
                    </a:lnTo>
                    <a:lnTo>
                      <a:pt x="96" y="32"/>
                    </a:lnTo>
                    <a:lnTo>
                      <a:pt x="88" y="40"/>
                    </a:lnTo>
                    <a:lnTo>
                      <a:pt x="88" y="48"/>
                    </a:lnTo>
                    <a:lnTo>
                      <a:pt x="88" y="56"/>
                    </a:lnTo>
                    <a:lnTo>
                      <a:pt x="96" y="48"/>
                    </a:lnTo>
                    <a:lnTo>
                      <a:pt x="104" y="40"/>
                    </a:lnTo>
                    <a:lnTo>
                      <a:pt x="112" y="32"/>
                    </a:lnTo>
                    <a:lnTo>
                      <a:pt x="104" y="32"/>
                    </a:lnTo>
                    <a:lnTo>
                      <a:pt x="104" y="24"/>
                    </a:lnTo>
                    <a:lnTo>
                      <a:pt x="112" y="16"/>
                    </a:lnTo>
                    <a:lnTo>
                      <a:pt x="120" y="16"/>
                    </a:lnTo>
                    <a:lnTo>
                      <a:pt x="136" y="16"/>
                    </a:lnTo>
                    <a:lnTo>
                      <a:pt x="152" y="16"/>
                    </a:lnTo>
                    <a:lnTo>
                      <a:pt x="160" y="0"/>
                    </a:lnTo>
                    <a:lnTo>
                      <a:pt x="192" y="0"/>
                    </a:lnTo>
                    <a:lnTo>
                      <a:pt x="200" y="8"/>
                    </a:lnTo>
                    <a:lnTo>
                      <a:pt x="208" y="16"/>
                    </a:lnTo>
                    <a:lnTo>
                      <a:pt x="216" y="24"/>
                    </a:lnTo>
                    <a:close/>
                  </a:path>
                </a:pathLst>
              </a:custGeom>
              <a:grpFill/>
              <a:ln w="6350">
                <a:solidFill>
                  <a:schemeClr val="bg2">
                    <a:lumMod val="40000"/>
                    <a:lumOff val="60000"/>
                  </a:schemeClr>
                </a:solidFill>
                <a:round/>
                <a:headEnd/>
                <a:tailEnd/>
              </a:ln>
            </p:spPr>
            <p:txBody>
              <a:bodyPr/>
              <a:lstStyle/>
              <a:p>
                <a:endParaRPr lang="en-US" dirty="0"/>
              </a:p>
            </p:txBody>
          </p:sp>
          <p:sp>
            <p:nvSpPr>
              <p:cNvPr id="44" name="Freeform 137"/>
              <p:cNvSpPr>
                <a:spLocks/>
              </p:cNvSpPr>
              <p:nvPr/>
            </p:nvSpPr>
            <p:spPr bwMode="auto">
              <a:xfrm>
                <a:off x="5935253" y="1597671"/>
                <a:ext cx="867737" cy="618731"/>
              </a:xfrm>
              <a:custGeom>
                <a:avLst/>
                <a:gdLst>
                  <a:gd name="T0" fmla="*/ 56 w 504"/>
                  <a:gd name="T1" fmla="*/ 272 h 384"/>
                  <a:gd name="T2" fmla="*/ 48 w 504"/>
                  <a:gd name="T3" fmla="*/ 296 h 384"/>
                  <a:gd name="T4" fmla="*/ 24 w 504"/>
                  <a:gd name="T5" fmla="*/ 320 h 384"/>
                  <a:gd name="T6" fmla="*/ 32 w 504"/>
                  <a:gd name="T7" fmla="*/ 328 h 384"/>
                  <a:gd name="T8" fmla="*/ 48 w 504"/>
                  <a:gd name="T9" fmla="*/ 328 h 384"/>
                  <a:gd name="T10" fmla="*/ 72 w 504"/>
                  <a:gd name="T11" fmla="*/ 328 h 384"/>
                  <a:gd name="T12" fmla="*/ 112 w 504"/>
                  <a:gd name="T13" fmla="*/ 288 h 384"/>
                  <a:gd name="T14" fmla="*/ 152 w 504"/>
                  <a:gd name="T15" fmla="*/ 240 h 384"/>
                  <a:gd name="T16" fmla="*/ 200 w 504"/>
                  <a:gd name="T17" fmla="*/ 248 h 384"/>
                  <a:gd name="T18" fmla="*/ 216 w 504"/>
                  <a:gd name="T19" fmla="*/ 232 h 384"/>
                  <a:gd name="T20" fmla="*/ 256 w 504"/>
                  <a:gd name="T21" fmla="*/ 208 h 384"/>
                  <a:gd name="T22" fmla="*/ 312 w 504"/>
                  <a:gd name="T23" fmla="*/ 192 h 384"/>
                  <a:gd name="T24" fmla="*/ 296 w 504"/>
                  <a:gd name="T25" fmla="*/ 160 h 384"/>
                  <a:gd name="T26" fmla="*/ 288 w 504"/>
                  <a:gd name="T27" fmla="*/ 168 h 384"/>
                  <a:gd name="T28" fmla="*/ 248 w 504"/>
                  <a:gd name="T29" fmla="*/ 160 h 384"/>
                  <a:gd name="T30" fmla="*/ 264 w 504"/>
                  <a:gd name="T31" fmla="*/ 128 h 384"/>
                  <a:gd name="T32" fmla="*/ 320 w 504"/>
                  <a:gd name="T33" fmla="*/ 88 h 384"/>
                  <a:gd name="T34" fmla="*/ 400 w 504"/>
                  <a:gd name="T35" fmla="*/ 64 h 384"/>
                  <a:gd name="T36" fmla="*/ 416 w 504"/>
                  <a:gd name="T37" fmla="*/ 64 h 384"/>
                  <a:gd name="T38" fmla="*/ 432 w 504"/>
                  <a:gd name="T39" fmla="*/ 72 h 384"/>
                  <a:gd name="T40" fmla="*/ 440 w 504"/>
                  <a:gd name="T41" fmla="*/ 48 h 384"/>
                  <a:gd name="T42" fmla="*/ 424 w 504"/>
                  <a:gd name="T43" fmla="*/ 56 h 384"/>
                  <a:gd name="T44" fmla="*/ 416 w 504"/>
                  <a:gd name="T45" fmla="*/ 48 h 384"/>
                  <a:gd name="T46" fmla="*/ 400 w 504"/>
                  <a:gd name="T47" fmla="*/ 48 h 384"/>
                  <a:gd name="T48" fmla="*/ 432 w 504"/>
                  <a:gd name="T49" fmla="*/ 32 h 384"/>
                  <a:gd name="T50" fmla="*/ 448 w 504"/>
                  <a:gd name="T51" fmla="*/ 32 h 384"/>
                  <a:gd name="T52" fmla="*/ 488 w 504"/>
                  <a:gd name="T53" fmla="*/ 8 h 384"/>
                  <a:gd name="T54" fmla="*/ 504 w 504"/>
                  <a:gd name="T55" fmla="*/ 8 h 384"/>
                  <a:gd name="T56" fmla="*/ 480 w 504"/>
                  <a:gd name="T57" fmla="*/ 32 h 384"/>
                  <a:gd name="T58" fmla="*/ 496 w 504"/>
                  <a:gd name="T59" fmla="*/ 40 h 384"/>
                  <a:gd name="T60" fmla="*/ 496 w 504"/>
                  <a:gd name="T61" fmla="*/ 56 h 384"/>
                  <a:gd name="T62" fmla="*/ 496 w 504"/>
                  <a:gd name="T63" fmla="*/ 64 h 384"/>
                  <a:gd name="T64" fmla="*/ 496 w 504"/>
                  <a:gd name="T65" fmla="*/ 88 h 384"/>
                  <a:gd name="T66" fmla="*/ 464 w 504"/>
                  <a:gd name="T67" fmla="*/ 120 h 384"/>
                  <a:gd name="T68" fmla="*/ 440 w 504"/>
                  <a:gd name="T69" fmla="*/ 128 h 384"/>
                  <a:gd name="T70" fmla="*/ 416 w 504"/>
                  <a:gd name="T71" fmla="*/ 136 h 384"/>
                  <a:gd name="T72" fmla="*/ 400 w 504"/>
                  <a:gd name="T73" fmla="*/ 136 h 384"/>
                  <a:gd name="T74" fmla="*/ 344 w 504"/>
                  <a:gd name="T75" fmla="*/ 128 h 384"/>
                  <a:gd name="T76" fmla="*/ 304 w 504"/>
                  <a:gd name="T77" fmla="*/ 160 h 384"/>
                  <a:gd name="T78" fmla="*/ 320 w 504"/>
                  <a:gd name="T79" fmla="*/ 184 h 384"/>
                  <a:gd name="T80" fmla="*/ 320 w 504"/>
                  <a:gd name="T81" fmla="*/ 200 h 384"/>
                  <a:gd name="T82" fmla="*/ 312 w 504"/>
                  <a:gd name="T83" fmla="*/ 216 h 384"/>
                  <a:gd name="T84" fmla="*/ 296 w 504"/>
                  <a:gd name="T85" fmla="*/ 240 h 384"/>
                  <a:gd name="T86" fmla="*/ 288 w 504"/>
                  <a:gd name="T87" fmla="*/ 248 h 384"/>
                  <a:gd name="T88" fmla="*/ 232 w 504"/>
                  <a:gd name="T89" fmla="*/ 296 h 384"/>
                  <a:gd name="T90" fmla="*/ 184 w 504"/>
                  <a:gd name="T91" fmla="*/ 312 h 384"/>
                  <a:gd name="T92" fmla="*/ 128 w 504"/>
                  <a:gd name="T93" fmla="*/ 368 h 384"/>
                  <a:gd name="T94" fmla="*/ 104 w 504"/>
                  <a:gd name="T95" fmla="*/ 368 h 384"/>
                  <a:gd name="T96" fmla="*/ 72 w 504"/>
                  <a:gd name="T97" fmla="*/ 384 h 384"/>
                  <a:gd name="T98" fmla="*/ 48 w 504"/>
                  <a:gd name="T99" fmla="*/ 384 h 384"/>
                  <a:gd name="T100" fmla="*/ 48 w 504"/>
                  <a:gd name="T101" fmla="*/ 376 h 384"/>
                  <a:gd name="T102" fmla="*/ 56 w 504"/>
                  <a:gd name="T103" fmla="*/ 368 h 384"/>
                  <a:gd name="T104" fmla="*/ 40 w 504"/>
                  <a:gd name="T105" fmla="*/ 376 h 384"/>
                  <a:gd name="T106" fmla="*/ 8 w 504"/>
                  <a:gd name="T107" fmla="*/ 360 h 384"/>
                  <a:gd name="T108" fmla="*/ 0 w 504"/>
                  <a:gd name="T109" fmla="*/ 368 h 384"/>
                  <a:gd name="T110" fmla="*/ 0 w 504"/>
                  <a:gd name="T111" fmla="*/ 352 h 384"/>
                  <a:gd name="T112" fmla="*/ 16 w 504"/>
                  <a:gd name="T113" fmla="*/ 328 h 384"/>
                  <a:gd name="T114" fmla="*/ 24 w 504"/>
                  <a:gd name="T115" fmla="*/ 296 h 384"/>
                  <a:gd name="T116" fmla="*/ 40 w 504"/>
                  <a:gd name="T117" fmla="*/ 288 h 384"/>
                  <a:gd name="T118" fmla="*/ 40 w 504"/>
                  <a:gd name="T119" fmla="*/ 272 h 384"/>
                  <a:gd name="T120" fmla="*/ 48 w 504"/>
                  <a:gd name="T121" fmla="*/ 256 h 384"/>
                  <a:gd name="T122" fmla="*/ 56 w 504"/>
                  <a:gd name="T123" fmla="*/ 264 h 384"/>
                  <a:gd name="T124" fmla="*/ 56 w 504"/>
                  <a:gd name="T125" fmla="*/ 256 h 38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04"/>
                  <a:gd name="T190" fmla="*/ 0 h 384"/>
                  <a:gd name="T191" fmla="*/ 504 w 504"/>
                  <a:gd name="T192" fmla="*/ 384 h 38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04" h="384">
                    <a:moveTo>
                      <a:pt x="64" y="256"/>
                    </a:moveTo>
                    <a:lnTo>
                      <a:pt x="56" y="264"/>
                    </a:lnTo>
                    <a:lnTo>
                      <a:pt x="56" y="272"/>
                    </a:lnTo>
                    <a:lnTo>
                      <a:pt x="72" y="272"/>
                    </a:lnTo>
                    <a:lnTo>
                      <a:pt x="72" y="288"/>
                    </a:lnTo>
                    <a:lnTo>
                      <a:pt x="48" y="296"/>
                    </a:lnTo>
                    <a:lnTo>
                      <a:pt x="32" y="296"/>
                    </a:lnTo>
                    <a:lnTo>
                      <a:pt x="24" y="304"/>
                    </a:lnTo>
                    <a:lnTo>
                      <a:pt x="24" y="320"/>
                    </a:lnTo>
                    <a:lnTo>
                      <a:pt x="32" y="328"/>
                    </a:lnTo>
                    <a:lnTo>
                      <a:pt x="40" y="328"/>
                    </a:lnTo>
                    <a:lnTo>
                      <a:pt x="48" y="328"/>
                    </a:lnTo>
                    <a:lnTo>
                      <a:pt x="48" y="320"/>
                    </a:lnTo>
                    <a:lnTo>
                      <a:pt x="72" y="328"/>
                    </a:lnTo>
                    <a:lnTo>
                      <a:pt x="72" y="312"/>
                    </a:lnTo>
                    <a:lnTo>
                      <a:pt x="104" y="296"/>
                    </a:lnTo>
                    <a:lnTo>
                      <a:pt x="112" y="288"/>
                    </a:lnTo>
                    <a:lnTo>
                      <a:pt x="120" y="264"/>
                    </a:lnTo>
                    <a:lnTo>
                      <a:pt x="152" y="240"/>
                    </a:lnTo>
                    <a:lnTo>
                      <a:pt x="184" y="240"/>
                    </a:lnTo>
                    <a:lnTo>
                      <a:pt x="192" y="240"/>
                    </a:lnTo>
                    <a:lnTo>
                      <a:pt x="200" y="248"/>
                    </a:lnTo>
                    <a:lnTo>
                      <a:pt x="240" y="240"/>
                    </a:lnTo>
                    <a:lnTo>
                      <a:pt x="216" y="232"/>
                    </a:lnTo>
                    <a:lnTo>
                      <a:pt x="216" y="224"/>
                    </a:lnTo>
                    <a:lnTo>
                      <a:pt x="256" y="208"/>
                    </a:lnTo>
                    <a:lnTo>
                      <a:pt x="272" y="200"/>
                    </a:lnTo>
                    <a:lnTo>
                      <a:pt x="312" y="192"/>
                    </a:lnTo>
                    <a:lnTo>
                      <a:pt x="304" y="176"/>
                    </a:lnTo>
                    <a:lnTo>
                      <a:pt x="296" y="168"/>
                    </a:lnTo>
                    <a:lnTo>
                      <a:pt x="296" y="160"/>
                    </a:lnTo>
                    <a:lnTo>
                      <a:pt x="288" y="168"/>
                    </a:lnTo>
                    <a:lnTo>
                      <a:pt x="264" y="168"/>
                    </a:lnTo>
                    <a:lnTo>
                      <a:pt x="256" y="160"/>
                    </a:lnTo>
                    <a:lnTo>
                      <a:pt x="248" y="160"/>
                    </a:lnTo>
                    <a:lnTo>
                      <a:pt x="264" y="128"/>
                    </a:lnTo>
                    <a:lnTo>
                      <a:pt x="288" y="104"/>
                    </a:lnTo>
                    <a:lnTo>
                      <a:pt x="320" y="88"/>
                    </a:lnTo>
                    <a:lnTo>
                      <a:pt x="392" y="64"/>
                    </a:lnTo>
                    <a:lnTo>
                      <a:pt x="400" y="64"/>
                    </a:lnTo>
                    <a:lnTo>
                      <a:pt x="408" y="64"/>
                    </a:lnTo>
                    <a:lnTo>
                      <a:pt x="416" y="64"/>
                    </a:lnTo>
                    <a:lnTo>
                      <a:pt x="424" y="72"/>
                    </a:lnTo>
                    <a:lnTo>
                      <a:pt x="432" y="72"/>
                    </a:lnTo>
                    <a:lnTo>
                      <a:pt x="448" y="56"/>
                    </a:lnTo>
                    <a:lnTo>
                      <a:pt x="440" y="48"/>
                    </a:lnTo>
                    <a:lnTo>
                      <a:pt x="424" y="56"/>
                    </a:lnTo>
                    <a:lnTo>
                      <a:pt x="424" y="48"/>
                    </a:lnTo>
                    <a:lnTo>
                      <a:pt x="416" y="48"/>
                    </a:lnTo>
                    <a:lnTo>
                      <a:pt x="400" y="48"/>
                    </a:lnTo>
                    <a:lnTo>
                      <a:pt x="408" y="40"/>
                    </a:lnTo>
                    <a:lnTo>
                      <a:pt x="432" y="32"/>
                    </a:lnTo>
                    <a:lnTo>
                      <a:pt x="432" y="48"/>
                    </a:lnTo>
                    <a:lnTo>
                      <a:pt x="448" y="32"/>
                    </a:lnTo>
                    <a:lnTo>
                      <a:pt x="464" y="24"/>
                    </a:lnTo>
                    <a:lnTo>
                      <a:pt x="472" y="24"/>
                    </a:lnTo>
                    <a:lnTo>
                      <a:pt x="488" y="8"/>
                    </a:lnTo>
                    <a:lnTo>
                      <a:pt x="496" y="0"/>
                    </a:lnTo>
                    <a:lnTo>
                      <a:pt x="504" y="8"/>
                    </a:lnTo>
                    <a:lnTo>
                      <a:pt x="480" y="32"/>
                    </a:lnTo>
                    <a:lnTo>
                      <a:pt x="488" y="32"/>
                    </a:lnTo>
                    <a:lnTo>
                      <a:pt x="496" y="40"/>
                    </a:lnTo>
                    <a:lnTo>
                      <a:pt x="496" y="56"/>
                    </a:lnTo>
                    <a:lnTo>
                      <a:pt x="488" y="56"/>
                    </a:lnTo>
                    <a:lnTo>
                      <a:pt x="496" y="64"/>
                    </a:lnTo>
                    <a:lnTo>
                      <a:pt x="496" y="80"/>
                    </a:lnTo>
                    <a:lnTo>
                      <a:pt x="496" y="88"/>
                    </a:lnTo>
                    <a:lnTo>
                      <a:pt x="488" y="88"/>
                    </a:lnTo>
                    <a:lnTo>
                      <a:pt x="472" y="104"/>
                    </a:lnTo>
                    <a:lnTo>
                      <a:pt x="464" y="120"/>
                    </a:lnTo>
                    <a:lnTo>
                      <a:pt x="448" y="128"/>
                    </a:lnTo>
                    <a:lnTo>
                      <a:pt x="440" y="128"/>
                    </a:lnTo>
                    <a:lnTo>
                      <a:pt x="432" y="128"/>
                    </a:lnTo>
                    <a:lnTo>
                      <a:pt x="424" y="128"/>
                    </a:lnTo>
                    <a:lnTo>
                      <a:pt x="416" y="136"/>
                    </a:lnTo>
                    <a:lnTo>
                      <a:pt x="400" y="136"/>
                    </a:lnTo>
                    <a:lnTo>
                      <a:pt x="392" y="128"/>
                    </a:lnTo>
                    <a:lnTo>
                      <a:pt x="344" y="128"/>
                    </a:lnTo>
                    <a:lnTo>
                      <a:pt x="312" y="152"/>
                    </a:lnTo>
                    <a:lnTo>
                      <a:pt x="304" y="160"/>
                    </a:lnTo>
                    <a:lnTo>
                      <a:pt x="304" y="168"/>
                    </a:lnTo>
                    <a:lnTo>
                      <a:pt x="312" y="176"/>
                    </a:lnTo>
                    <a:lnTo>
                      <a:pt x="320" y="184"/>
                    </a:lnTo>
                    <a:lnTo>
                      <a:pt x="320" y="192"/>
                    </a:lnTo>
                    <a:lnTo>
                      <a:pt x="320" y="200"/>
                    </a:lnTo>
                    <a:lnTo>
                      <a:pt x="320" y="208"/>
                    </a:lnTo>
                    <a:lnTo>
                      <a:pt x="312" y="216"/>
                    </a:lnTo>
                    <a:lnTo>
                      <a:pt x="304" y="224"/>
                    </a:lnTo>
                    <a:lnTo>
                      <a:pt x="296" y="240"/>
                    </a:lnTo>
                    <a:lnTo>
                      <a:pt x="288" y="248"/>
                    </a:lnTo>
                    <a:lnTo>
                      <a:pt x="272" y="264"/>
                    </a:lnTo>
                    <a:lnTo>
                      <a:pt x="256" y="272"/>
                    </a:lnTo>
                    <a:lnTo>
                      <a:pt x="232" y="296"/>
                    </a:lnTo>
                    <a:lnTo>
                      <a:pt x="216" y="304"/>
                    </a:lnTo>
                    <a:lnTo>
                      <a:pt x="184" y="312"/>
                    </a:lnTo>
                    <a:lnTo>
                      <a:pt x="144" y="352"/>
                    </a:lnTo>
                    <a:lnTo>
                      <a:pt x="128" y="368"/>
                    </a:lnTo>
                    <a:lnTo>
                      <a:pt x="112" y="368"/>
                    </a:lnTo>
                    <a:lnTo>
                      <a:pt x="104" y="368"/>
                    </a:lnTo>
                    <a:lnTo>
                      <a:pt x="96" y="376"/>
                    </a:lnTo>
                    <a:lnTo>
                      <a:pt x="80" y="384"/>
                    </a:lnTo>
                    <a:lnTo>
                      <a:pt x="72" y="384"/>
                    </a:lnTo>
                    <a:lnTo>
                      <a:pt x="64" y="376"/>
                    </a:lnTo>
                    <a:lnTo>
                      <a:pt x="56" y="384"/>
                    </a:lnTo>
                    <a:lnTo>
                      <a:pt x="48" y="384"/>
                    </a:lnTo>
                    <a:lnTo>
                      <a:pt x="40" y="384"/>
                    </a:lnTo>
                    <a:lnTo>
                      <a:pt x="48" y="376"/>
                    </a:lnTo>
                    <a:lnTo>
                      <a:pt x="64" y="376"/>
                    </a:lnTo>
                    <a:lnTo>
                      <a:pt x="56" y="368"/>
                    </a:lnTo>
                    <a:lnTo>
                      <a:pt x="48" y="376"/>
                    </a:lnTo>
                    <a:lnTo>
                      <a:pt x="40" y="376"/>
                    </a:lnTo>
                    <a:lnTo>
                      <a:pt x="32" y="360"/>
                    </a:lnTo>
                    <a:lnTo>
                      <a:pt x="8" y="360"/>
                    </a:lnTo>
                    <a:lnTo>
                      <a:pt x="0" y="368"/>
                    </a:lnTo>
                    <a:lnTo>
                      <a:pt x="0" y="360"/>
                    </a:lnTo>
                    <a:lnTo>
                      <a:pt x="0" y="352"/>
                    </a:lnTo>
                    <a:lnTo>
                      <a:pt x="16" y="336"/>
                    </a:lnTo>
                    <a:lnTo>
                      <a:pt x="16" y="328"/>
                    </a:lnTo>
                    <a:lnTo>
                      <a:pt x="16" y="320"/>
                    </a:lnTo>
                    <a:lnTo>
                      <a:pt x="16" y="304"/>
                    </a:lnTo>
                    <a:lnTo>
                      <a:pt x="24" y="296"/>
                    </a:lnTo>
                    <a:lnTo>
                      <a:pt x="32" y="296"/>
                    </a:lnTo>
                    <a:lnTo>
                      <a:pt x="40" y="288"/>
                    </a:lnTo>
                    <a:lnTo>
                      <a:pt x="40" y="280"/>
                    </a:lnTo>
                    <a:lnTo>
                      <a:pt x="40" y="272"/>
                    </a:lnTo>
                    <a:lnTo>
                      <a:pt x="40" y="264"/>
                    </a:lnTo>
                    <a:lnTo>
                      <a:pt x="40" y="256"/>
                    </a:lnTo>
                    <a:lnTo>
                      <a:pt x="48" y="256"/>
                    </a:lnTo>
                    <a:lnTo>
                      <a:pt x="56" y="264"/>
                    </a:lnTo>
                    <a:lnTo>
                      <a:pt x="56" y="256"/>
                    </a:lnTo>
                    <a:lnTo>
                      <a:pt x="64" y="256"/>
                    </a:lnTo>
                    <a:close/>
                  </a:path>
                </a:pathLst>
              </a:custGeom>
              <a:grpFill/>
              <a:ln w="6350">
                <a:solidFill>
                  <a:schemeClr val="bg2">
                    <a:lumMod val="40000"/>
                    <a:lumOff val="60000"/>
                  </a:schemeClr>
                </a:solidFill>
                <a:round/>
                <a:headEnd/>
                <a:tailEnd/>
              </a:ln>
            </p:spPr>
            <p:txBody>
              <a:bodyPr/>
              <a:lstStyle/>
              <a:p>
                <a:endParaRPr lang="en-US" dirty="0"/>
              </a:p>
            </p:txBody>
          </p:sp>
          <p:sp>
            <p:nvSpPr>
              <p:cNvPr id="45" name="Freeform 138"/>
              <p:cNvSpPr>
                <a:spLocks/>
              </p:cNvSpPr>
              <p:nvPr/>
            </p:nvSpPr>
            <p:spPr bwMode="auto">
              <a:xfrm>
                <a:off x="5674498" y="1404996"/>
                <a:ext cx="660581" cy="605163"/>
              </a:xfrm>
              <a:custGeom>
                <a:avLst/>
                <a:gdLst>
                  <a:gd name="T0" fmla="*/ 208 w 384"/>
                  <a:gd name="T1" fmla="*/ 344 h 376"/>
                  <a:gd name="T2" fmla="*/ 168 w 384"/>
                  <a:gd name="T3" fmla="*/ 240 h 376"/>
                  <a:gd name="T4" fmla="*/ 144 w 384"/>
                  <a:gd name="T5" fmla="*/ 248 h 376"/>
                  <a:gd name="T6" fmla="*/ 136 w 384"/>
                  <a:gd name="T7" fmla="*/ 264 h 376"/>
                  <a:gd name="T8" fmla="*/ 120 w 384"/>
                  <a:gd name="T9" fmla="*/ 280 h 376"/>
                  <a:gd name="T10" fmla="*/ 120 w 384"/>
                  <a:gd name="T11" fmla="*/ 296 h 376"/>
                  <a:gd name="T12" fmla="*/ 96 w 384"/>
                  <a:gd name="T13" fmla="*/ 288 h 376"/>
                  <a:gd name="T14" fmla="*/ 96 w 384"/>
                  <a:gd name="T15" fmla="*/ 256 h 376"/>
                  <a:gd name="T16" fmla="*/ 112 w 384"/>
                  <a:gd name="T17" fmla="*/ 248 h 376"/>
                  <a:gd name="T18" fmla="*/ 120 w 384"/>
                  <a:gd name="T19" fmla="*/ 224 h 376"/>
                  <a:gd name="T20" fmla="*/ 128 w 384"/>
                  <a:gd name="T21" fmla="*/ 208 h 376"/>
                  <a:gd name="T22" fmla="*/ 120 w 384"/>
                  <a:gd name="T23" fmla="*/ 160 h 376"/>
                  <a:gd name="T24" fmla="*/ 112 w 384"/>
                  <a:gd name="T25" fmla="*/ 144 h 376"/>
                  <a:gd name="T26" fmla="*/ 120 w 384"/>
                  <a:gd name="T27" fmla="*/ 144 h 376"/>
                  <a:gd name="T28" fmla="*/ 104 w 384"/>
                  <a:gd name="T29" fmla="*/ 120 h 376"/>
                  <a:gd name="T30" fmla="*/ 80 w 384"/>
                  <a:gd name="T31" fmla="*/ 112 h 376"/>
                  <a:gd name="T32" fmla="*/ 64 w 384"/>
                  <a:gd name="T33" fmla="*/ 104 h 376"/>
                  <a:gd name="T34" fmla="*/ 48 w 384"/>
                  <a:gd name="T35" fmla="*/ 96 h 376"/>
                  <a:gd name="T36" fmla="*/ 16 w 384"/>
                  <a:gd name="T37" fmla="*/ 80 h 376"/>
                  <a:gd name="T38" fmla="*/ 8 w 384"/>
                  <a:gd name="T39" fmla="*/ 80 h 376"/>
                  <a:gd name="T40" fmla="*/ 0 w 384"/>
                  <a:gd name="T41" fmla="*/ 72 h 376"/>
                  <a:gd name="T42" fmla="*/ 8 w 384"/>
                  <a:gd name="T43" fmla="*/ 80 h 376"/>
                  <a:gd name="T44" fmla="*/ 8 w 384"/>
                  <a:gd name="T45" fmla="*/ 64 h 376"/>
                  <a:gd name="T46" fmla="*/ 16 w 384"/>
                  <a:gd name="T47" fmla="*/ 56 h 376"/>
                  <a:gd name="T48" fmla="*/ 16 w 384"/>
                  <a:gd name="T49" fmla="*/ 64 h 376"/>
                  <a:gd name="T50" fmla="*/ 40 w 384"/>
                  <a:gd name="T51" fmla="*/ 56 h 376"/>
                  <a:gd name="T52" fmla="*/ 64 w 384"/>
                  <a:gd name="T53" fmla="*/ 48 h 376"/>
                  <a:gd name="T54" fmla="*/ 64 w 384"/>
                  <a:gd name="T55" fmla="*/ 48 h 376"/>
                  <a:gd name="T56" fmla="*/ 40 w 384"/>
                  <a:gd name="T57" fmla="*/ 40 h 376"/>
                  <a:gd name="T58" fmla="*/ 40 w 384"/>
                  <a:gd name="T59" fmla="*/ 8 h 376"/>
                  <a:gd name="T60" fmla="*/ 24 w 384"/>
                  <a:gd name="T61" fmla="*/ 16 h 376"/>
                  <a:gd name="T62" fmla="*/ 40 w 384"/>
                  <a:gd name="T63" fmla="*/ 0 h 376"/>
                  <a:gd name="T64" fmla="*/ 56 w 384"/>
                  <a:gd name="T65" fmla="*/ 16 h 376"/>
                  <a:gd name="T66" fmla="*/ 80 w 384"/>
                  <a:gd name="T67" fmla="*/ 24 h 376"/>
                  <a:gd name="T68" fmla="*/ 176 w 384"/>
                  <a:gd name="T69" fmla="*/ 24 h 376"/>
                  <a:gd name="T70" fmla="*/ 224 w 384"/>
                  <a:gd name="T71" fmla="*/ 24 h 376"/>
                  <a:gd name="T72" fmla="*/ 272 w 384"/>
                  <a:gd name="T73" fmla="*/ 24 h 376"/>
                  <a:gd name="T74" fmla="*/ 288 w 384"/>
                  <a:gd name="T75" fmla="*/ 16 h 376"/>
                  <a:gd name="T76" fmla="*/ 288 w 384"/>
                  <a:gd name="T77" fmla="*/ 32 h 376"/>
                  <a:gd name="T78" fmla="*/ 336 w 384"/>
                  <a:gd name="T79" fmla="*/ 72 h 376"/>
                  <a:gd name="T80" fmla="*/ 352 w 384"/>
                  <a:gd name="T81" fmla="*/ 80 h 376"/>
                  <a:gd name="T82" fmla="*/ 352 w 384"/>
                  <a:gd name="T83" fmla="*/ 104 h 376"/>
                  <a:gd name="T84" fmla="*/ 384 w 384"/>
                  <a:gd name="T85" fmla="*/ 128 h 376"/>
                  <a:gd name="T86" fmla="*/ 368 w 384"/>
                  <a:gd name="T87" fmla="*/ 128 h 376"/>
                  <a:gd name="T88" fmla="*/ 368 w 384"/>
                  <a:gd name="T89" fmla="*/ 144 h 376"/>
                  <a:gd name="T90" fmla="*/ 328 w 384"/>
                  <a:gd name="T91" fmla="*/ 168 h 376"/>
                  <a:gd name="T92" fmla="*/ 304 w 384"/>
                  <a:gd name="T93" fmla="*/ 160 h 376"/>
                  <a:gd name="T94" fmla="*/ 280 w 384"/>
                  <a:gd name="T95" fmla="*/ 136 h 376"/>
                  <a:gd name="T96" fmla="*/ 264 w 384"/>
                  <a:gd name="T97" fmla="*/ 112 h 376"/>
                  <a:gd name="T98" fmla="*/ 240 w 384"/>
                  <a:gd name="T99" fmla="*/ 104 h 376"/>
                  <a:gd name="T100" fmla="*/ 232 w 384"/>
                  <a:gd name="T101" fmla="*/ 112 h 376"/>
                  <a:gd name="T102" fmla="*/ 256 w 384"/>
                  <a:gd name="T103" fmla="*/ 128 h 376"/>
                  <a:gd name="T104" fmla="*/ 264 w 384"/>
                  <a:gd name="T105" fmla="*/ 144 h 376"/>
                  <a:gd name="T106" fmla="*/ 256 w 384"/>
                  <a:gd name="T107" fmla="*/ 192 h 376"/>
                  <a:gd name="T108" fmla="*/ 256 w 384"/>
                  <a:gd name="T109" fmla="*/ 208 h 376"/>
                  <a:gd name="T110" fmla="*/ 248 w 384"/>
                  <a:gd name="T111" fmla="*/ 232 h 376"/>
                  <a:gd name="T112" fmla="*/ 256 w 384"/>
                  <a:gd name="T113" fmla="*/ 304 h 376"/>
                  <a:gd name="T114" fmla="*/ 216 w 384"/>
                  <a:gd name="T115" fmla="*/ 336 h 376"/>
                  <a:gd name="T116" fmla="*/ 216 w 384"/>
                  <a:gd name="T117" fmla="*/ 376 h 3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84"/>
                  <a:gd name="T178" fmla="*/ 0 h 376"/>
                  <a:gd name="T179" fmla="*/ 384 w 384"/>
                  <a:gd name="T180" fmla="*/ 376 h 3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84" h="376">
                    <a:moveTo>
                      <a:pt x="208" y="376"/>
                    </a:moveTo>
                    <a:lnTo>
                      <a:pt x="208" y="344"/>
                    </a:lnTo>
                    <a:lnTo>
                      <a:pt x="200" y="280"/>
                    </a:lnTo>
                    <a:lnTo>
                      <a:pt x="176" y="240"/>
                    </a:lnTo>
                    <a:lnTo>
                      <a:pt x="168" y="240"/>
                    </a:lnTo>
                    <a:lnTo>
                      <a:pt x="160" y="240"/>
                    </a:lnTo>
                    <a:lnTo>
                      <a:pt x="152" y="248"/>
                    </a:lnTo>
                    <a:lnTo>
                      <a:pt x="144" y="248"/>
                    </a:lnTo>
                    <a:lnTo>
                      <a:pt x="136" y="256"/>
                    </a:lnTo>
                    <a:lnTo>
                      <a:pt x="136" y="264"/>
                    </a:lnTo>
                    <a:lnTo>
                      <a:pt x="128" y="280"/>
                    </a:lnTo>
                    <a:lnTo>
                      <a:pt x="120" y="280"/>
                    </a:lnTo>
                    <a:lnTo>
                      <a:pt x="120" y="288"/>
                    </a:lnTo>
                    <a:lnTo>
                      <a:pt x="120" y="296"/>
                    </a:lnTo>
                    <a:lnTo>
                      <a:pt x="112" y="296"/>
                    </a:lnTo>
                    <a:lnTo>
                      <a:pt x="104" y="288"/>
                    </a:lnTo>
                    <a:lnTo>
                      <a:pt x="96" y="288"/>
                    </a:lnTo>
                    <a:lnTo>
                      <a:pt x="96" y="272"/>
                    </a:lnTo>
                    <a:lnTo>
                      <a:pt x="96" y="256"/>
                    </a:lnTo>
                    <a:lnTo>
                      <a:pt x="104" y="256"/>
                    </a:lnTo>
                    <a:lnTo>
                      <a:pt x="112" y="248"/>
                    </a:lnTo>
                    <a:lnTo>
                      <a:pt x="120" y="224"/>
                    </a:lnTo>
                    <a:lnTo>
                      <a:pt x="128" y="216"/>
                    </a:lnTo>
                    <a:lnTo>
                      <a:pt x="128" y="208"/>
                    </a:lnTo>
                    <a:lnTo>
                      <a:pt x="128" y="184"/>
                    </a:lnTo>
                    <a:lnTo>
                      <a:pt x="128" y="176"/>
                    </a:lnTo>
                    <a:lnTo>
                      <a:pt x="120" y="160"/>
                    </a:lnTo>
                    <a:lnTo>
                      <a:pt x="112" y="152"/>
                    </a:lnTo>
                    <a:lnTo>
                      <a:pt x="112" y="144"/>
                    </a:lnTo>
                    <a:lnTo>
                      <a:pt x="120" y="144"/>
                    </a:lnTo>
                    <a:lnTo>
                      <a:pt x="128" y="144"/>
                    </a:lnTo>
                    <a:lnTo>
                      <a:pt x="120" y="136"/>
                    </a:lnTo>
                    <a:lnTo>
                      <a:pt x="104" y="120"/>
                    </a:lnTo>
                    <a:lnTo>
                      <a:pt x="96" y="120"/>
                    </a:lnTo>
                    <a:lnTo>
                      <a:pt x="80" y="112"/>
                    </a:lnTo>
                    <a:lnTo>
                      <a:pt x="72" y="104"/>
                    </a:lnTo>
                    <a:lnTo>
                      <a:pt x="64" y="104"/>
                    </a:lnTo>
                    <a:lnTo>
                      <a:pt x="48" y="96"/>
                    </a:lnTo>
                    <a:lnTo>
                      <a:pt x="32" y="88"/>
                    </a:lnTo>
                    <a:lnTo>
                      <a:pt x="16" y="80"/>
                    </a:lnTo>
                    <a:lnTo>
                      <a:pt x="8" y="80"/>
                    </a:lnTo>
                    <a:lnTo>
                      <a:pt x="0" y="72"/>
                    </a:lnTo>
                    <a:lnTo>
                      <a:pt x="8" y="72"/>
                    </a:lnTo>
                    <a:lnTo>
                      <a:pt x="8" y="80"/>
                    </a:lnTo>
                    <a:lnTo>
                      <a:pt x="16" y="80"/>
                    </a:lnTo>
                    <a:lnTo>
                      <a:pt x="8" y="64"/>
                    </a:lnTo>
                    <a:lnTo>
                      <a:pt x="16" y="56"/>
                    </a:lnTo>
                    <a:lnTo>
                      <a:pt x="16" y="64"/>
                    </a:lnTo>
                    <a:lnTo>
                      <a:pt x="24" y="64"/>
                    </a:lnTo>
                    <a:lnTo>
                      <a:pt x="32" y="56"/>
                    </a:lnTo>
                    <a:lnTo>
                      <a:pt x="40" y="56"/>
                    </a:lnTo>
                    <a:lnTo>
                      <a:pt x="64" y="56"/>
                    </a:lnTo>
                    <a:lnTo>
                      <a:pt x="64" y="48"/>
                    </a:lnTo>
                    <a:lnTo>
                      <a:pt x="56" y="40"/>
                    </a:lnTo>
                    <a:lnTo>
                      <a:pt x="40" y="40"/>
                    </a:lnTo>
                    <a:lnTo>
                      <a:pt x="40" y="32"/>
                    </a:lnTo>
                    <a:lnTo>
                      <a:pt x="40" y="8"/>
                    </a:lnTo>
                    <a:lnTo>
                      <a:pt x="32" y="8"/>
                    </a:lnTo>
                    <a:lnTo>
                      <a:pt x="24" y="16"/>
                    </a:lnTo>
                    <a:lnTo>
                      <a:pt x="32" y="8"/>
                    </a:lnTo>
                    <a:lnTo>
                      <a:pt x="40" y="0"/>
                    </a:lnTo>
                    <a:lnTo>
                      <a:pt x="48" y="0"/>
                    </a:lnTo>
                    <a:lnTo>
                      <a:pt x="56" y="16"/>
                    </a:lnTo>
                    <a:lnTo>
                      <a:pt x="56" y="24"/>
                    </a:lnTo>
                    <a:lnTo>
                      <a:pt x="80" y="24"/>
                    </a:lnTo>
                    <a:lnTo>
                      <a:pt x="128" y="24"/>
                    </a:lnTo>
                    <a:lnTo>
                      <a:pt x="160" y="24"/>
                    </a:lnTo>
                    <a:lnTo>
                      <a:pt x="176" y="24"/>
                    </a:lnTo>
                    <a:lnTo>
                      <a:pt x="224" y="24"/>
                    </a:lnTo>
                    <a:lnTo>
                      <a:pt x="232" y="32"/>
                    </a:lnTo>
                    <a:lnTo>
                      <a:pt x="272" y="24"/>
                    </a:lnTo>
                    <a:lnTo>
                      <a:pt x="280" y="16"/>
                    </a:lnTo>
                    <a:lnTo>
                      <a:pt x="288" y="16"/>
                    </a:lnTo>
                    <a:lnTo>
                      <a:pt x="288" y="24"/>
                    </a:lnTo>
                    <a:lnTo>
                      <a:pt x="288" y="32"/>
                    </a:lnTo>
                    <a:lnTo>
                      <a:pt x="336" y="80"/>
                    </a:lnTo>
                    <a:lnTo>
                      <a:pt x="336" y="72"/>
                    </a:lnTo>
                    <a:lnTo>
                      <a:pt x="352" y="80"/>
                    </a:lnTo>
                    <a:lnTo>
                      <a:pt x="344" y="88"/>
                    </a:lnTo>
                    <a:lnTo>
                      <a:pt x="352" y="104"/>
                    </a:lnTo>
                    <a:lnTo>
                      <a:pt x="368" y="120"/>
                    </a:lnTo>
                    <a:lnTo>
                      <a:pt x="384" y="128"/>
                    </a:lnTo>
                    <a:lnTo>
                      <a:pt x="384" y="136"/>
                    </a:lnTo>
                    <a:lnTo>
                      <a:pt x="376" y="136"/>
                    </a:lnTo>
                    <a:lnTo>
                      <a:pt x="368" y="128"/>
                    </a:lnTo>
                    <a:lnTo>
                      <a:pt x="352" y="128"/>
                    </a:lnTo>
                    <a:lnTo>
                      <a:pt x="352" y="136"/>
                    </a:lnTo>
                    <a:lnTo>
                      <a:pt x="368" y="144"/>
                    </a:lnTo>
                    <a:lnTo>
                      <a:pt x="368" y="152"/>
                    </a:lnTo>
                    <a:lnTo>
                      <a:pt x="344" y="168"/>
                    </a:lnTo>
                    <a:lnTo>
                      <a:pt x="328" y="168"/>
                    </a:lnTo>
                    <a:lnTo>
                      <a:pt x="320" y="152"/>
                    </a:lnTo>
                    <a:lnTo>
                      <a:pt x="304" y="152"/>
                    </a:lnTo>
                    <a:lnTo>
                      <a:pt x="304" y="160"/>
                    </a:lnTo>
                    <a:lnTo>
                      <a:pt x="296" y="168"/>
                    </a:lnTo>
                    <a:lnTo>
                      <a:pt x="280" y="136"/>
                    </a:lnTo>
                    <a:lnTo>
                      <a:pt x="272" y="128"/>
                    </a:lnTo>
                    <a:lnTo>
                      <a:pt x="264" y="112"/>
                    </a:lnTo>
                    <a:lnTo>
                      <a:pt x="264" y="104"/>
                    </a:lnTo>
                    <a:lnTo>
                      <a:pt x="240" y="104"/>
                    </a:lnTo>
                    <a:lnTo>
                      <a:pt x="232" y="112"/>
                    </a:lnTo>
                    <a:lnTo>
                      <a:pt x="240" y="112"/>
                    </a:lnTo>
                    <a:lnTo>
                      <a:pt x="256" y="128"/>
                    </a:lnTo>
                    <a:lnTo>
                      <a:pt x="264" y="144"/>
                    </a:lnTo>
                    <a:lnTo>
                      <a:pt x="272" y="152"/>
                    </a:lnTo>
                    <a:lnTo>
                      <a:pt x="272" y="176"/>
                    </a:lnTo>
                    <a:lnTo>
                      <a:pt x="256" y="192"/>
                    </a:lnTo>
                    <a:lnTo>
                      <a:pt x="256" y="200"/>
                    </a:lnTo>
                    <a:lnTo>
                      <a:pt x="256" y="208"/>
                    </a:lnTo>
                    <a:lnTo>
                      <a:pt x="248" y="216"/>
                    </a:lnTo>
                    <a:lnTo>
                      <a:pt x="248" y="224"/>
                    </a:lnTo>
                    <a:lnTo>
                      <a:pt x="248" y="232"/>
                    </a:lnTo>
                    <a:lnTo>
                      <a:pt x="256" y="272"/>
                    </a:lnTo>
                    <a:lnTo>
                      <a:pt x="256" y="304"/>
                    </a:lnTo>
                    <a:lnTo>
                      <a:pt x="216" y="336"/>
                    </a:lnTo>
                    <a:lnTo>
                      <a:pt x="216" y="352"/>
                    </a:lnTo>
                    <a:lnTo>
                      <a:pt x="216" y="376"/>
                    </a:lnTo>
                    <a:lnTo>
                      <a:pt x="208" y="376"/>
                    </a:lnTo>
                    <a:close/>
                  </a:path>
                </a:pathLst>
              </a:custGeom>
              <a:grpFill/>
              <a:ln w="6350">
                <a:solidFill>
                  <a:schemeClr val="bg2">
                    <a:lumMod val="40000"/>
                    <a:lumOff val="60000"/>
                  </a:schemeClr>
                </a:solidFill>
                <a:round/>
                <a:headEnd/>
                <a:tailEnd/>
              </a:ln>
            </p:spPr>
            <p:txBody>
              <a:bodyPr/>
              <a:lstStyle/>
              <a:p>
                <a:endParaRPr lang="en-US" dirty="0"/>
              </a:p>
            </p:txBody>
          </p:sp>
          <p:sp>
            <p:nvSpPr>
              <p:cNvPr id="46" name="Freeform 139"/>
              <p:cNvSpPr>
                <a:spLocks/>
              </p:cNvSpPr>
              <p:nvPr/>
            </p:nvSpPr>
            <p:spPr bwMode="auto">
              <a:xfrm>
                <a:off x="5234110" y="2628890"/>
                <a:ext cx="1003911" cy="477617"/>
              </a:xfrm>
              <a:custGeom>
                <a:avLst/>
                <a:gdLst>
                  <a:gd name="T0" fmla="*/ 504 w 584"/>
                  <a:gd name="T1" fmla="*/ 32 h 296"/>
                  <a:gd name="T2" fmla="*/ 504 w 584"/>
                  <a:gd name="T3" fmla="*/ 24 h 296"/>
                  <a:gd name="T4" fmla="*/ 480 w 584"/>
                  <a:gd name="T5" fmla="*/ 32 h 296"/>
                  <a:gd name="T6" fmla="*/ 456 w 584"/>
                  <a:gd name="T7" fmla="*/ 32 h 296"/>
                  <a:gd name="T8" fmla="*/ 440 w 584"/>
                  <a:gd name="T9" fmla="*/ 32 h 296"/>
                  <a:gd name="T10" fmla="*/ 432 w 584"/>
                  <a:gd name="T11" fmla="*/ 32 h 296"/>
                  <a:gd name="T12" fmla="*/ 392 w 584"/>
                  <a:gd name="T13" fmla="*/ 24 h 296"/>
                  <a:gd name="T14" fmla="*/ 384 w 584"/>
                  <a:gd name="T15" fmla="*/ 0 h 296"/>
                  <a:gd name="T16" fmla="*/ 344 w 584"/>
                  <a:gd name="T17" fmla="*/ 0 h 296"/>
                  <a:gd name="T18" fmla="*/ 344 w 584"/>
                  <a:gd name="T19" fmla="*/ 24 h 296"/>
                  <a:gd name="T20" fmla="*/ 320 w 584"/>
                  <a:gd name="T21" fmla="*/ 40 h 296"/>
                  <a:gd name="T22" fmla="*/ 296 w 584"/>
                  <a:gd name="T23" fmla="*/ 56 h 296"/>
                  <a:gd name="T24" fmla="*/ 296 w 584"/>
                  <a:gd name="T25" fmla="*/ 72 h 296"/>
                  <a:gd name="T26" fmla="*/ 272 w 584"/>
                  <a:gd name="T27" fmla="*/ 88 h 296"/>
                  <a:gd name="T28" fmla="*/ 248 w 584"/>
                  <a:gd name="T29" fmla="*/ 120 h 296"/>
                  <a:gd name="T30" fmla="*/ 232 w 584"/>
                  <a:gd name="T31" fmla="*/ 104 h 296"/>
                  <a:gd name="T32" fmla="*/ 216 w 584"/>
                  <a:gd name="T33" fmla="*/ 144 h 296"/>
                  <a:gd name="T34" fmla="*/ 200 w 584"/>
                  <a:gd name="T35" fmla="*/ 128 h 296"/>
                  <a:gd name="T36" fmla="*/ 176 w 584"/>
                  <a:gd name="T37" fmla="*/ 152 h 296"/>
                  <a:gd name="T38" fmla="*/ 144 w 584"/>
                  <a:gd name="T39" fmla="*/ 144 h 296"/>
                  <a:gd name="T40" fmla="*/ 144 w 584"/>
                  <a:gd name="T41" fmla="*/ 136 h 296"/>
                  <a:gd name="T42" fmla="*/ 136 w 584"/>
                  <a:gd name="T43" fmla="*/ 152 h 296"/>
                  <a:gd name="T44" fmla="*/ 128 w 584"/>
                  <a:gd name="T45" fmla="*/ 144 h 296"/>
                  <a:gd name="T46" fmla="*/ 112 w 584"/>
                  <a:gd name="T47" fmla="*/ 144 h 296"/>
                  <a:gd name="T48" fmla="*/ 112 w 584"/>
                  <a:gd name="T49" fmla="*/ 152 h 296"/>
                  <a:gd name="T50" fmla="*/ 104 w 584"/>
                  <a:gd name="T51" fmla="*/ 160 h 296"/>
                  <a:gd name="T52" fmla="*/ 104 w 584"/>
                  <a:gd name="T53" fmla="*/ 168 h 296"/>
                  <a:gd name="T54" fmla="*/ 104 w 584"/>
                  <a:gd name="T55" fmla="*/ 184 h 296"/>
                  <a:gd name="T56" fmla="*/ 88 w 584"/>
                  <a:gd name="T57" fmla="*/ 192 h 296"/>
                  <a:gd name="T58" fmla="*/ 80 w 584"/>
                  <a:gd name="T59" fmla="*/ 224 h 296"/>
                  <a:gd name="T60" fmla="*/ 72 w 584"/>
                  <a:gd name="T61" fmla="*/ 232 h 296"/>
                  <a:gd name="T62" fmla="*/ 24 w 584"/>
                  <a:gd name="T63" fmla="*/ 232 h 296"/>
                  <a:gd name="T64" fmla="*/ 24 w 584"/>
                  <a:gd name="T65" fmla="*/ 248 h 296"/>
                  <a:gd name="T66" fmla="*/ 32 w 584"/>
                  <a:gd name="T67" fmla="*/ 256 h 296"/>
                  <a:gd name="T68" fmla="*/ 24 w 584"/>
                  <a:gd name="T69" fmla="*/ 288 h 296"/>
                  <a:gd name="T70" fmla="*/ 16 w 584"/>
                  <a:gd name="T71" fmla="*/ 288 h 296"/>
                  <a:gd name="T72" fmla="*/ 120 w 584"/>
                  <a:gd name="T73" fmla="*/ 288 h 296"/>
                  <a:gd name="T74" fmla="*/ 112 w 584"/>
                  <a:gd name="T75" fmla="*/ 272 h 296"/>
                  <a:gd name="T76" fmla="*/ 144 w 584"/>
                  <a:gd name="T77" fmla="*/ 272 h 296"/>
                  <a:gd name="T78" fmla="*/ 482 w 584"/>
                  <a:gd name="T79" fmla="*/ 234 h 296"/>
                  <a:gd name="T80" fmla="*/ 520 w 584"/>
                  <a:gd name="T81" fmla="*/ 208 h 296"/>
                  <a:gd name="T82" fmla="*/ 546 w 584"/>
                  <a:gd name="T83" fmla="*/ 170 h 296"/>
                  <a:gd name="T84" fmla="*/ 568 w 584"/>
                  <a:gd name="T85" fmla="*/ 144 h 296"/>
                  <a:gd name="T86" fmla="*/ 584 w 584"/>
                  <a:gd name="T87" fmla="*/ 128 h 296"/>
                  <a:gd name="T88" fmla="*/ 568 w 584"/>
                  <a:gd name="T89" fmla="*/ 120 h 296"/>
                  <a:gd name="T90" fmla="*/ 552 w 584"/>
                  <a:gd name="T91" fmla="*/ 112 h 296"/>
                  <a:gd name="T92" fmla="*/ 528 w 584"/>
                  <a:gd name="T93" fmla="*/ 72 h 296"/>
                  <a:gd name="T94" fmla="*/ 520 w 584"/>
                  <a:gd name="T95" fmla="*/ 48 h 296"/>
                  <a:gd name="T96" fmla="*/ 520 w 584"/>
                  <a:gd name="T97" fmla="*/ 40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84"/>
                  <a:gd name="T148" fmla="*/ 0 h 296"/>
                  <a:gd name="T149" fmla="*/ 584 w 584"/>
                  <a:gd name="T150" fmla="*/ 296 h 29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84" h="296">
                    <a:moveTo>
                      <a:pt x="520" y="40"/>
                    </a:moveTo>
                    <a:lnTo>
                      <a:pt x="512" y="32"/>
                    </a:lnTo>
                    <a:lnTo>
                      <a:pt x="504" y="32"/>
                    </a:lnTo>
                    <a:lnTo>
                      <a:pt x="504" y="24"/>
                    </a:lnTo>
                    <a:lnTo>
                      <a:pt x="496" y="16"/>
                    </a:lnTo>
                    <a:lnTo>
                      <a:pt x="488" y="16"/>
                    </a:lnTo>
                    <a:lnTo>
                      <a:pt x="480" y="32"/>
                    </a:lnTo>
                    <a:lnTo>
                      <a:pt x="472" y="32"/>
                    </a:lnTo>
                    <a:lnTo>
                      <a:pt x="456" y="32"/>
                    </a:lnTo>
                    <a:lnTo>
                      <a:pt x="448" y="24"/>
                    </a:lnTo>
                    <a:lnTo>
                      <a:pt x="440" y="24"/>
                    </a:lnTo>
                    <a:lnTo>
                      <a:pt x="440" y="32"/>
                    </a:lnTo>
                    <a:lnTo>
                      <a:pt x="432" y="32"/>
                    </a:lnTo>
                    <a:lnTo>
                      <a:pt x="416" y="24"/>
                    </a:lnTo>
                    <a:lnTo>
                      <a:pt x="392" y="24"/>
                    </a:lnTo>
                    <a:lnTo>
                      <a:pt x="392" y="16"/>
                    </a:lnTo>
                    <a:lnTo>
                      <a:pt x="384" y="0"/>
                    </a:lnTo>
                    <a:lnTo>
                      <a:pt x="360" y="0"/>
                    </a:lnTo>
                    <a:lnTo>
                      <a:pt x="344" y="0"/>
                    </a:lnTo>
                    <a:lnTo>
                      <a:pt x="336" y="8"/>
                    </a:lnTo>
                    <a:lnTo>
                      <a:pt x="336" y="16"/>
                    </a:lnTo>
                    <a:lnTo>
                      <a:pt x="344" y="24"/>
                    </a:lnTo>
                    <a:lnTo>
                      <a:pt x="344" y="32"/>
                    </a:lnTo>
                    <a:lnTo>
                      <a:pt x="328" y="32"/>
                    </a:lnTo>
                    <a:lnTo>
                      <a:pt x="320" y="40"/>
                    </a:lnTo>
                    <a:lnTo>
                      <a:pt x="312" y="40"/>
                    </a:lnTo>
                    <a:lnTo>
                      <a:pt x="296" y="40"/>
                    </a:lnTo>
                    <a:lnTo>
                      <a:pt x="296" y="56"/>
                    </a:lnTo>
                    <a:lnTo>
                      <a:pt x="304" y="56"/>
                    </a:lnTo>
                    <a:lnTo>
                      <a:pt x="304" y="64"/>
                    </a:lnTo>
                    <a:lnTo>
                      <a:pt x="296" y="72"/>
                    </a:lnTo>
                    <a:lnTo>
                      <a:pt x="288" y="88"/>
                    </a:lnTo>
                    <a:lnTo>
                      <a:pt x="280" y="88"/>
                    </a:lnTo>
                    <a:lnTo>
                      <a:pt x="272" y="88"/>
                    </a:lnTo>
                    <a:lnTo>
                      <a:pt x="272" y="112"/>
                    </a:lnTo>
                    <a:lnTo>
                      <a:pt x="264" y="120"/>
                    </a:lnTo>
                    <a:lnTo>
                      <a:pt x="248" y="120"/>
                    </a:lnTo>
                    <a:lnTo>
                      <a:pt x="240" y="112"/>
                    </a:lnTo>
                    <a:lnTo>
                      <a:pt x="240" y="104"/>
                    </a:lnTo>
                    <a:lnTo>
                      <a:pt x="232" y="104"/>
                    </a:lnTo>
                    <a:lnTo>
                      <a:pt x="224" y="128"/>
                    </a:lnTo>
                    <a:lnTo>
                      <a:pt x="224" y="144"/>
                    </a:lnTo>
                    <a:lnTo>
                      <a:pt x="216" y="144"/>
                    </a:lnTo>
                    <a:lnTo>
                      <a:pt x="208" y="136"/>
                    </a:lnTo>
                    <a:lnTo>
                      <a:pt x="208" y="128"/>
                    </a:lnTo>
                    <a:lnTo>
                      <a:pt x="200" y="128"/>
                    </a:lnTo>
                    <a:lnTo>
                      <a:pt x="184" y="144"/>
                    </a:lnTo>
                    <a:lnTo>
                      <a:pt x="184" y="152"/>
                    </a:lnTo>
                    <a:lnTo>
                      <a:pt x="176" y="152"/>
                    </a:lnTo>
                    <a:lnTo>
                      <a:pt x="160" y="136"/>
                    </a:lnTo>
                    <a:lnTo>
                      <a:pt x="152" y="136"/>
                    </a:lnTo>
                    <a:lnTo>
                      <a:pt x="144" y="144"/>
                    </a:lnTo>
                    <a:lnTo>
                      <a:pt x="144" y="136"/>
                    </a:lnTo>
                    <a:lnTo>
                      <a:pt x="144" y="144"/>
                    </a:lnTo>
                    <a:lnTo>
                      <a:pt x="144" y="152"/>
                    </a:lnTo>
                    <a:lnTo>
                      <a:pt x="136" y="152"/>
                    </a:lnTo>
                    <a:lnTo>
                      <a:pt x="128" y="144"/>
                    </a:lnTo>
                    <a:lnTo>
                      <a:pt x="120" y="144"/>
                    </a:lnTo>
                    <a:lnTo>
                      <a:pt x="112" y="144"/>
                    </a:lnTo>
                    <a:lnTo>
                      <a:pt x="112" y="152"/>
                    </a:lnTo>
                    <a:lnTo>
                      <a:pt x="112" y="160"/>
                    </a:lnTo>
                    <a:lnTo>
                      <a:pt x="104" y="160"/>
                    </a:lnTo>
                    <a:lnTo>
                      <a:pt x="112" y="160"/>
                    </a:lnTo>
                    <a:lnTo>
                      <a:pt x="104" y="168"/>
                    </a:lnTo>
                    <a:lnTo>
                      <a:pt x="96" y="176"/>
                    </a:lnTo>
                    <a:lnTo>
                      <a:pt x="104" y="184"/>
                    </a:lnTo>
                    <a:lnTo>
                      <a:pt x="104" y="192"/>
                    </a:lnTo>
                    <a:lnTo>
                      <a:pt x="88" y="192"/>
                    </a:lnTo>
                    <a:lnTo>
                      <a:pt x="72" y="200"/>
                    </a:lnTo>
                    <a:lnTo>
                      <a:pt x="72" y="216"/>
                    </a:lnTo>
                    <a:lnTo>
                      <a:pt x="80" y="224"/>
                    </a:lnTo>
                    <a:lnTo>
                      <a:pt x="80" y="232"/>
                    </a:lnTo>
                    <a:lnTo>
                      <a:pt x="72" y="232"/>
                    </a:lnTo>
                    <a:lnTo>
                      <a:pt x="48" y="224"/>
                    </a:lnTo>
                    <a:lnTo>
                      <a:pt x="32" y="224"/>
                    </a:lnTo>
                    <a:lnTo>
                      <a:pt x="24" y="232"/>
                    </a:lnTo>
                    <a:lnTo>
                      <a:pt x="16" y="240"/>
                    </a:lnTo>
                    <a:lnTo>
                      <a:pt x="24" y="248"/>
                    </a:lnTo>
                    <a:lnTo>
                      <a:pt x="32" y="256"/>
                    </a:lnTo>
                    <a:lnTo>
                      <a:pt x="24" y="256"/>
                    </a:lnTo>
                    <a:lnTo>
                      <a:pt x="24" y="288"/>
                    </a:lnTo>
                    <a:lnTo>
                      <a:pt x="16" y="288"/>
                    </a:lnTo>
                    <a:lnTo>
                      <a:pt x="0" y="296"/>
                    </a:lnTo>
                    <a:lnTo>
                      <a:pt x="120" y="288"/>
                    </a:lnTo>
                    <a:lnTo>
                      <a:pt x="112" y="272"/>
                    </a:lnTo>
                    <a:lnTo>
                      <a:pt x="120" y="272"/>
                    </a:lnTo>
                    <a:lnTo>
                      <a:pt x="136" y="272"/>
                    </a:lnTo>
                    <a:lnTo>
                      <a:pt x="144" y="272"/>
                    </a:lnTo>
                    <a:lnTo>
                      <a:pt x="448" y="248"/>
                    </a:lnTo>
                    <a:lnTo>
                      <a:pt x="464" y="240"/>
                    </a:lnTo>
                    <a:lnTo>
                      <a:pt x="482" y="234"/>
                    </a:lnTo>
                    <a:lnTo>
                      <a:pt x="504" y="216"/>
                    </a:lnTo>
                    <a:lnTo>
                      <a:pt x="504" y="208"/>
                    </a:lnTo>
                    <a:lnTo>
                      <a:pt x="520" y="208"/>
                    </a:lnTo>
                    <a:lnTo>
                      <a:pt x="526" y="194"/>
                    </a:lnTo>
                    <a:lnTo>
                      <a:pt x="536" y="184"/>
                    </a:lnTo>
                    <a:lnTo>
                      <a:pt x="546" y="170"/>
                    </a:lnTo>
                    <a:lnTo>
                      <a:pt x="560" y="160"/>
                    </a:lnTo>
                    <a:lnTo>
                      <a:pt x="568" y="152"/>
                    </a:lnTo>
                    <a:lnTo>
                      <a:pt x="568" y="144"/>
                    </a:lnTo>
                    <a:lnTo>
                      <a:pt x="568" y="152"/>
                    </a:lnTo>
                    <a:lnTo>
                      <a:pt x="584" y="128"/>
                    </a:lnTo>
                    <a:lnTo>
                      <a:pt x="576" y="128"/>
                    </a:lnTo>
                    <a:lnTo>
                      <a:pt x="568" y="120"/>
                    </a:lnTo>
                    <a:lnTo>
                      <a:pt x="560" y="120"/>
                    </a:lnTo>
                    <a:lnTo>
                      <a:pt x="552" y="112"/>
                    </a:lnTo>
                    <a:lnTo>
                      <a:pt x="536" y="88"/>
                    </a:lnTo>
                    <a:lnTo>
                      <a:pt x="528" y="72"/>
                    </a:lnTo>
                    <a:lnTo>
                      <a:pt x="528" y="64"/>
                    </a:lnTo>
                    <a:lnTo>
                      <a:pt x="528" y="56"/>
                    </a:lnTo>
                    <a:lnTo>
                      <a:pt x="520" y="48"/>
                    </a:lnTo>
                    <a:lnTo>
                      <a:pt x="520" y="40"/>
                    </a:lnTo>
                    <a:lnTo>
                      <a:pt x="528" y="40"/>
                    </a:lnTo>
                    <a:lnTo>
                      <a:pt x="520" y="40"/>
                    </a:lnTo>
                    <a:close/>
                  </a:path>
                </a:pathLst>
              </a:custGeom>
              <a:solidFill>
                <a:schemeClr val="bg1"/>
              </a:solidFill>
              <a:ln w="6350">
                <a:solidFill>
                  <a:schemeClr val="bg2">
                    <a:lumMod val="40000"/>
                    <a:lumOff val="60000"/>
                  </a:schemeClr>
                </a:solidFill>
                <a:round/>
                <a:headEnd/>
                <a:tailEnd/>
              </a:ln>
            </p:spPr>
            <p:txBody>
              <a:bodyPr/>
              <a:lstStyle/>
              <a:p>
                <a:endParaRPr lang="en-US" dirty="0"/>
              </a:p>
            </p:txBody>
          </p:sp>
          <p:sp>
            <p:nvSpPr>
              <p:cNvPr id="47" name="Freeform 140"/>
              <p:cNvSpPr>
                <a:spLocks/>
              </p:cNvSpPr>
              <p:nvPr/>
            </p:nvSpPr>
            <p:spPr bwMode="auto">
              <a:xfrm>
                <a:off x="6127924" y="2307312"/>
                <a:ext cx="633058" cy="579383"/>
              </a:xfrm>
              <a:custGeom>
                <a:avLst/>
                <a:gdLst>
                  <a:gd name="T0" fmla="*/ 48 w 368"/>
                  <a:gd name="T1" fmla="*/ 320 h 360"/>
                  <a:gd name="T2" fmla="*/ 32 w 368"/>
                  <a:gd name="T3" fmla="*/ 312 h 360"/>
                  <a:gd name="T4" fmla="*/ 8 w 368"/>
                  <a:gd name="T5" fmla="*/ 272 h 360"/>
                  <a:gd name="T6" fmla="*/ 0 w 368"/>
                  <a:gd name="T7" fmla="*/ 248 h 360"/>
                  <a:gd name="T8" fmla="*/ 0 w 368"/>
                  <a:gd name="T9" fmla="*/ 240 h 360"/>
                  <a:gd name="T10" fmla="*/ 16 w 368"/>
                  <a:gd name="T11" fmla="*/ 240 h 360"/>
                  <a:gd name="T12" fmla="*/ 32 w 368"/>
                  <a:gd name="T13" fmla="*/ 224 h 360"/>
                  <a:gd name="T14" fmla="*/ 32 w 368"/>
                  <a:gd name="T15" fmla="*/ 192 h 360"/>
                  <a:gd name="T16" fmla="*/ 48 w 368"/>
                  <a:gd name="T17" fmla="*/ 192 h 360"/>
                  <a:gd name="T18" fmla="*/ 56 w 368"/>
                  <a:gd name="T19" fmla="*/ 176 h 360"/>
                  <a:gd name="T20" fmla="*/ 80 w 368"/>
                  <a:gd name="T21" fmla="*/ 136 h 360"/>
                  <a:gd name="T22" fmla="*/ 80 w 368"/>
                  <a:gd name="T23" fmla="*/ 136 h 360"/>
                  <a:gd name="T24" fmla="*/ 112 w 368"/>
                  <a:gd name="T25" fmla="*/ 112 h 360"/>
                  <a:gd name="T26" fmla="*/ 120 w 368"/>
                  <a:gd name="T27" fmla="*/ 80 h 360"/>
                  <a:gd name="T28" fmla="*/ 128 w 368"/>
                  <a:gd name="T29" fmla="*/ 40 h 360"/>
                  <a:gd name="T30" fmla="*/ 120 w 368"/>
                  <a:gd name="T31" fmla="*/ 0 h 360"/>
                  <a:gd name="T32" fmla="*/ 128 w 368"/>
                  <a:gd name="T33" fmla="*/ 0 h 360"/>
                  <a:gd name="T34" fmla="*/ 224 w 368"/>
                  <a:gd name="T35" fmla="*/ 72 h 360"/>
                  <a:gd name="T36" fmla="*/ 232 w 368"/>
                  <a:gd name="T37" fmla="*/ 120 h 360"/>
                  <a:gd name="T38" fmla="*/ 256 w 368"/>
                  <a:gd name="T39" fmla="*/ 96 h 360"/>
                  <a:gd name="T40" fmla="*/ 280 w 368"/>
                  <a:gd name="T41" fmla="*/ 80 h 360"/>
                  <a:gd name="T42" fmla="*/ 296 w 368"/>
                  <a:gd name="T43" fmla="*/ 80 h 360"/>
                  <a:gd name="T44" fmla="*/ 312 w 368"/>
                  <a:gd name="T45" fmla="*/ 64 h 360"/>
                  <a:gd name="T46" fmla="*/ 344 w 368"/>
                  <a:gd name="T47" fmla="*/ 64 h 360"/>
                  <a:gd name="T48" fmla="*/ 352 w 368"/>
                  <a:gd name="T49" fmla="*/ 64 h 360"/>
                  <a:gd name="T50" fmla="*/ 368 w 368"/>
                  <a:gd name="T51" fmla="*/ 88 h 360"/>
                  <a:gd name="T52" fmla="*/ 360 w 368"/>
                  <a:gd name="T53" fmla="*/ 104 h 360"/>
                  <a:gd name="T54" fmla="*/ 328 w 368"/>
                  <a:gd name="T55" fmla="*/ 96 h 360"/>
                  <a:gd name="T56" fmla="*/ 312 w 368"/>
                  <a:gd name="T57" fmla="*/ 88 h 360"/>
                  <a:gd name="T58" fmla="*/ 304 w 368"/>
                  <a:gd name="T59" fmla="*/ 120 h 360"/>
                  <a:gd name="T60" fmla="*/ 296 w 368"/>
                  <a:gd name="T61" fmla="*/ 144 h 360"/>
                  <a:gd name="T62" fmla="*/ 288 w 368"/>
                  <a:gd name="T63" fmla="*/ 160 h 360"/>
                  <a:gd name="T64" fmla="*/ 264 w 368"/>
                  <a:gd name="T65" fmla="*/ 160 h 360"/>
                  <a:gd name="T66" fmla="*/ 264 w 368"/>
                  <a:gd name="T67" fmla="*/ 192 h 360"/>
                  <a:gd name="T68" fmla="*/ 232 w 368"/>
                  <a:gd name="T69" fmla="*/ 192 h 360"/>
                  <a:gd name="T70" fmla="*/ 224 w 368"/>
                  <a:gd name="T71" fmla="*/ 208 h 360"/>
                  <a:gd name="T72" fmla="*/ 224 w 368"/>
                  <a:gd name="T73" fmla="*/ 224 h 360"/>
                  <a:gd name="T74" fmla="*/ 216 w 368"/>
                  <a:gd name="T75" fmla="*/ 240 h 360"/>
                  <a:gd name="T76" fmla="*/ 208 w 368"/>
                  <a:gd name="T77" fmla="*/ 264 h 360"/>
                  <a:gd name="T78" fmla="*/ 200 w 368"/>
                  <a:gd name="T79" fmla="*/ 296 h 360"/>
                  <a:gd name="T80" fmla="*/ 192 w 368"/>
                  <a:gd name="T81" fmla="*/ 304 h 360"/>
                  <a:gd name="T82" fmla="*/ 200 w 368"/>
                  <a:gd name="T83" fmla="*/ 312 h 360"/>
                  <a:gd name="T84" fmla="*/ 184 w 368"/>
                  <a:gd name="T85" fmla="*/ 320 h 360"/>
                  <a:gd name="T86" fmla="*/ 168 w 368"/>
                  <a:gd name="T87" fmla="*/ 328 h 360"/>
                  <a:gd name="T88" fmla="*/ 152 w 368"/>
                  <a:gd name="T89" fmla="*/ 336 h 360"/>
                  <a:gd name="T90" fmla="*/ 144 w 368"/>
                  <a:gd name="T91" fmla="*/ 344 h 360"/>
                  <a:gd name="T92" fmla="*/ 120 w 368"/>
                  <a:gd name="T93" fmla="*/ 344 h 360"/>
                  <a:gd name="T94" fmla="*/ 112 w 368"/>
                  <a:gd name="T95" fmla="*/ 344 h 360"/>
                  <a:gd name="T96" fmla="*/ 88 w 368"/>
                  <a:gd name="T97" fmla="*/ 352 h 360"/>
                  <a:gd name="T98" fmla="*/ 64 w 368"/>
                  <a:gd name="T99" fmla="*/ 336 h 360"/>
                  <a:gd name="T100" fmla="*/ 56 w 368"/>
                  <a:gd name="T101" fmla="*/ 328 h 3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68"/>
                  <a:gd name="T154" fmla="*/ 0 h 360"/>
                  <a:gd name="T155" fmla="*/ 368 w 368"/>
                  <a:gd name="T156" fmla="*/ 360 h 36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68" h="360">
                    <a:moveTo>
                      <a:pt x="56" y="328"/>
                    </a:moveTo>
                    <a:lnTo>
                      <a:pt x="56" y="328"/>
                    </a:lnTo>
                    <a:lnTo>
                      <a:pt x="48" y="320"/>
                    </a:lnTo>
                    <a:lnTo>
                      <a:pt x="40" y="320"/>
                    </a:lnTo>
                    <a:lnTo>
                      <a:pt x="32" y="312"/>
                    </a:lnTo>
                    <a:lnTo>
                      <a:pt x="16" y="288"/>
                    </a:lnTo>
                    <a:lnTo>
                      <a:pt x="8" y="272"/>
                    </a:lnTo>
                    <a:lnTo>
                      <a:pt x="8" y="264"/>
                    </a:lnTo>
                    <a:lnTo>
                      <a:pt x="8" y="256"/>
                    </a:lnTo>
                    <a:lnTo>
                      <a:pt x="0" y="248"/>
                    </a:lnTo>
                    <a:lnTo>
                      <a:pt x="0" y="240"/>
                    </a:lnTo>
                    <a:lnTo>
                      <a:pt x="8" y="240"/>
                    </a:lnTo>
                    <a:lnTo>
                      <a:pt x="16" y="240"/>
                    </a:lnTo>
                    <a:lnTo>
                      <a:pt x="24" y="224"/>
                    </a:lnTo>
                    <a:lnTo>
                      <a:pt x="32" y="224"/>
                    </a:lnTo>
                    <a:lnTo>
                      <a:pt x="32" y="208"/>
                    </a:lnTo>
                    <a:lnTo>
                      <a:pt x="32" y="200"/>
                    </a:lnTo>
                    <a:lnTo>
                      <a:pt x="32" y="192"/>
                    </a:lnTo>
                    <a:lnTo>
                      <a:pt x="32" y="176"/>
                    </a:lnTo>
                    <a:lnTo>
                      <a:pt x="48" y="176"/>
                    </a:lnTo>
                    <a:lnTo>
                      <a:pt x="48" y="192"/>
                    </a:lnTo>
                    <a:lnTo>
                      <a:pt x="56" y="192"/>
                    </a:lnTo>
                    <a:lnTo>
                      <a:pt x="56" y="176"/>
                    </a:lnTo>
                    <a:lnTo>
                      <a:pt x="64" y="152"/>
                    </a:lnTo>
                    <a:lnTo>
                      <a:pt x="80" y="136"/>
                    </a:lnTo>
                    <a:lnTo>
                      <a:pt x="88" y="136"/>
                    </a:lnTo>
                    <a:lnTo>
                      <a:pt x="96" y="128"/>
                    </a:lnTo>
                    <a:lnTo>
                      <a:pt x="112" y="112"/>
                    </a:lnTo>
                    <a:lnTo>
                      <a:pt x="120" y="104"/>
                    </a:lnTo>
                    <a:lnTo>
                      <a:pt x="120" y="88"/>
                    </a:lnTo>
                    <a:lnTo>
                      <a:pt x="120" y="80"/>
                    </a:lnTo>
                    <a:lnTo>
                      <a:pt x="120" y="40"/>
                    </a:lnTo>
                    <a:lnTo>
                      <a:pt x="128" y="40"/>
                    </a:lnTo>
                    <a:lnTo>
                      <a:pt x="128" y="24"/>
                    </a:lnTo>
                    <a:lnTo>
                      <a:pt x="120" y="8"/>
                    </a:lnTo>
                    <a:lnTo>
                      <a:pt x="120" y="0"/>
                    </a:lnTo>
                    <a:lnTo>
                      <a:pt x="128" y="0"/>
                    </a:lnTo>
                    <a:lnTo>
                      <a:pt x="144" y="88"/>
                    </a:lnTo>
                    <a:lnTo>
                      <a:pt x="224" y="72"/>
                    </a:lnTo>
                    <a:lnTo>
                      <a:pt x="232" y="120"/>
                    </a:lnTo>
                    <a:lnTo>
                      <a:pt x="256" y="96"/>
                    </a:lnTo>
                    <a:lnTo>
                      <a:pt x="264" y="96"/>
                    </a:lnTo>
                    <a:lnTo>
                      <a:pt x="272" y="88"/>
                    </a:lnTo>
                    <a:lnTo>
                      <a:pt x="280" y="80"/>
                    </a:lnTo>
                    <a:lnTo>
                      <a:pt x="296" y="80"/>
                    </a:lnTo>
                    <a:lnTo>
                      <a:pt x="304" y="80"/>
                    </a:lnTo>
                    <a:lnTo>
                      <a:pt x="312" y="64"/>
                    </a:lnTo>
                    <a:lnTo>
                      <a:pt x="328" y="64"/>
                    </a:lnTo>
                    <a:lnTo>
                      <a:pt x="336" y="64"/>
                    </a:lnTo>
                    <a:lnTo>
                      <a:pt x="344" y="64"/>
                    </a:lnTo>
                    <a:lnTo>
                      <a:pt x="352" y="64"/>
                    </a:lnTo>
                    <a:lnTo>
                      <a:pt x="352" y="72"/>
                    </a:lnTo>
                    <a:lnTo>
                      <a:pt x="368" y="88"/>
                    </a:lnTo>
                    <a:lnTo>
                      <a:pt x="368" y="96"/>
                    </a:lnTo>
                    <a:lnTo>
                      <a:pt x="360" y="96"/>
                    </a:lnTo>
                    <a:lnTo>
                      <a:pt x="360" y="104"/>
                    </a:lnTo>
                    <a:lnTo>
                      <a:pt x="352" y="104"/>
                    </a:lnTo>
                    <a:lnTo>
                      <a:pt x="328" y="96"/>
                    </a:lnTo>
                    <a:lnTo>
                      <a:pt x="320" y="96"/>
                    </a:lnTo>
                    <a:lnTo>
                      <a:pt x="312" y="88"/>
                    </a:lnTo>
                    <a:lnTo>
                      <a:pt x="312" y="112"/>
                    </a:lnTo>
                    <a:lnTo>
                      <a:pt x="304" y="120"/>
                    </a:lnTo>
                    <a:lnTo>
                      <a:pt x="304" y="128"/>
                    </a:lnTo>
                    <a:lnTo>
                      <a:pt x="296" y="144"/>
                    </a:lnTo>
                    <a:lnTo>
                      <a:pt x="288" y="144"/>
                    </a:lnTo>
                    <a:lnTo>
                      <a:pt x="288" y="152"/>
                    </a:lnTo>
                    <a:lnTo>
                      <a:pt x="288" y="160"/>
                    </a:lnTo>
                    <a:lnTo>
                      <a:pt x="280" y="160"/>
                    </a:lnTo>
                    <a:lnTo>
                      <a:pt x="272" y="160"/>
                    </a:lnTo>
                    <a:lnTo>
                      <a:pt x="264" y="160"/>
                    </a:lnTo>
                    <a:lnTo>
                      <a:pt x="264" y="176"/>
                    </a:lnTo>
                    <a:lnTo>
                      <a:pt x="264" y="184"/>
                    </a:lnTo>
                    <a:lnTo>
                      <a:pt x="264" y="192"/>
                    </a:lnTo>
                    <a:lnTo>
                      <a:pt x="264" y="200"/>
                    </a:lnTo>
                    <a:lnTo>
                      <a:pt x="248" y="200"/>
                    </a:lnTo>
                    <a:lnTo>
                      <a:pt x="232" y="192"/>
                    </a:lnTo>
                    <a:lnTo>
                      <a:pt x="224" y="192"/>
                    </a:lnTo>
                    <a:lnTo>
                      <a:pt x="224" y="200"/>
                    </a:lnTo>
                    <a:lnTo>
                      <a:pt x="224" y="208"/>
                    </a:lnTo>
                    <a:lnTo>
                      <a:pt x="224" y="216"/>
                    </a:lnTo>
                    <a:lnTo>
                      <a:pt x="224" y="224"/>
                    </a:lnTo>
                    <a:lnTo>
                      <a:pt x="216" y="232"/>
                    </a:lnTo>
                    <a:lnTo>
                      <a:pt x="216" y="240"/>
                    </a:lnTo>
                    <a:lnTo>
                      <a:pt x="216" y="256"/>
                    </a:lnTo>
                    <a:lnTo>
                      <a:pt x="208" y="264"/>
                    </a:lnTo>
                    <a:lnTo>
                      <a:pt x="200" y="280"/>
                    </a:lnTo>
                    <a:lnTo>
                      <a:pt x="200" y="288"/>
                    </a:lnTo>
                    <a:lnTo>
                      <a:pt x="200" y="296"/>
                    </a:lnTo>
                    <a:lnTo>
                      <a:pt x="192" y="304"/>
                    </a:lnTo>
                    <a:lnTo>
                      <a:pt x="200" y="312"/>
                    </a:lnTo>
                    <a:lnTo>
                      <a:pt x="184" y="320"/>
                    </a:lnTo>
                    <a:lnTo>
                      <a:pt x="168" y="320"/>
                    </a:lnTo>
                    <a:lnTo>
                      <a:pt x="168" y="328"/>
                    </a:lnTo>
                    <a:lnTo>
                      <a:pt x="160" y="328"/>
                    </a:lnTo>
                    <a:lnTo>
                      <a:pt x="152" y="328"/>
                    </a:lnTo>
                    <a:lnTo>
                      <a:pt x="152" y="336"/>
                    </a:lnTo>
                    <a:lnTo>
                      <a:pt x="144" y="344"/>
                    </a:lnTo>
                    <a:lnTo>
                      <a:pt x="136" y="344"/>
                    </a:lnTo>
                    <a:lnTo>
                      <a:pt x="128" y="344"/>
                    </a:lnTo>
                    <a:lnTo>
                      <a:pt x="120" y="344"/>
                    </a:lnTo>
                    <a:lnTo>
                      <a:pt x="112" y="344"/>
                    </a:lnTo>
                    <a:lnTo>
                      <a:pt x="104" y="360"/>
                    </a:lnTo>
                    <a:lnTo>
                      <a:pt x="96" y="360"/>
                    </a:lnTo>
                    <a:lnTo>
                      <a:pt x="88" y="352"/>
                    </a:lnTo>
                    <a:lnTo>
                      <a:pt x="72" y="352"/>
                    </a:lnTo>
                    <a:lnTo>
                      <a:pt x="64" y="336"/>
                    </a:lnTo>
                    <a:lnTo>
                      <a:pt x="64" y="328"/>
                    </a:lnTo>
                    <a:lnTo>
                      <a:pt x="56" y="328"/>
                    </a:lnTo>
                    <a:close/>
                  </a:path>
                </a:pathLst>
              </a:custGeom>
              <a:grpFill/>
              <a:ln w="6350">
                <a:solidFill>
                  <a:schemeClr val="bg2">
                    <a:lumMod val="40000"/>
                    <a:lumOff val="60000"/>
                  </a:schemeClr>
                </a:solidFill>
                <a:round/>
                <a:headEnd/>
                <a:tailEnd/>
              </a:ln>
            </p:spPr>
            <p:txBody>
              <a:bodyPr/>
              <a:lstStyle/>
              <a:p>
                <a:endParaRPr lang="en-US" dirty="0"/>
              </a:p>
            </p:txBody>
          </p:sp>
          <p:sp>
            <p:nvSpPr>
              <p:cNvPr id="48" name="Freeform 141"/>
              <p:cNvSpPr>
                <a:spLocks/>
              </p:cNvSpPr>
              <p:nvPr/>
            </p:nvSpPr>
            <p:spPr bwMode="auto">
              <a:xfrm>
                <a:off x="7256418" y="1327655"/>
                <a:ext cx="234681" cy="438267"/>
              </a:xfrm>
              <a:custGeom>
                <a:avLst/>
                <a:gdLst>
                  <a:gd name="T0" fmla="*/ 104 w 136"/>
                  <a:gd name="T1" fmla="*/ 240 h 272"/>
                  <a:gd name="T2" fmla="*/ 128 w 136"/>
                  <a:gd name="T3" fmla="*/ 232 h 272"/>
                  <a:gd name="T4" fmla="*/ 128 w 136"/>
                  <a:gd name="T5" fmla="*/ 224 h 272"/>
                  <a:gd name="T6" fmla="*/ 136 w 136"/>
                  <a:gd name="T7" fmla="*/ 216 h 272"/>
                  <a:gd name="T8" fmla="*/ 136 w 136"/>
                  <a:gd name="T9" fmla="*/ 208 h 272"/>
                  <a:gd name="T10" fmla="*/ 128 w 136"/>
                  <a:gd name="T11" fmla="*/ 200 h 272"/>
                  <a:gd name="T12" fmla="*/ 128 w 136"/>
                  <a:gd name="T13" fmla="*/ 192 h 272"/>
                  <a:gd name="T14" fmla="*/ 112 w 136"/>
                  <a:gd name="T15" fmla="*/ 184 h 272"/>
                  <a:gd name="T16" fmla="*/ 56 w 136"/>
                  <a:gd name="T17" fmla="*/ 0 h 272"/>
                  <a:gd name="T18" fmla="*/ 48 w 136"/>
                  <a:gd name="T19" fmla="*/ 0 h 272"/>
                  <a:gd name="T20" fmla="*/ 32 w 136"/>
                  <a:gd name="T21" fmla="*/ 8 h 272"/>
                  <a:gd name="T22" fmla="*/ 32 w 136"/>
                  <a:gd name="T23" fmla="*/ 8 h 272"/>
                  <a:gd name="T24" fmla="*/ 32 w 136"/>
                  <a:gd name="T25" fmla="*/ 16 h 272"/>
                  <a:gd name="T26" fmla="*/ 32 w 136"/>
                  <a:gd name="T27" fmla="*/ 16 h 272"/>
                  <a:gd name="T28" fmla="*/ 32 w 136"/>
                  <a:gd name="T29" fmla="*/ 24 h 272"/>
                  <a:gd name="T30" fmla="*/ 24 w 136"/>
                  <a:gd name="T31" fmla="*/ 32 h 272"/>
                  <a:gd name="T32" fmla="*/ 32 w 136"/>
                  <a:gd name="T33" fmla="*/ 40 h 272"/>
                  <a:gd name="T34" fmla="*/ 32 w 136"/>
                  <a:gd name="T35" fmla="*/ 48 h 272"/>
                  <a:gd name="T36" fmla="*/ 24 w 136"/>
                  <a:gd name="T37" fmla="*/ 56 h 272"/>
                  <a:gd name="T38" fmla="*/ 32 w 136"/>
                  <a:gd name="T39" fmla="*/ 88 h 272"/>
                  <a:gd name="T40" fmla="*/ 16 w 136"/>
                  <a:gd name="T41" fmla="*/ 104 h 272"/>
                  <a:gd name="T42" fmla="*/ 16 w 136"/>
                  <a:gd name="T43" fmla="*/ 104 h 272"/>
                  <a:gd name="T44" fmla="*/ 8 w 136"/>
                  <a:gd name="T45" fmla="*/ 112 h 272"/>
                  <a:gd name="T46" fmla="*/ 16 w 136"/>
                  <a:gd name="T47" fmla="*/ 120 h 272"/>
                  <a:gd name="T48" fmla="*/ 16 w 136"/>
                  <a:gd name="T49" fmla="*/ 160 h 272"/>
                  <a:gd name="T50" fmla="*/ 8 w 136"/>
                  <a:gd name="T51" fmla="*/ 176 h 272"/>
                  <a:gd name="T52" fmla="*/ 0 w 136"/>
                  <a:gd name="T53" fmla="*/ 192 h 272"/>
                  <a:gd name="T54" fmla="*/ 8 w 136"/>
                  <a:gd name="T55" fmla="*/ 216 h 272"/>
                  <a:gd name="T56" fmla="*/ 16 w 136"/>
                  <a:gd name="T57" fmla="*/ 240 h 272"/>
                  <a:gd name="T58" fmla="*/ 8 w 136"/>
                  <a:gd name="T59" fmla="*/ 256 h 272"/>
                  <a:gd name="T60" fmla="*/ 16 w 136"/>
                  <a:gd name="T61" fmla="*/ 272 h 272"/>
                  <a:gd name="T62" fmla="*/ 96 w 136"/>
                  <a:gd name="T63" fmla="*/ 256 h 272"/>
                  <a:gd name="T64" fmla="*/ 104 w 136"/>
                  <a:gd name="T65" fmla="*/ 248 h 2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6"/>
                  <a:gd name="T100" fmla="*/ 0 h 272"/>
                  <a:gd name="T101" fmla="*/ 136 w 136"/>
                  <a:gd name="T102" fmla="*/ 272 h 2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6" h="272">
                    <a:moveTo>
                      <a:pt x="104" y="248"/>
                    </a:moveTo>
                    <a:lnTo>
                      <a:pt x="104" y="240"/>
                    </a:lnTo>
                    <a:lnTo>
                      <a:pt x="112" y="232"/>
                    </a:lnTo>
                    <a:lnTo>
                      <a:pt x="128" y="232"/>
                    </a:lnTo>
                    <a:lnTo>
                      <a:pt x="128" y="224"/>
                    </a:lnTo>
                    <a:lnTo>
                      <a:pt x="136" y="216"/>
                    </a:lnTo>
                    <a:lnTo>
                      <a:pt x="136" y="208"/>
                    </a:lnTo>
                    <a:lnTo>
                      <a:pt x="128" y="208"/>
                    </a:lnTo>
                    <a:lnTo>
                      <a:pt x="128" y="200"/>
                    </a:lnTo>
                    <a:lnTo>
                      <a:pt x="128" y="192"/>
                    </a:lnTo>
                    <a:lnTo>
                      <a:pt x="120" y="184"/>
                    </a:lnTo>
                    <a:lnTo>
                      <a:pt x="112" y="184"/>
                    </a:lnTo>
                    <a:lnTo>
                      <a:pt x="104" y="176"/>
                    </a:lnTo>
                    <a:lnTo>
                      <a:pt x="56" y="0"/>
                    </a:lnTo>
                    <a:lnTo>
                      <a:pt x="48" y="0"/>
                    </a:lnTo>
                    <a:lnTo>
                      <a:pt x="32" y="0"/>
                    </a:lnTo>
                    <a:lnTo>
                      <a:pt x="32" y="8"/>
                    </a:lnTo>
                    <a:lnTo>
                      <a:pt x="32" y="16"/>
                    </a:lnTo>
                    <a:lnTo>
                      <a:pt x="32" y="24"/>
                    </a:lnTo>
                    <a:lnTo>
                      <a:pt x="24" y="24"/>
                    </a:lnTo>
                    <a:lnTo>
                      <a:pt x="24" y="32"/>
                    </a:lnTo>
                    <a:lnTo>
                      <a:pt x="32" y="32"/>
                    </a:lnTo>
                    <a:lnTo>
                      <a:pt x="32" y="40"/>
                    </a:lnTo>
                    <a:lnTo>
                      <a:pt x="32" y="48"/>
                    </a:lnTo>
                    <a:lnTo>
                      <a:pt x="24" y="56"/>
                    </a:lnTo>
                    <a:lnTo>
                      <a:pt x="32" y="64"/>
                    </a:lnTo>
                    <a:lnTo>
                      <a:pt x="32" y="88"/>
                    </a:lnTo>
                    <a:lnTo>
                      <a:pt x="32" y="96"/>
                    </a:lnTo>
                    <a:lnTo>
                      <a:pt x="16" y="104"/>
                    </a:lnTo>
                    <a:lnTo>
                      <a:pt x="8" y="112"/>
                    </a:lnTo>
                    <a:lnTo>
                      <a:pt x="16" y="120"/>
                    </a:lnTo>
                    <a:lnTo>
                      <a:pt x="16" y="136"/>
                    </a:lnTo>
                    <a:lnTo>
                      <a:pt x="16" y="160"/>
                    </a:lnTo>
                    <a:lnTo>
                      <a:pt x="8" y="168"/>
                    </a:lnTo>
                    <a:lnTo>
                      <a:pt x="8" y="176"/>
                    </a:lnTo>
                    <a:lnTo>
                      <a:pt x="8" y="184"/>
                    </a:lnTo>
                    <a:lnTo>
                      <a:pt x="0" y="192"/>
                    </a:lnTo>
                    <a:lnTo>
                      <a:pt x="0" y="208"/>
                    </a:lnTo>
                    <a:lnTo>
                      <a:pt x="8" y="216"/>
                    </a:lnTo>
                    <a:lnTo>
                      <a:pt x="8" y="224"/>
                    </a:lnTo>
                    <a:lnTo>
                      <a:pt x="16" y="240"/>
                    </a:lnTo>
                    <a:lnTo>
                      <a:pt x="16" y="248"/>
                    </a:lnTo>
                    <a:lnTo>
                      <a:pt x="8" y="256"/>
                    </a:lnTo>
                    <a:lnTo>
                      <a:pt x="8" y="272"/>
                    </a:lnTo>
                    <a:lnTo>
                      <a:pt x="16" y="272"/>
                    </a:lnTo>
                    <a:lnTo>
                      <a:pt x="96" y="256"/>
                    </a:lnTo>
                    <a:lnTo>
                      <a:pt x="104" y="248"/>
                    </a:lnTo>
                    <a:close/>
                  </a:path>
                </a:pathLst>
              </a:custGeom>
              <a:grpFill/>
              <a:ln w="6350">
                <a:solidFill>
                  <a:schemeClr val="bg2">
                    <a:lumMod val="40000"/>
                    <a:lumOff val="60000"/>
                  </a:schemeClr>
                </a:solidFill>
                <a:round/>
                <a:headEnd/>
                <a:tailEnd/>
              </a:ln>
            </p:spPr>
            <p:txBody>
              <a:bodyPr/>
              <a:lstStyle/>
              <a:p>
                <a:endParaRPr lang="en-US" dirty="0"/>
              </a:p>
            </p:txBody>
          </p:sp>
          <p:sp>
            <p:nvSpPr>
              <p:cNvPr id="49" name="Freeform 142"/>
              <p:cNvSpPr>
                <a:spLocks/>
              </p:cNvSpPr>
              <p:nvPr/>
            </p:nvSpPr>
            <p:spPr bwMode="auto">
              <a:xfrm>
                <a:off x="7338988" y="901598"/>
                <a:ext cx="509924" cy="761202"/>
              </a:xfrm>
              <a:custGeom>
                <a:avLst/>
                <a:gdLst>
                  <a:gd name="T0" fmla="*/ 80 w 296"/>
                  <a:gd name="T1" fmla="*/ 456 h 472"/>
                  <a:gd name="T2" fmla="*/ 56 w 296"/>
                  <a:gd name="T3" fmla="*/ 440 h 472"/>
                  <a:gd name="T4" fmla="*/ 0 w 296"/>
                  <a:gd name="T5" fmla="*/ 264 h 472"/>
                  <a:gd name="T6" fmla="*/ 16 w 296"/>
                  <a:gd name="T7" fmla="*/ 256 h 472"/>
                  <a:gd name="T8" fmla="*/ 16 w 296"/>
                  <a:gd name="T9" fmla="*/ 256 h 472"/>
                  <a:gd name="T10" fmla="*/ 24 w 296"/>
                  <a:gd name="T11" fmla="*/ 240 h 472"/>
                  <a:gd name="T12" fmla="*/ 24 w 296"/>
                  <a:gd name="T13" fmla="*/ 240 h 472"/>
                  <a:gd name="T14" fmla="*/ 24 w 296"/>
                  <a:gd name="T15" fmla="*/ 216 h 472"/>
                  <a:gd name="T16" fmla="*/ 32 w 296"/>
                  <a:gd name="T17" fmla="*/ 200 h 472"/>
                  <a:gd name="T18" fmla="*/ 40 w 296"/>
                  <a:gd name="T19" fmla="*/ 184 h 472"/>
                  <a:gd name="T20" fmla="*/ 32 w 296"/>
                  <a:gd name="T21" fmla="*/ 136 h 472"/>
                  <a:gd name="T22" fmla="*/ 40 w 296"/>
                  <a:gd name="T23" fmla="*/ 120 h 472"/>
                  <a:gd name="T24" fmla="*/ 48 w 296"/>
                  <a:gd name="T25" fmla="*/ 80 h 472"/>
                  <a:gd name="T26" fmla="*/ 72 w 296"/>
                  <a:gd name="T27" fmla="*/ 8 h 472"/>
                  <a:gd name="T28" fmla="*/ 96 w 296"/>
                  <a:gd name="T29" fmla="*/ 32 h 472"/>
                  <a:gd name="T30" fmla="*/ 120 w 296"/>
                  <a:gd name="T31" fmla="*/ 8 h 472"/>
                  <a:gd name="T32" fmla="*/ 128 w 296"/>
                  <a:gd name="T33" fmla="*/ 0 h 472"/>
                  <a:gd name="T34" fmla="*/ 168 w 296"/>
                  <a:gd name="T35" fmla="*/ 16 h 472"/>
                  <a:gd name="T36" fmla="*/ 208 w 296"/>
                  <a:gd name="T37" fmla="*/ 136 h 472"/>
                  <a:gd name="T38" fmla="*/ 224 w 296"/>
                  <a:gd name="T39" fmla="*/ 160 h 472"/>
                  <a:gd name="T40" fmla="*/ 240 w 296"/>
                  <a:gd name="T41" fmla="*/ 160 h 472"/>
                  <a:gd name="T42" fmla="*/ 248 w 296"/>
                  <a:gd name="T43" fmla="*/ 184 h 472"/>
                  <a:gd name="T44" fmla="*/ 264 w 296"/>
                  <a:gd name="T45" fmla="*/ 200 h 472"/>
                  <a:gd name="T46" fmla="*/ 280 w 296"/>
                  <a:gd name="T47" fmla="*/ 208 h 472"/>
                  <a:gd name="T48" fmla="*/ 280 w 296"/>
                  <a:gd name="T49" fmla="*/ 216 h 472"/>
                  <a:gd name="T50" fmla="*/ 288 w 296"/>
                  <a:gd name="T51" fmla="*/ 224 h 472"/>
                  <a:gd name="T52" fmla="*/ 296 w 296"/>
                  <a:gd name="T53" fmla="*/ 224 h 472"/>
                  <a:gd name="T54" fmla="*/ 280 w 296"/>
                  <a:gd name="T55" fmla="*/ 248 h 472"/>
                  <a:gd name="T56" fmla="*/ 272 w 296"/>
                  <a:gd name="T57" fmla="*/ 240 h 472"/>
                  <a:gd name="T58" fmla="*/ 272 w 296"/>
                  <a:gd name="T59" fmla="*/ 248 h 472"/>
                  <a:gd name="T60" fmla="*/ 264 w 296"/>
                  <a:gd name="T61" fmla="*/ 248 h 472"/>
                  <a:gd name="T62" fmla="*/ 264 w 296"/>
                  <a:gd name="T63" fmla="*/ 256 h 472"/>
                  <a:gd name="T64" fmla="*/ 248 w 296"/>
                  <a:gd name="T65" fmla="*/ 264 h 472"/>
                  <a:gd name="T66" fmla="*/ 248 w 296"/>
                  <a:gd name="T67" fmla="*/ 264 h 472"/>
                  <a:gd name="T68" fmla="*/ 248 w 296"/>
                  <a:gd name="T69" fmla="*/ 280 h 472"/>
                  <a:gd name="T70" fmla="*/ 232 w 296"/>
                  <a:gd name="T71" fmla="*/ 296 h 472"/>
                  <a:gd name="T72" fmla="*/ 232 w 296"/>
                  <a:gd name="T73" fmla="*/ 280 h 472"/>
                  <a:gd name="T74" fmla="*/ 216 w 296"/>
                  <a:gd name="T75" fmla="*/ 272 h 472"/>
                  <a:gd name="T76" fmla="*/ 216 w 296"/>
                  <a:gd name="T77" fmla="*/ 280 h 472"/>
                  <a:gd name="T78" fmla="*/ 200 w 296"/>
                  <a:gd name="T79" fmla="*/ 296 h 472"/>
                  <a:gd name="T80" fmla="*/ 200 w 296"/>
                  <a:gd name="T81" fmla="*/ 304 h 472"/>
                  <a:gd name="T82" fmla="*/ 192 w 296"/>
                  <a:gd name="T83" fmla="*/ 296 h 472"/>
                  <a:gd name="T84" fmla="*/ 184 w 296"/>
                  <a:gd name="T85" fmla="*/ 296 h 472"/>
                  <a:gd name="T86" fmla="*/ 176 w 296"/>
                  <a:gd name="T87" fmla="*/ 288 h 472"/>
                  <a:gd name="T88" fmla="*/ 176 w 296"/>
                  <a:gd name="T89" fmla="*/ 336 h 472"/>
                  <a:gd name="T90" fmla="*/ 168 w 296"/>
                  <a:gd name="T91" fmla="*/ 360 h 472"/>
                  <a:gd name="T92" fmla="*/ 160 w 296"/>
                  <a:gd name="T93" fmla="*/ 352 h 472"/>
                  <a:gd name="T94" fmla="*/ 152 w 296"/>
                  <a:gd name="T95" fmla="*/ 368 h 472"/>
                  <a:gd name="T96" fmla="*/ 144 w 296"/>
                  <a:gd name="T97" fmla="*/ 368 h 472"/>
                  <a:gd name="T98" fmla="*/ 136 w 296"/>
                  <a:gd name="T99" fmla="*/ 368 h 472"/>
                  <a:gd name="T100" fmla="*/ 128 w 296"/>
                  <a:gd name="T101" fmla="*/ 360 h 472"/>
                  <a:gd name="T102" fmla="*/ 128 w 296"/>
                  <a:gd name="T103" fmla="*/ 392 h 472"/>
                  <a:gd name="T104" fmla="*/ 128 w 296"/>
                  <a:gd name="T105" fmla="*/ 376 h 472"/>
                  <a:gd name="T106" fmla="*/ 120 w 296"/>
                  <a:gd name="T107" fmla="*/ 376 h 472"/>
                  <a:gd name="T108" fmla="*/ 104 w 296"/>
                  <a:gd name="T109" fmla="*/ 392 h 472"/>
                  <a:gd name="T110" fmla="*/ 104 w 296"/>
                  <a:gd name="T111" fmla="*/ 408 h 472"/>
                  <a:gd name="T112" fmla="*/ 104 w 296"/>
                  <a:gd name="T113" fmla="*/ 416 h 472"/>
                  <a:gd name="T114" fmla="*/ 104 w 296"/>
                  <a:gd name="T115" fmla="*/ 432 h 472"/>
                  <a:gd name="T116" fmla="*/ 88 w 296"/>
                  <a:gd name="T117" fmla="*/ 440 h 472"/>
                  <a:gd name="T118" fmla="*/ 80 w 296"/>
                  <a:gd name="T119" fmla="*/ 472 h 47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96"/>
                  <a:gd name="T181" fmla="*/ 0 h 472"/>
                  <a:gd name="T182" fmla="*/ 296 w 296"/>
                  <a:gd name="T183" fmla="*/ 472 h 47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96" h="472">
                    <a:moveTo>
                      <a:pt x="80" y="464"/>
                    </a:moveTo>
                    <a:lnTo>
                      <a:pt x="80" y="464"/>
                    </a:lnTo>
                    <a:lnTo>
                      <a:pt x="80" y="456"/>
                    </a:lnTo>
                    <a:lnTo>
                      <a:pt x="72" y="448"/>
                    </a:lnTo>
                    <a:lnTo>
                      <a:pt x="64" y="448"/>
                    </a:lnTo>
                    <a:lnTo>
                      <a:pt x="56" y="440"/>
                    </a:lnTo>
                    <a:lnTo>
                      <a:pt x="8" y="264"/>
                    </a:lnTo>
                    <a:lnTo>
                      <a:pt x="0" y="264"/>
                    </a:lnTo>
                    <a:lnTo>
                      <a:pt x="0" y="248"/>
                    </a:lnTo>
                    <a:lnTo>
                      <a:pt x="8" y="248"/>
                    </a:lnTo>
                    <a:lnTo>
                      <a:pt x="16" y="256"/>
                    </a:lnTo>
                    <a:lnTo>
                      <a:pt x="16" y="240"/>
                    </a:lnTo>
                    <a:lnTo>
                      <a:pt x="24" y="240"/>
                    </a:lnTo>
                    <a:lnTo>
                      <a:pt x="24" y="232"/>
                    </a:lnTo>
                    <a:lnTo>
                      <a:pt x="24" y="216"/>
                    </a:lnTo>
                    <a:lnTo>
                      <a:pt x="40" y="200"/>
                    </a:lnTo>
                    <a:lnTo>
                      <a:pt x="32" y="200"/>
                    </a:lnTo>
                    <a:lnTo>
                      <a:pt x="32" y="192"/>
                    </a:lnTo>
                    <a:lnTo>
                      <a:pt x="40" y="184"/>
                    </a:lnTo>
                    <a:lnTo>
                      <a:pt x="40" y="176"/>
                    </a:lnTo>
                    <a:lnTo>
                      <a:pt x="32" y="160"/>
                    </a:lnTo>
                    <a:lnTo>
                      <a:pt x="32" y="136"/>
                    </a:lnTo>
                    <a:lnTo>
                      <a:pt x="40" y="136"/>
                    </a:lnTo>
                    <a:lnTo>
                      <a:pt x="40" y="120"/>
                    </a:lnTo>
                    <a:lnTo>
                      <a:pt x="40" y="88"/>
                    </a:lnTo>
                    <a:lnTo>
                      <a:pt x="48" y="80"/>
                    </a:lnTo>
                    <a:lnTo>
                      <a:pt x="64" y="16"/>
                    </a:lnTo>
                    <a:lnTo>
                      <a:pt x="72" y="8"/>
                    </a:lnTo>
                    <a:lnTo>
                      <a:pt x="80" y="8"/>
                    </a:lnTo>
                    <a:lnTo>
                      <a:pt x="88" y="32"/>
                    </a:lnTo>
                    <a:lnTo>
                      <a:pt x="96" y="32"/>
                    </a:lnTo>
                    <a:lnTo>
                      <a:pt x="104" y="24"/>
                    </a:lnTo>
                    <a:lnTo>
                      <a:pt x="120" y="8"/>
                    </a:lnTo>
                    <a:lnTo>
                      <a:pt x="128" y="8"/>
                    </a:lnTo>
                    <a:lnTo>
                      <a:pt x="128" y="0"/>
                    </a:lnTo>
                    <a:lnTo>
                      <a:pt x="136" y="0"/>
                    </a:lnTo>
                    <a:lnTo>
                      <a:pt x="144" y="8"/>
                    </a:lnTo>
                    <a:lnTo>
                      <a:pt x="168" y="16"/>
                    </a:lnTo>
                    <a:lnTo>
                      <a:pt x="176" y="24"/>
                    </a:lnTo>
                    <a:lnTo>
                      <a:pt x="208" y="136"/>
                    </a:lnTo>
                    <a:lnTo>
                      <a:pt x="208" y="144"/>
                    </a:lnTo>
                    <a:lnTo>
                      <a:pt x="224" y="160"/>
                    </a:lnTo>
                    <a:lnTo>
                      <a:pt x="240" y="160"/>
                    </a:lnTo>
                    <a:lnTo>
                      <a:pt x="240" y="176"/>
                    </a:lnTo>
                    <a:lnTo>
                      <a:pt x="248" y="184"/>
                    </a:lnTo>
                    <a:lnTo>
                      <a:pt x="256" y="200"/>
                    </a:lnTo>
                    <a:lnTo>
                      <a:pt x="264" y="200"/>
                    </a:lnTo>
                    <a:lnTo>
                      <a:pt x="264" y="192"/>
                    </a:lnTo>
                    <a:lnTo>
                      <a:pt x="280" y="208"/>
                    </a:lnTo>
                    <a:lnTo>
                      <a:pt x="288" y="208"/>
                    </a:lnTo>
                    <a:lnTo>
                      <a:pt x="280" y="216"/>
                    </a:lnTo>
                    <a:lnTo>
                      <a:pt x="288" y="224"/>
                    </a:lnTo>
                    <a:lnTo>
                      <a:pt x="296" y="216"/>
                    </a:lnTo>
                    <a:lnTo>
                      <a:pt x="296" y="224"/>
                    </a:lnTo>
                    <a:lnTo>
                      <a:pt x="288" y="240"/>
                    </a:lnTo>
                    <a:lnTo>
                      <a:pt x="280" y="248"/>
                    </a:lnTo>
                    <a:lnTo>
                      <a:pt x="272" y="240"/>
                    </a:lnTo>
                    <a:lnTo>
                      <a:pt x="272" y="248"/>
                    </a:lnTo>
                    <a:lnTo>
                      <a:pt x="272" y="256"/>
                    </a:lnTo>
                    <a:lnTo>
                      <a:pt x="264" y="248"/>
                    </a:lnTo>
                    <a:lnTo>
                      <a:pt x="264" y="256"/>
                    </a:lnTo>
                    <a:lnTo>
                      <a:pt x="264" y="264"/>
                    </a:lnTo>
                    <a:lnTo>
                      <a:pt x="248" y="264"/>
                    </a:lnTo>
                    <a:lnTo>
                      <a:pt x="248" y="272"/>
                    </a:lnTo>
                    <a:lnTo>
                      <a:pt x="248" y="280"/>
                    </a:lnTo>
                    <a:lnTo>
                      <a:pt x="240" y="288"/>
                    </a:lnTo>
                    <a:lnTo>
                      <a:pt x="232" y="296"/>
                    </a:lnTo>
                    <a:lnTo>
                      <a:pt x="232" y="288"/>
                    </a:lnTo>
                    <a:lnTo>
                      <a:pt x="232" y="280"/>
                    </a:lnTo>
                    <a:lnTo>
                      <a:pt x="224" y="272"/>
                    </a:lnTo>
                    <a:lnTo>
                      <a:pt x="216" y="272"/>
                    </a:lnTo>
                    <a:lnTo>
                      <a:pt x="216" y="280"/>
                    </a:lnTo>
                    <a:lnTo>
                      <a:pt x="216" y="288"/>
                    </a:lnTo>
                    <a:lnTo>
                      <a:pt x="208" y="288"/>
                    </a:lnTo>
                    <a:lnTo>
                      <a:pt x="200" y="296"/>
                    </a:lnTo>
                    <a:lnTo>
                      <a:pt x="200" y="304"/>
                    </a:lnTo>
                    <a:lnTo>
                      <a:pt x="184" y="304"/>
                    </a:lnTo>
                    <a:lnTo>
                      <a:pt x="192" y="296"/>
                    </a:lnTo>
                    <a:lnTo>
                      <a:pt x="184" y="296"/>
                    </a:lnTo>
                    <a:lnTo>
                      <a:pt x="176" y="288"/>
                    </a:lnTo>
                    <a:lnTo>
                      <a:pt x="176" y="296"/>
                    </a:lnTo>
                    <a:lnTo>
                      <a:pt x="176" y="312"/>
                    </a:lnTo>
                    <a:lnTo>
                      <a:pt x="176" y="336"/>
                    </a:lnTo>
                    <a:lnTo>
                      <a:pt x="168" y="344"/>
                    </a:lnTo>
                    <a:lnTo>
                      <a:pt x="168" y="360"/>
                    </a:lnTo>
                    <a:lnTo>
                      <a:pt x="160" y="352"/>
                    </a:lnTo>
                    <a:lnTo>
                      <a:pt x="152" y="352"/>
                    </a:lnTo>
                    <a:lnTo>
                      <a:pt x="152" y="368"/>
                    </a:lnTo>
                    <a:lnTo>
                      <a:pt x="144" y="368"/>
                    </a:lnTo>
                    <a:lnTo>
                      <a:pt x="136" y="368"/>
                    </a:lnTo>
                    <a:lnTo>
                      <a:pt x="128" y="360"/>
                    </a:lnTo>
                    <a:lnTo>
                      <a:pt x="128" y="368"/>
                    </a:lnTo>
                    <a:lnTo>
                      <a:pt x="128" y="384"/>
                    </a:lnTo>
                    <a:lnTo>
                      <a:pt x="128" y="392"/>
                    </a:lnTo>
                    <a:lnTo>
                      <a:pt x="128" y="384"/>
                    </a:lnTo>
                    <a:lnTo>
                      <a:pt x="128" y="376"/>
                    </a:lnTo>
                    <a:lnTo>
                      <a:pt x="120" y="376"/>
                    </a:lnTo>
                    <a:lnTo>
                      <a:pt x="112" y="384"/>
                    </a:lnTo>
                    <a:lnTo>
                      <a:pt x="104" y="392"/>
                    </a:lnTo>
                    <a:lnTo>
                      <a:pt x="104" y="408"/>
                    </a:lnTo>
                    <a:lnTo>
                      <a:pt x="104" y="416"/>
                    </a:lnTo>
                    <a:lnTo>
                      <a:pt x="96" y="416"/>
                    </a:lnTo>
                    <a:lnTo>
                      <a:pt x="96" y="424"/>
                    </a:lnTo>
                    <a:lnTo>
                      <a:pt x="104" y="432"/>
                    </a:lnTo>
                    <a:lnTo>
                      <a:pt x="88" y="440"/>
                    </a:lnTo>
                    <a:lnTo>
                      <a:pt x="88" y="464"/>
                    </a:lnTo>
                    <a:lnTo>
                      <a:pt x="80" y="472"/>
                    </a:lnTo>
                    <a:lnTo>
                      <a:pt x="80" y="464"/>
                    </a:lnTo>
                    <a:close/>
                  </a:path>
                </a:pathLst>
              </a:custGeom>
              <a:grpFill/>
              <a:ln w="6350">
                <a:solidFill>
                  <a:schemeClr val="bg2">
                    <a:lumMod val="40000"/>
                    <a:lumOff val="60000"/>
                  </a:schemeClr>
                </a:solidFill>
                <a:round/>
                <a:headEnd/>
                <a:tailEnd/>
              </a:ln>
            </p:spPr>
            <p:txBody>
              <a:bodyPr/>
              <a:lstStyle/>
              <a:p>
                <a:endParaRPr lang="en-US" dirty="0"/>
              </a:p>
            </p:txBody>
          </p:sp>
          <p:sp>
            <p:nvSpPr>
              <p:cNvPr id="50" name="Freeform 143"/>
              <p:cNvSpPr>
                <a:spLocks/>
              </p:cNvSpPr>
              <p:nvPr/>
            </p:nvSpPr>
            <p:spPr bwMode="auto">
              <a:xfrm>
                <a:off x="7188331" y="1700793"/>
                <a:ext cx="453425" cy="219812"/>
              </a:xfrm>
              <a:custGeom>
                <a:avLst/>
                <a:gdLst>
                  <a:gd name="T0" fmla="*/ 0 w 264"/>
                  <a:gd name="T1" fmla="*/ 128 h 136"/>
                  <a:gd name="T2" fmla="*/ 0 w 264"/>
                  <a:gd name="T3" fmla="*/ 56 h 136"/>
                  <a:gd name="T4" fmla="*/ 136 w 264"/>
                  <a:gd name="T5" fmla="*/ 24 h 136"/>
                  <a:gd name="T6" fmla="*/ 144 w 264"/>
                  <a:gd name="T7" fmla="*/ 16 h 136"/>
                  <a:gd name="T8" fmla="*/ 152 w 264"/>
                  <a:gd name="T9" fmla="*/ 0 h 136"/>
                  <a:gd name="T10" fmla="*/ 168 w 264"/>
                  <a:gd name="T11" fmla="*/ 0 h 136"/>
                  <a:gd name="T12" fmla="*/ 168 w 264"/>
                  <a:gd name="T13" fmla="*/ 8 h 136"/>
                  <a:gd name="T14" fmla="*/ 184 w 264"/>
                  <a:gd name="T15" fmla="*/ 16 h 136"/>
                  <a:gd name="T16" fmla="*/ 184 w 264"/>
                  <a:gd name="T17" fmla="*/ 24 h 136"/>
                  <a:gd name="T18" fmla="*/ 176 w 264"/>
                  <a:gd name="T19" fmla="*/ 32 h 136"/>
                  <a:gd name="T20" fmla="*/ 176 w 264"/>
                  <a:gd name="T21" fmla="*/ 32 h 136"/>
                  <a:gd name="T22" fmla="*/ 176 w 264"/>
                  <a:gd name="T23" fmla="*/ 40 h 136"/>
                  <a:gd name="T24" fmla="*/ 168 w 264"/>
                  <a:gd name="T25" fmla="*/ 56 h 136"/>
                  <a:gd name="T26" fmla="*/ 184 w 264"/>
                  <a:gd name="T27" fmla="*/ 56 h 136"/>
                  <a:gd name="T28" fmla="*/ 200 w 264"/>
                  <a:gd name="T29" fmla="*/ 64 h 136"/>
                  <a:gd name="T30" fmla="*/ 208 w 264"/>
                  <a:gd name="T31" fmla="*/ 64 h 136"/>
                  <a:gd name="T32" fmla="*/ 208 w 264"/>
                  <a:gd name="T33" fmla="*/ 72 h 136"/>
                  <a:gd name="T34" fmla="*/ 216 w 264"/>
                  <a:gd name="T35" fmla="*/ 80 h 136"/>
                  <a:gd name="T36" fmla="*/ 216 w 264"/>
                  <a:gd name="T37" fmla="*/ 88 h 136"/>
                  <a:gd name="T38" fmla="*/ 224 w 264"/>
                  <a:gd name="T39" fmla="*/ 96 h 136"/>
                  <a:gd name="T40" fmla="*/ 256 w 264"/>
                  <a:gd name="T41" fmla="*/ 88 h 136"/>
                  <a:gd name="T42" fmla="*/ 248 w 264"/>
                  <a:gd name="T43" fmla="*/ 72 h 136"/>
                  <a:gd name="T44" fmla="*/ 240 w 264"/>
                  <a:gd name="T45" fmla="*/ 64 h 136"/>
                  <a:gd name="T46" fmla="*/ 232 w 264"/>
                  <a:gd name="T47" fmla="*/ 64 h 136"/>
                  <a:gd name="T48" fmla="*/ 240 w 264"/>
                  <a:gd name="T49" fmla="*/ 56 h 136"/>
                  <a:gd name="T50" fmla="*/ 264 w 264"/>
                  <a:gd name="T51" fmla="*/ 72 h 136"/>
                  <a:gd name="T52" fmla="*/ 264 w 264"/>
                  <a:gd name="T53" fmla="*/ 96 h 136"/>
                  <a:gd name="T54" fmla="*/ 256 w 264"/>
                  <a:gd name="T55" fmla="*/ 96 h 136"/>
                  <a:gd name="T56" fmla="*/ 240 w 264"/>
                  <a:gd name="T57" fmla="*/ 104 h 136"/>
                  <a:gd name="T58" fmla="*/ 232 w 264"/>
                  <a:gd name="T59" fmla="*/ 120 h 136"/>
                  <a:gd name="T60" fmla="*/ 224 w 264"/>
                  <a:gd name="T61" fmla="*/ 128 h 136"/>
                  <a:gd name="T62" fmla="*/ 216 w 264"/>
                  <a:gd name="T63" fmla="*/ 120 h 136"/>
                  <a:gd name="T64" fmla="*/ 216 w 264"/>
                  <a:gd name="T65" fmla="*/ 112 h 136"/>
                  <a:gd name="T66" fmla="*/ 208 w 264"/>
                  <a:gd name="T67" fmla="*/ 104 h 136"/>
                  <a:gd name="T68" fmla="*/ 208 w 264"/>
                  <a:gd name="T69" fmla="*/ 120 h 136"/>
                  <a:gd name="T70" fmla="*/ 208 w 264"/>
                  <a:gd name="T71" fmla="*/ 112 h 136"/>
                  <a:gd name="T72" fmla="*/ 200 w 264"/>
                  <a:gd name="T73" fmla="*/ 120 h 136"/>
                  <a:gd name="T74" fmla="*/ 200 w 264"/>
                  <a:gd name="T75" fmla="*/ 136 h 136"/>
                  <a:gd name="T76" fmla="*/ 184 w 264"/>
                  <a:gd name="T77" fmla="*/ 136 h 136"/>
                  <a:gd name="T78" fmla="*/ 176 w 264"/>
                  <a:gd name="T79" fmla="*/ 120 h 136"/>
                  <a:gd name="T80" fmla="*/ 168 w 264"/>
                  <a:gd name="T81" fmla="*/ 112 h 136"/>
                  <a:gd name="T82" fmla="*/ 160 w 264"/>
                  <a:gd name="T83" fmla="*/ 104 h 136"/>
                  <a:gd name="T84" fmla="*/ 160 w 264"/>
                  <a:gd name="T85" fmla="*/ 104 h 136"/>
                  <a:gd name="T86" fmla="*/ 152 w 264"/>
                  <a:gd name="T87" fmla="*/ 88 h 136"/>
                  <a:gd name="T88" fmla="*/ 128 w 264"/>
                  <a:gd name="T89" fmla="*/ 96 h 136"/>
                  <a:gd name="T90" fmla="*/ 128 w 264"/>
                  <a:gd name="T91" fmla="*/ 96 h 136"/>
                  <a:gd name="T92" fmla="*/ 56 w 264"/>
                  <a:gd name="T93" fmla="*/ 112 h 136"/>
                  <a:gd name="T94" fmla="*/ 56 w 264"/>
                  <a:gd name="T95" fmla="*/ 120 h 136"/>
                  <a:gd name="T96" fmla="*/ 56 w 264"/>
                  <a:gd name="T97" fmla="*/ 112 h 136"/>
                  <a:gd name="T98" fmla="*/ 0 w 264"/>
                  <a:gd name="T99" fmla="*/ 128 h 1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4"/>
                  <a:gd name="T151" fmla="*/ 0 h 136"/>
                  <a:gd name="T152" fmla="*/ 264 w 264"/>
                  <a:gd name="T153" fmla="*/ 136 h 1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4" h="136">
                    <a:moveTo>
                      <a:pt x="0" y="128"/>
                    </a:moveTo>
                    <a:lnTo>
                      <a:pt x="0" y="128"/>
                    </a:lnTo>
                    <a:lnTo>
                      <a:pt x="0" y="56"/>
                    </a:lnTo>
                    <a:lnTo>
                      <a:pt x="56" y="40"/>
                    </a:lnTo>
                    <a:lnTo>
                      <a:pt x="136" y="24"/>
                    </a:lnTo>
                    <a:lnTo>
                      <a:pt x="144" y="16"/>
                    </a:lnTo>
                    <a:lnTo>
                      <a:pt x="144" y="8"/>
                    </a:lnTo>
                    <a:lnTo>
                      <a:pt x="152" y="0"/>
                    </a:lnTo>
                    <a:lnTo>
                      <a:pt x="168" y="0"/>
                    </a:lnTo>
                    <a:lnTo>
                      <a:pt x="168" y="8"/>
                    </a:lnTo>
                    <a:lnTo>
                      <a:pt x="184" y="16"/>
                    </a:lnTo>
                    <a:lnTo>
                      <a:pt x="192" y="16"/>
                    </a:lnTo>
                    <a:lnTo>
                      <a:pt x="184" y="24"/>
                    </a:lnTo>
                    <a:lnTo>
                      <a:pt x="176" y="24"/>
                    </a:lnTo>
                    <a:lnTo>
                      <a:pt x="176" y="32"/>
                    </a:lnTo>
                    <a:lnTo>
                      <a:pt x="176" y="40"/>
                    </a:lnTo>
                    <a:lnTo>
                      <a:pt x="168" y="48"/>
                    </a:lnTo>
                    <a:lnTo>
                      <a:pt x="168" y="56"/>
                    </a:lnTo>
                    <a:lnTo>
                      <a:pt x="184" y="56"/>
                    </a:lnTo>
                    <a:lnTo>
                      <a:pt x="192" y="56"/>
                    </a:lnTo>
                    <a:lnTo>
                      <a:pt x="200" y="64"/>
                    </a:lnTo>
                    <a:lnTo>
                      <a:pt x="208" y="64"/>
                    </a:lnTo>
                    <a:lnTo>
                      <a:pt x="208" y="72"/>
                    </a:lnTo>
                    <a:lnTo>
                      <a:pt x="208" y="80"/>
                    </a:lnTo>
                    <a:lnTo>
                      <a:pt x="216" y="80"/>
                    </a:lnTo>
                    <a:lnTo>
                      <a:pt x="216" y="88"/>
                    </a:lnTo>
                    <a:lnTo>
                      <a:pt x="224" y="96"/>
                    </a:lnTo>
                    <a:lnTo>
                      <a:pt x="248" y="96"/>
                    </a:lnTo>
                    <a:lnTo>
                      <a:pt x="256" y="88"/>
                    </a:lnTo>
                    <a:lnTo>
                      <a:pt x="256" y="80"/>
                    </a:lnTo>
                    <a:lnTo>
                      <a:pt x="248" y="72"/>
                    </a:lnTo>
                    <a:lnTo>
                      <a:pt x="248" y="64"/>
                    </a:lnTo>
                    <a:lnTo>
                      <a:pt x="240" y="64"/>
                    </a:lnTo>
                    <a:lnTo>
                      <a:pt x="232" y="64"/>
                    </a:lnTo>
                    <a:lnTo>
                      <a:pt x="240" y="56"/>
                    </a:lnTo>
                    <a:lnTo>
                      <a:pt x="248" y="56"/>
                    </a:lnTo>
                    <a:lnTo>
                      <a:pt x="264" y="72"/>
                    </a:lnTo>
                    <a:lnTo>
                      <a:pt x="264" y="88"/>
                    </a:lnTo>
                    <a:lnTo>
                      <a:pt x="264" y="96"/>
                    </a:lnTo>
                    <a:lnTo>
                      <a:pt x="256" y="96"/>
                    </a:lnTo>
                    <a:lnTo>
                      <a:pt x="248" y="104"/>
                    </a:lnTo>
                    <a:lnTo>
                      <a:pt x="240" y="104"/>
                    </a:lnTo>
                    <a:lnTo>
                      <a:pt x="232" y="112"/>
                    </a:lnTo>
                    <a:lnTo>
                      <a:pt x="232" y="120"/>
                    </a:lnTo>
                    <a:lnTo>
                      <a:pt x="224" y="128"/>
                    </a:lnTo>
                    <a:lnTo>
                      <a:pt x="216" y="120"/>
                    </a:lnTo>
                    <a:lnTo>
                      <a:pt x="216" y="112"/>
                    </a:lnTo>
                    <a:lnTo>
                      <a:pt x="216" y="104"/>
                    </a:lnTo>
                    <a:lnTo>
                      <a:pt x="208" y="104"/>
                    </a:lnTo>
                    <a:lnTo>
                      <a:pt x="208" y="120"/>
                    </a:lnTo>
                    <a:lnTo>
                      <a:pt x="208" y="112"/>
                    </a:lnTo>
                    <a:lnTo>
                      <a:pt x="200" y="120"/>
                    </a:lnTo>
                    <a:lnTo>
                      <a:pt x="200" y="136"/>
                    </a:lnTo>
                    <a:lnTo>
                      <a:pt x="184" y="136"/>
                    </a:lnTo>
                    <a:lnTo>
                      <a:pt x="184" y="120"/>
                    </a:lnTo>
                    <a:lnTo>
                      <a:pt x="176" y="120"/>
                    </a:lnTo>
                    <a:lnTo>
                      <a:pt x="168" y="112"/>
                    </a:lnTo>
                    <a:lnTo>
                      <a:pt x="160" y="104"/>
                    </a:lnTo>
                    <a:lnTo>
                      <a:pt x="152" y="88"/>
                    </a:lnTo>
                    <a:lnTo>
                      <a:pt x="128" y="96"/>
                    </a:lnTo>
                    <a:lnTo>
                      <a:pt x="56" y="112"/>
                    </a:lnTo>
                    <a:lnTo>
                      <a:pt x="56" y="120"/>
                    </a:lnTo>
                    <a:lnTo>
                      <a:pt x="56" y="112"/>
                    </a:lnTo>
                    <a:lnTo>
                      <a:pt x="0" y="128"/>
                    </a:lnTo>
                    <a:close/>
                  </a:path>
                </a:pathLst>
              </a:custGeom>
              <a:grpFill/>
              <a:ln w="6350">
                <a:solidFill>
                  <a:schemeClr val="bg2">
                    <a:lumMod val="40000"/>
                    <a:lumOff val="60000"/>
                  </a:schemeClr>
                </a:solidFill>
                <a:round/>
                <a:headEnd/>
                <a:tailEnd/>
              </a:ln>
            </p:spPr>
            <p:txBody>
              <a:bodyPr/>
              <a:lstStyle/>
              <a:p>
                <a:endParaRPr lang="en-US" dirty="0"/>
              </a:p>
            </p:txBody>
          </p:sp>
          <p:sp>
            <p:nvSpPr>
              <p:cNvPr id="51" name="Freeform 145"/>
              <p:cNvSpPr>
                <a:spLocks/>
              </p:cNvSpPr>
              <p:nvPr/>
            </p:nvSpPr>
            <p:spPr bwMode="auto">
              <a:xfrm>
                <a:off x="7188331" y="1855476"/>
                <a:ext cx="247718" cy="219812"/>
              </a:xfrm>
              <a:custGeom>
                <a:avLst/>
                <a:gdLst>
                  <a:gd name="T0" fmla="*/ 104 w 144"/>
                  <a:gd name="T1" fmla="*/ 88 h 136"/>
                  <a:gd name="T2" fmla="*/ 88 w 144"/>
                  <a:gd name="T3" fmla="*/ 96 h 136"/>
                  <a:gd name="T4" fmla="*/ 64 w 144"/>
                  <a:gd name="T5" fmla="*/ 96 h 136"/>
                  <a:gd name="T6" fmla="*/ 64 w 144"/>
                  <a:gd name="T7" fmla="*/ 96 h 136"/>
                  <a:gd name="T8" fmla="*/ 40 w 144"/>
                  <a:gd name="T9" fmla="*/ 112 h 136"/>
                  <a:gd name="T10" fmla="*/ 40 w 144"/>
                  <a:gd name="T11" fmla="*/ 112 h 136"/>
                  <a:gd name="T12" fmla="*/ 24 w 144"/>
                  <a:gd name="T13" fmla="*/ 136 h 136"/>
                  <a:gd name="T14" fmla="*/ 16 w 144"/>
                  <a:gd name="T15" fmla="*/ 136 h 136"/>
                  <a:gd name="T16" fmla="*/ 16 w 144"/>
                  <a:gd name="T17" fmla="*/ 136 h 136"/>
                  <a:gd name="T18" fmla="*/ 8 w 144"/>
                  <a:gd name="T19" fmla="*/ 128 h 136"/>
                  <a:gd name="T20" fmla="*/ 8 w 144"/>
                  <a:gd name="T21" fmla="*/ 128 h 136"/>
                  <a:gd name="T22" fmla="*/ 24 w 144"/>
                  <a:gd name="T23" fmla="*/ 112 h 136"/>
                  <a:gd name="T24" fmla="*/ 24 w 144"/>
                  <a:gd name="T25" fmla="*/ 112 h 136"/>
                  <a:gd name="T26" fmla="*/ 16 w 144"/>
                  <a:gd name="T27" fmla="*/ 104 h 136"/>
                  <a:gd name="T28" fmla="*/ 16 w 144"/>
                  <a:gd name="T29" fmla="*/ 104 h 136"/>
                  <a:gd name="T30" fmla="*/ 0 w 144"/>
                  <a:gd name="T31" fmla="*/ 32 h 136"/>
                  <a:gd name="T32" fmla="*/ 0 w 144"/>
                  <a:gd name="T33" fmla="*/ 32 h 136"/>
                  <a:gd name="T34" fmla="*/ 56 w 144"/>
                  <a:gd name="T35" fmla="*/ 16 h 136"/>
                  <a:gd name="T36" fmla="*/ 56 w 144"/>
                  <a:gd name="T37" fmla="*/ 16 h 136"/>
                  <a:gd name="T38" fmla="*/ 56 w 144"/>
                  <a:gd name="T39" fmla="*/ 24 h 136"/>
                  <a:gd name="T40" fmla="*/ 56 w 144"/>
                  <a:gd name="T41" fmla="*/ 24 h 136"/>
                  <a:gd name="T42" fmla="*/ 56 w 144"/>
                  <a:gd name="T43" fmla="*/ 16 h 136"/>
                  <a:gd name="T44" fmla="*/ 56 w 144"/>
                  <a:gd name="T45" fmla="*/ 16 h 136"/>
                  <a:gd name="T46" fmla="*/ 128 w 144"/>
                  <a:gd name="T47" fmla="*/ 0 h 136"/>
                  <a:gd name="T48" fmla="*/ 128 w 144"/>
                  <a:gd name="T49" fmla="*/ 0 h 136"/>
                  <a:gd name="T50" fmla="*/ 128 w 144"/>
                  <a:gd name="T51" fmla="*/ 0 h 136"/>
                  <a:gd name="T52" fmla="*/ 144 w 144"/>
                  <a:gd name="T53" fmla="*/ 56 h 136"/>
                  <a:gd name="T54" fmla="*/ 144 w 144"/>
                  <a:gd name="T55" fmla="*/ 56 h 136"/>
                  <a:gd name="T56" fmla="*/ 136 w 144"/>
                  <a:gd name="T57" fmla="*/ 64 h 136"/>
                  <a:gd name="T58" fmla="*/ 136 w 144"/>
                  <a:gd name="T59" fmla="*/ 64 h 136"/>
                  <a:gd name="T60" fmla="*/ 136 w 144"/>
                  <a:gd name="T61" fmla="*/ 72 h 136"/>
                  <a:gd name="T62" fmla="*/ 136 w 144"/>
                  <a:gd name="T63" fmla="*/ 72 h 136"/>
                  <a:gd name="T64" fmla="*/ 136 w 144"/>
                  <a:gd name="T65" fmla="*/ 72 h 136"/>
                  <a:gd name="T66" fmla="*/ 104 w 144"/>
                  <a:gd name="T67" fmla="*/ 88 h 1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4"/>
                  <a:gd name="T103" fmla="*/ 0 h 136"/>
                  <a:gd name="T104" fmla="*/ 144 w 144"/>
                  <a:gd name="T105" fmla="*/ 136 h 1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4" h="136">
                    <a:moveTo>
                      <a:pt x="104" y="88"/>
                    </a:moveTo>
                    <a:lnTo>
                      <a:pt x="88" y="96"/>
                    </a:lnTo>
                    <a:lnTo>
                      <a:pt x="64" y="96"/>
                    </a:lnTo>
                    <a:lnTo>
                      <a:pt x="40" y="112"/>
                    </a:lnTo>
                    <a:lnTo>
                      <a:pt x="24" y="136"/>
                    </a:lnTo>
                    <a:lnTo>
                      <a:pt x="16" y="136"/>
                    </a:lnTo>
                    <a:lnTo>
                      <a:pt x="8" y="128"/>
                    </a:lnTo>
                    <a:lnTo>
                      <a:pt x="24" y="112"/>
                    </a:lnTo>
                    <a:lnTo>
                      <a:pt x="16" y="104"/>
                    </a:lnTo>
                    <a:lnTo>
                      <a:pt x="0" y="32"/>
                    </a:lnTo>
                    <a:lnTo>
                      <a:pt x="56" y="16"/>
                    </a:lnTo>
                    <a:lnTo>
                      <a:pt x="56" y="24"/>
                    </a:lnTo>
                    <a:lnTo>
                      <a:pt x="56" y="16"/>
                    </a:lnTo>
                    <a:lnTo>
                      <a:pt x="128" y="0"/>
                    </a:lnTo>
                    <a:lnTo>
                      <a:pt x="144" y="56"/>
                    </a:lnTo>
                    <a:lnTo>
                      <a:pt x="136" y="64"/>
                    </a:lnTo>
                    <a:lnTo>
                      <a:pt x="136" y="72"/>
                    </a:lnTo>
                    <a:lnTo>
                      <a:pt x="104" y="88"/>
                    </a:lnTo>
                    <a:close/>
                  </a:path>
                </a:pathLst>
              </a:custGeom>
              <a:grpFill/>
              <a:ln w="6350">
                <a:solidFill>
                  <a:schemeClr val="bg2">
                    <a:lumMod val="40000"/>
                    <a:lumOff val="60000"/>
                  </a:schemeClr>
                </a:solidFill>
                <a:round/>
                <a:headEnd/>
                <a:tailEnd/>
              </a:ln>
            </p:spPr>
            <p:txBody>
              <a:bodyPr/>
              <a:lstStyle/>
              <a:p>
                <a:endParaRPr lang="en-US" dirty="0"/>
              </a:p>
            </p:txBody>
          </p:sp>
          <p:sp>
            <p:nvSpPr>
              <p:cNvPr id="52" name="Freeform 147"/>
              <p:cNvSpPr>
                <a:spLocks/>
              </p:cNvSpPr>
              <p:nvPr/>
            </p:nvSpPr>
            <p:spPr bwMode="auto">
              <a:xfrm>
                <a:off x="7023186" y="2049507"/>
                <a:ext cx="178184" cy="386707"/>
              </a:xfrm>
              <a:custGeom>
                <a:avLst/>
                <a:gdLst>
                  <a:gd name="T0" fmla="*/ 24 w 104"/>
                  <a:gd name="T1" fmla="*/ 152 h 240"/>
                  <a:gd name="T2" fmla="*/ 40 w 104"/>
                  <a:gd name="T3" fmla="*/ 128 h 240"/>
                  <a:gd name="T4" fmla="*/ 48 w 104"/>
                  <a:gd name="T5" fmla="*/ 120 h 240"/>
                  <a:gd name="T6" fmla="*/ 48 w 104"/>
                  <a:gd name="T7" fmla="*/ 112 h 240"/>
                  <a:gd name="T8" fmla="*/ 0 w 104"/>
                  <a:gd name="T9" fmla="*/ 80 h 240"/>
                  <a:gd name="T10" fmla="*/ 8 w 104"/>
                  <a:gd name="T11" fmla="*/ 64 h 240"/>
                  <a:gd name="T12" fmla="*/ 8 w 104"/>
                  <a:gd name="T13" fmla="*/ 56 h 240"/>
                  <a:gd name="T14" fmla="*/ 0 w 104"/>
                  <a:gd name="T15" fmla="*/ 40 h 240"/>
                  <a:gd name="T16" fmla="*/ 16 w 104"/>
                  <a:gd name="T17" fmla="*/ 24 h 240"/>
                  <a:gd name="T18" fmla="*/ 24 w 104"/>
                  <a:gd name="T19" fmla="*/ 0 h 240"/>
                  <a:gd name="T20" fmla="*/ 96 w 104"/>
                  <a:gd name="T21" fmla="*/ 24 h 240"/>
                  <a:gd name="T22" fmla="*/ 96 w 104"/>
                  <a:gd name="T23" fmla="*/ 48 h 240"/>
                  <a:gd name="T24" fmla="*/ 88 w 104"/>
                  <a:gd name="T25" fmla="*/ 56 h 240"/>
                  <a:gd name="T26" fmla="*/ 88 w 104"/>
                  <a:gd name="T27" fmla="*/ 72 h 240"/>
                  <a:gd name="T28" fmla="*/ 80 w 104"/>
                  <a:gd name="T29" fmla="*/ 80 h 240"/>
                  <a:gd name="T30" fmla="*/ 96 w 104"/>
                  <a:gd name="T31" fmla="*/ 80 h 240"/>
                  <a:gd name="T32" fmla="*/ 96 w 104"/>
                  <a:gd name="T33" fmla="*/ 80 h 240"/>
                  <a:gd name="T34" fmla="*/ 96 w 104"/>
                  <a:gd name="T35" fmla="*/ 80 h 240"/>
                  <a:gd name="T36" fmla="*/ 104 w 104"/>
                  <a:gd name="T37" fmla="*/ 80 h 240"/>
                  <a:gd name="T38" fmla="*/ 104 w 104"/>
                  <a:gd name="T39" fmla="*/ 112 h 240"/>
                  <a:gd name="T40" fmla="*/ 104 w 104"/>
                  <a:gd name="T41" fmla="*/ 128 h 240"/>
                  <a:gd name="T42" fmla="*/ 104 w 104"/>
                  <a:gd name="T43" fmla="*/ 144 h 240"/>
                  <a:gd name="T44" fmla="*/ 104 w 104"/>
                  <a:gd name="T45" fmla="*/ 144 h 240"/>
                  <a:gd name="T46" fmla="*/ 104 w 104"/>
                  <a:gd name="T47" fmla="*/ 120 h 240"/>
                  <a:gd name="T48" fmla="*/ 96 w 104"/>
                  <a:gd name="T49" fmla="*/ 120 h 240"/>
                  <a:gd name="T50" fmla="*/ 96 w 104"/>
                  <a:gd name="T51" fmla="*/ 136 h 240"/>
                  <a:gd name="T52" fmla="*/ 96 w 104"/>
                  <a:gd name="T53" fmla="*/ 152 h 240"/>
                  <a:gd name="T54" fmla="*/ 96 w 104"/>
                  <a:gd name="T55" fmla="*/ 168 h 240"/>
                  <a:gd name="T56" fmla="*/ 88 w 104"/>
                  <a:gd name="T57" fmla="*/ 176 h 240"/>
                  <a:gd name="T58" fmla="*/ 88 w 104"/>
                  <a:gd name="T59" fmla="*/ 184 h 240"/>
                  <a:gd name="T60" fmla="*/ 80 w 104"/>
                  <a:gd name="T61" fmla="*/ 200 h 240"/>
                  <a:gd name="T62" fmla="*/ 80 w 104"/>
                  <a:gd name="T63" fmla="*/ 200 h 240"/>
                  <a:gd name="T64" fmla="*/ 72 w 104"/>
                  <a:gd name="T65" fmla="*/ 224 h 240"/>
                  <a:gd name="T66" fmla="*/ 64 w 104"/>
                  <a:gd name="T67" fmla="*/ 240 h 240"/>
                  <a:gd name="T68" fmla="*/ 56 w 104"/>
                  <a:gd name="T69" fmla="*/ 232 h 240"/>
                  <a:gd name="T70" fmla="*/ 56 w 104"/>
                  <a:gd name="T71" fmla="*/ 216 h 240"/>
                  <a:gd name="T72" fmla="*/ 48 w 104"/>
                  <a:gd name="T73" fmla="*/ 224 h 240"/>
                  <a:gd name="T74" fmla="*/ 40 w 104"/>
                  <a:gd name="T75" fmla="*/ 224 h 240"/>
                  <a:gd name="T76" fmla="*/ 32 w 104"/>
                  <a:gd name="T77" fmla="*/ 216 h 240"/>
                  <a:gd name="T78" fmla="*/ 24 w 104"/>
                  <a:gd name="T79" fmla="*/ 216 h 240"/>
                  <a:gd name="T80" fmla="*/ 8 w 104"/>
                  <a:gd name="T81" fmla="*/ 200 h 240"/>
                  <a:gd name="T82" fmla="*/ 8 w 104"/>
                  <a:gd name="T83" fmla="*/ 192 h 240"/>
                  <a:gd name="T84" fmla="*/ 0 w 104"/>
                  <a:gd name="T85" fmla="*/ 184 h 240"/>
                  <a:gd name="T86" fmla="*/ 8 w 104"/>
                  <a:gd name="T87" fmla="*/ 176 h 240"/>
                  <a:gd name="T88" fmla="*/ 8 w 104"/>
                  <a:gd name="T89" fmla="*/ 168 h 240"/>
                  <a:gd name="T90" fmla="*/ 8 w 104"/>
                  <a:gd name="T91" fmla="*/ 168 h 240"/>
                  <a:gd name="T92" fmla="*/ 8 w 104"/>
                  <a:gd name="T93" fmla="*/ 168 h 24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4"/>
                  <a:gd name="T142" fmla="*/ 0 h 240"/>
                  <a:gd name="T143" fmla="*/ 104 w 104"/>
                  <a:gd name="T144" fmla="*/ 240 h 24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4" h="240">
                    <a:moveTo>
                      <a:pt x="24" y="152"/>
                    </a:moveTo>
                    <a:lnTo>
                      <a:pt x="24" y="152"/>
                    </a:lnTo>
                    <a:lnTo>
                      <a:pt x="24" y="144"/>
                    </a:lnTo>
                    <a:lnTo>
                      <a:pt x="40" y="128"/>
                    </a:lnTo>
                    <a:lnTo>
                      <a:pt x="48" y="120"/>
                    </a:lnTo>
                    <a:lnTo>
                      <a:pt x="48" y="112"/>
                    </a:lnTo>
                    <a:lnTo>
                      <a:pt x="16" y="88"/>
                    </a:lnTo>
                    <a:lnTo>
                      <a:pt x="0" y="80"/>
                    </a:lnTo>
                    <a:lnTo>
                      <a:pt x="0" y="64"/>
                    </a:lnTo>
                    <a:lnTo>
                      <a:pt x="8" y="64"/>
                    </a:lnTo>
                    <a:lnTo>
                      <a:pt x="8" y="56"/>
                    </a:lnTo>
                    <a:lnTo>
                      <a:pt x="0" y="40"/>
                    </a:lnTo>
                    <a:lnTo>
                      <a:pt x="16" y="24"/>
                    </a:lnTo>
                    <a:lnTo>
                      <a:pt x="16" y="8"/>
                    </a:lnTo>
                    <a:lnTo>
                      <a:pt x="24" y="0"/>
                    </a:lnTo>
                    <a:lnTo>
                      <a:pt x="96" y="24"/>
                    </a:lnTo>
                    <a:lnTo>
                      <a:pt x="96" y="48"/>
                    </a:lnTo>
                    <a:lnTo>
                      <a:pt x="88" y="56"/>
                    </a:lnTo>
                    <a:lnTo>
                      <a:pt x="88" y="64"/>
                    </a:lnTo>
                    <a:lnTo>
                      <a:pt x="88" y="72"/>
                    </a:lnTo>
                    <a:lnTo>
                      <a:pt x="80" y="80"/>
                    </a:lnTo>
                    <a:lnTo>
                      <a:pt x="96" y="80"/>
                    </a:lnTo>
                    <a:lnTo>
                      <a:pt x="96" y="72"/>
                    </a:lnTo>
                    <a:lnTo>
                      <a:pt x="104" y="80"/>
                    </a:lnTo>
                    <a:lnTo>
                      <a:pt x="104" y="104"/>
                    </a:lnTo>
                    <a:lnTo>
                      <a:pt x="104" y="112"/>
                    </a:lnTo>
                    <a:lnTo>
                      <a:pt x="104" y="120"/>
                    </a:lnTo>
                    <a:lnTo>
                      <a:pt x="104" y="128"/>
                    </a:lnTo>
                    <a:lnTo>
                      <a:pt x="104" y="144"/>
                    </a:lnTo>
                    <a:lnTo>
                      <a:pt x="104" y="128"/>
                    </a:lnTo>
                    <a:lnTo>
                      <a:pt x="104" y="120"/>
                    </a:lnTo>
                    <a:lnTo>
                      <a:pt x="96" y="120"/>
                    </a:lnTo>
                    <a:lnTo>
                      <a:pt x="96" y="128"/>
                    </a:lnTo>
                    <a:lnTo>
                      <a:pt x="96" y="136"/>
                    </a:lnTo>
                    <a:lnTo>
                      <a:pt x="96" y="152"/>
                    </a:lnTo>
                    <a:lnTo>
                      <a:pt x="104" y="160"/>
                    </a:lnTo>
                    <a:lnTo>
                      <a:pt x="96" y="168"/>
                    </a:lnTo>
                    <a:lnTo>
                      <a:pt x="88" y="176"/>
                    </a:lnTo>
                    <a:lnTo>
                      <a:pt x="88" y="184"/>
                    </a:lnTo>
                    <a:lnTo>
                      <a:pt x="80" y="200"/>
                    </a:lnTo>
                    <a:lnTo>
                      <a:pt x="80" y="208"/>
                    </a:lnTo>
                    <a:lnTo>
                      <a:pt x="72" y="224"/>
                    </a:lnTo>
                    <a:lnTo>
                      <a:pt x="72" y="232"/>
                    </a:lnTo>
                    <a:lnTo>
                      <a:pt x="64" y="240"/>
                    </a:lnTo>
                    <a:lnTo>
                      <a:pt x="56" y="240"/>
                    </a:lnTo>
                    <a:lnTo>
                      <a:pt x="56" y="232"/>
                    </a:lnTo>
                    <a:lnTo>
                      <a:pt x="64" y="224"/>
                    </a:lnTo>
                    <a:lnTo>
                      <a:pt x="56" y="216"/>
                    </a:lnTo>
                    <a:lnTo>
                      <a:pt x="48" y="224"/>
                    </a:lnTo>
                    <a:lnTo>
                      <a:pt x="40" y="224"/>
                    </a:lnTo>
                    <a:lnTo>
                      <a:pt x="32" y="216"/>
                    </a:lnTo>
                    <a:lnTo>
                      <a:pt x="24" y="216"/>
                    </a:lnTo>
                    <a:lnTo>
                      <a:pt x="16" y="208"/>
                    </a:lnTo>
                    <a:lnTo>
                      <a:pt x="8" y="200"/>
                    </a:lnTo>
                    <a:lnTo>
                      <a:pt x="8" y="192"/>
                    </a:lnTo>
                    <a:lnTo>
                      <a:pt x="0" y="192"/>
                    </a:lnTo>
                    <a:lnTo>
                      <a:pt x="0" y="184"/>
                    </a:lnTo>
                    <a:lnTo>
                      <a:pt x="0" y="176"/>
                    </a:lnTo>
                    <a:lnTo>
                      <a:pt x="8" y="176"/>
                    </a:lnTo>
                    <a:lnTo>
                      <a:pt x="8" y="168"/>
                    </a:lnTo>
                    <a:lnTo>
                      <a:pt x="24" y="152"/>
                    </a:lnTo>
                    <a:close/>
                  </a:path>
                </a:pathLst>
              </a:custGeom>
              <a:grpFill/>
              <a:ln w="6350">
                <a:solidFill>
                  <a:schemeClr val="bg2">
                    <a:lumMod val="40000"/>
                    <a:lumOff val="60000"/>
                  </a:schemeClr>
                </a:solidFill>
                <a:round/>
                <a:headEnd/>
                <a:tailEnd/>
              </a:ln>
            </p:spPr>
            <p:txBody>
              <a:bodyPr/>
              <a:lstStyle/>
              <a:p>
                <a:endParaRPr lang="en-US" dirty="0"/>
              </a:p>
            </p:txBody>
          </p:sp>
          <p:sp>
            <p:nvSpPr>
              <p:cNvPr id="53" name="Freeform 148"/>
              <p:cNvSpPr>
                <a:spLocks/>
              </p:cNvSpPr>
              <p:nvPr/>
            </p:nvSpPr>
            <p:spPr bwMode="auto">
              <a:xfrm>
                <a:off x="6995661" y="2307312"/>
                <a:ext cx="137620" cy="232024"/>
              </a:xfrm>
              <a:custGeom>
                <a:avLst/>
                <a:gdLst>
                  <a:gd name="T0" fmla="*/ 16 w 80"/>
                  <a:gd name="T1" fmla="*/ 16 h 144"/>
                  <a:gd name="T2" fmla="*/ 16 w 80"/>
                  <a:gd name="T3" fmla="*/ 24 h 144"/>
                  <a:gd name="T4" fmla="*/ 16 w 80"/>
                  <a:gd name="T5" fmla="*/ 24 h 144"/>
                  <a:gd name="T6" fmla="*/ 16 w 80"/>
                  <a:gd name="T7" fmla="*/ 32 h 144"/>
                  <a:gd name="T8" fmla="*/ 16 w 80"/>
                  <a:gd name="T9" fmla="*/ 40 h 144"/>
                  <a:gd name="T10" fmla="*/ 24 w 80"/>
                  <a:gd name="T11" fmla="*/ 56 h 144"/>
                  <a:gd name="T12" fmla="*/ 40 w 80"/>
                  <a:gd name="T13" fmla="*/ 56 h 144"/>
                  <a:gd name="T14" fmla="*/ 40 w 80"/>
                  <a:gd name="T15" fmla="*/ 72 h 144"/>
                  <a:gd name="T16" fmla="*/ 40 w 80"/>
                  <a:gd name="T17" fmla="*/ 72 h 144"/>
                  <a:gd name="T18" fmla="*/ 40 w 80"/>
                  <a:gd name="T19" fmla="*/ 72 h 144"/>
                  <a:gd name="T20" fmla="*/ 40 w 80"/>
                  <a:gd name="T21" fmla="*/ 80 h 144"/>
                  <a:gd name="T22" fmla="*/ 48 w 80"/>
                  <a:gd name="T23" fmla="*/ 88 h 144"/>
                  <a:gd name="T24" fmla="*/ 48 w 80"/>
                  <a:gd name="T25" fmla="*/ 88 h 144"/>
                  <a:gd name="T26" fmla="*/ 48 w 80"/>
                  <a:gd name="T27" fmla="*/ 96 h 144"/>
                  <a:gd name="T28" fmla="*/ 56 w 80"/>
                  <a:gd name="T29" fmla="*/ 96 h 144"/>
                  <a:gd name="T30" fmla="*/ 64 w 80"/>
                  <a:gd name="T31" fmla="*/ 104 h 144"/>
                  <a:gd name="T32" fmla="*/ 72 w 80"/>
                  <a:gd name="T33" fmla="*/ 104 h 144"/>
                  <a:gd name="T34" fmla="*/ 72 w 80"/>
                  <a:gd name="T35" fmla="*/ 104 h 144"/>
                  <a:gd name="T36" fmla="*/ 72 w 80"/>
                  <a:gd name="T37" fmla="*/ 104 h 144"/>
                  <a:gd name="T38" fmla="*/ 72 w 80"/>
                  <a:gd name="T39" fmla="*/ 112 h 144"/>
                  <a:gd name="T40" fmla="*/ 72 w 80"/>
                  <a:gd name="T41" fmla="*/ 112 h 144"/>
                  <a:gd name="T42" fmla="*/ 64 w 80"/>
                  <a:gd name="T43" fmla="*/ 112 h 144"/>
                  <a:gd name="T44" fmla="*/ 64 w 80"/>
                  <a:gd name="T45" fmla="*/ 112 h 144"/>
                  <a:gd name="T46" fmla="*/ 64 w 80"/>
                  <a:gd name="T47" fmla="*/ 120 h 144"/>
                  <a:gd name="T48" fmla="*/ 64 w 80"/>
                  <a:gd name="T49" fmla="*/ 120 h 144"/>
                  <a:gd name="T50" fmla="*/ 64 w 80"/>
                  <a:gd name="T51" fmla="*/ 120 h 144"/>
                  <a:gd name="T52" fmla="*/ 64 w 80"/>
                  <a:gd name="T53" fmla="*/ 120 h 144"/>
                  <a:gd name="T54" fmla="*/ 64 w 80"/>
                  <a:gd name="T55" fmla="*/ 120 h 144"/>
                  <a:gd name="T56" fmla="*/ 64 w 80"/>
                  <a:gd name="T57" fmla="*/ 128 h 144"/>
                  <a:gd name="T58" fmla="*/ 64 w 80"/>
                  <a:gd name="T59" fmla="*/ 128 h 144"/>
                  <a:gd name="T60" fmla="*/ 72 w 80"/>
                  <a:gd name="T61" fmla="*/ 120 h 144"/>
                  <a:gd name="T62" fmla="*/ 72 w 80"/>
                  <a:gd name="T63" fmla="*/ 120 h 144"/>
                  <a:gd name="T64" fmla="*/ 72 w 80"/>
                  <a:gd name="T65" fmla="*/ 120 h 144"/>
                  <a:gd name="T66" fmla="*/ 80 w 80"/>
                  <a:gd name="T67" fmla="*/ 120 h 144"/>
                  <a:gd name="T68" fmla="*/ 80 w 80"/>
                  <a:gd name="T69" fmla="*/ 120 h 144"/>
                  <a:gd name="T70" fmla="*/ 80 w 80"/>
                  <a:gd name="T71" fmla="*/ 128 h 144"/>
                  <a:gd name="T72" fmla="*/ 80 w 80"/>
                  <a:gd name="T73" fmla="*/ 128 h 144"/>
                  <a:gd name="T74" fmla="*/ 80 w 80"/>
                  <a:gd name="T75" fmla="*/ 136 h 144"/>
                  <a:gd name="T76" fmla="*/ 80 w 80"/>
                  <a:gd name="T77" fmla="*/ 136 h 144"/>
                  <a:gd name="T78" fmla="*/ 32 w 80"/>
                  <a:gd name="T79" fmla="*/ 144 h 144"/>
                  <a:gd name="T80" fmla="*/ 32 w 80"/>
                  <a:gd name="T81" fmla="*/ 144 h 144"/>
                  <a:gd name="T82" fmla="*/ 0 w 80"/>
                  <a:gd name="T83" fmla="*/ 16 h 144"/>
                  <a:gd name="T84" fmla="*/ 0 w 80"/>
                  <a:gd name="T85" fmla="*/ 24 h 144"/>
                  <a:gd name="T86" fmla="*/ 0 w 80"/>
                  <a:gd name="T87" fmla="*/ 0 h 144"/>
                  <a:gd name="T88" fmla="*/ 16 w 80"/>
                  <a:gd name="T89" fmla="*/ 0 h 144"/>
                  <a:gd name="T90" fmla="*/ 24 w 80"/>
                  <a:gd name="T91" fmla="*/ 8 h 144"/>
                  <a:gd name="T92" fmla="*/ 24 w 80"/>
                  <a:gd name="T93" fmla="*/ 8 h 144"/>
                  <a:gd name="T94" fmla="*/ 16 w 80"/>
                  <a:gd name="T95" fmla="*/ 8 h 144"/>
                  <a:gd name="T96" fmla="*/ 16 w 80"/>
                  <a:gd name="T97" fmla="*/ 16 h 14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0"/>
                  <a:gd name="T148" fmla="*/ 0 h 144"/>
                  <a:gd name="T149" fmla="*/ 80 w 80"/>
                  <a:gd name="T150" fmla="*/ 144 h 14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0" h="144">
                    <a:moveTo>
                      <a:pt x="16" y="16"/>
                    </a:moveTo>
                    <a:lnTo>
                      <a:pt x="16" y="24"/>
                    </a:lnTo>
                    <a:lnTo>
                      <a:pt x="16" y="32"/>
                    </a:lnTo>
                    <a:lnTo>
                      <a:pt x="16" y="40"/>
                    </a:lnTo>
                    <a:lnTo>
                      <a:pt x="24" y="56"/>
                    </a:lnTo>
                    <a:lnTo>
                      <a:pt x="40" y="56"/>
                    </a:lnTo>
                    <a:lnTo>
                      <a:pt x="40" y="72"/>
                    </a:lnTo>
                    <a:lnTo>
                      <a:pt x="40" y="80"/>
                    </a:lnTo>
                    <a:lnTo>
                      <a:pt x="48" y="88"/>
                    </a:lnTo>
                    <a:lnTo>
                      <a:pt x="48" y="96"/>
                    </a:lnTo>
                    <a:lnTo>
                      <a:pt x="56" y="96"/>
                    </a:lnTo>
                    <a:lnTo>
                      <a:pt x="64" y="104"/>
                    </a:lnTo>
                    <a:lnTo>
                      <a:pt x="72" y="104"/>
                    </a:lnTo>
                    <a:lnTo>
                      <a:pt x="72" y="112"/>
                    </a:lnTo>
                    <a:lnTo>
                      <a:pt x="64" y="112"/>
                    </a:lnTo>
                    <a:lnTo>
                      <a:pt x="64" y="120"/>
                    </a:lnTo>
                    <a:lnTo>
                      <a:pt x="64" y="128"/>
                    </a:lnTo>
                    <a:lnTo>
                      <a:pt x="72" y="120"/>
                    </a:lnTo>
                    <a:lnTo>
                      <a:pt x="80" y="120"/>
                    </a:lnTo>
                    <a:lnTo>
                      <a:pt x="80" y="128"/>
                    </a:lnTo>
                    <a:lnTo>
                      <a:pt x="80" y="136"/>
                    </a:lnTo>
                    <a:lnTo>
                      <a:pt x="32" y="144"/>
                    </a:lnTo>
                    <a:lnTo>
                      <a:pt x="0" y="16"/>
                    </a:lnTo>
                    <a:lnTo>
                      <a:pt x="0" y="24"/>
                    </a:lnTo>
                    <a:lnTo>
                      <a:pt x="0" y="0"/>
                    </a:lnTo>
                    <a:lnTo>
                      <a:pt x="16" y="0"/>
                    </a:lnTo>
                    <a:lnTo>
                      <a:pt x="24" y="8"/>
                    </a:lnTo>
                    <a:lnTo>
                      <a:pt x="16" y="8"/>
                    </a:lnTo>
                    <a:lnTo>
                      <a:pt x="16" y="16"/>
                    </a:lnTo>
                    <a:close/>
                  </a:path>
                </a:pathLst>
              </a:custGeom>
              <a:grpFill/>
              <a:ln w="6350">
                <a:solidFill>
                  <a:schemeClr val="bg2">
                    <a:lumMod val="40000"/>
                    <a:lumOff val="60000"/>
                  </a:schemeClr>
                </a:solidFill>
                <a:round/>
                <a:headEnd/>
                <a:tailEnd/>
              </a:ln>
            </p:spPr>
            <p:txBody>
              <a:bodyPr/>
              <a:lstStyle/>
              <a:p>
                <a:endParaRPr lang="en-US" dirty="0"/>
              </a:p>
            </p:txBody>
          </p:sp>
          <p:sp>
            <p:nvSpPr>
              <p:cNvPr id="54" name="Freeform 149"/>
              <p:cNvSpPr>
                <a:spLocks/>
              </p:cNvSpPr>
              <p:nvPr/>
            </p:nvSpPr>
            <p:spPr bwMode="auto">
              <a:xfrm>
                <a:off x="5137050" y="2977604"/>
                <a:ext cx="1170505" cy="386707"/>
              </a:xfrm>
              <a:custGeom>
                <a:avLst/>
                <a:gdLst>
                  <a:gd name="T0" fmla="*/ 664 w 680"/>
                  <a:gd name="T1" fmla="*/ 0 h 240"/>
                  <a:gd name="T2" fmla="*/ 672 w 680"/>
                  <a:gd name="T3" fmla="*/ 0 h 240"/>
                  <a:gd name="T4" fmla="*/ 672 w 680"/>
                  <a:gd name="T5" fmla="*/ 16 h 240"/>
                  <a:gd name="T6" fmla="*/ 672 w 680"/>
                  <a:gd name="T7" fmla="*/ 32 h 240"/>
                  <a:gd name="T8" fmla="*/ 664 w 680"/>
                  <a:gd name="T9" fmla="*/ 32 h 240"/>
                  <a:gd name="T10" fmla="*/ 656 w 680"/>
                  <a:gd name="T11" fmla="*/ 56 h 240"/>
                  <a:gd name="T12" fmla="*/ 648 w 680"/>
                  <a:gd name="T13" fmla="*/ 56 h 240"/>
                  <a:gd name="T14" fmla="*/ 616 w 680"/>
                  <a:gd name="T15" fmla="*/ 80 h 240"/>
                  <a:gd name="T16" fmla="*/ 608 w 680"/>
                  <a:gd name="T17" fmla="*/ 72 h 240"/>
                  <a:gd name="T18" fmla="*/ 584 w 680"/>
                  <a:gd name="T19" fmla="*/ 96 h 240"/>
                  <a:gd name="T20" fmla="*/ 584 w 680"/>
                  <a:gd name="T21" fmla="*/ 104 h 240"/>
                  <a:gd name="T22" fmla="*/ 552 w 680"/>
                  <a:gd name="T23" fmla="*/ 120 h 240"/>
                  <a:gd name="T24" fmla="*/ 544 w 680"/>
                  <a:gd name="T25" fmla="*/ 128 h 240"/>
                  <a:gd name="T26" fmla="*/ 512 w 680"/>
                  <a:gd name="T27" fmla="*/ 144 h 240"/>
                  <a:gd name="T28" fmla="*/ 488 w 680"/>
                  <a:gd name="T29" fmla="*/ 168 h 240"/>
                  <a:gd name="T30" fmla="*/ 488 w 680"/>
                  <a:gd name="T31" fmla="*/ 200 h 240"/>
                  <a:gd name="T32" fmla="*/ 384 w 680"/>
                  <a:gd name="T33" fmla="*/ 208 h 240"/>
                  <a:gd name="T34" fmla="*/ 8 w 680"/>
                  <a:gd name="T35" fmla="*/ 240 h 240"/>
                  <a:gd name="T36" fmla="*/ 0 w 680"/>
                  <a:gd name="T37" fmla="*/ 240 h 240"/>
                  <a:gd name="T38" fmla="*/ 0 w 680"/>
                  <a:gd name="T39" fmla="*/ 240 h 240"/>
                  <a:gd name="T40" fmla="*/ 16 w 680"/>
                  <a:gd name="T41" fmla="*/ 232 h 240"/>
                  <a:gd name="T42" fmla="*/ 16 w 680"/>
                  <a:gd name="T43" fmla="*/ 216 h 240"/>
                  <a:gd name="T44" fmla="*/ 16 w 680"/>
                  <a:gd name="T45" fmla="*/ 208 h 240"/>
                  <a:gd name="T46" fmla="*/ 24 w 680"/>
                  <a:gd name="T47" fmla="*/ 184 h 240"/>
                  <a:gd name="T48" fmla="*/ 32 w 680"/>
                  <a:gd name="T49" fmla="*/ 168 h 240"/>
                  <a:gd name="T50" fmla="*/ 24 w 680"/>
                  <a:gd name="T51" fmla="*/ 168 h 240"/>
                  <a:gd name="T52" fmla="*/ 32 w 680"/>
                  <a:gd name="T53" fmla="*/ 160 h 240"/>
                  <a:gd name="T54" fmla="*/ 48 w 680"/>
                  <a:gd name="T55" fmla="*/ 144 h 240"/>
                  <a:gd name="T56" fmla="*/ 40 w 680"/>
                  <a:gd name="T57" fmla="*/ 136 h 240"/>
                  <a:gd name="T58" fmla="*/ 56 w 680"/>
                  <a:gd name="T59" fmla="*/ 120 h 240"/>
                  <a:gd name="T60" fmla="*/ 48 w 680"/>
                  <a:gd name="T61" fmla="*/ 120 h 240"/>
                  <a:gd name="T62" fmla="*/ 40 w 680"/>
                  <a:gd name="T63" fmla="*/ 112 h 240"/>
                  <a:gd name="T64" fmla="*/ 48 w 680"/>
                  <a:gd name="T65" fmla="*/ 112 h 240"/>
                  <a:gd name="T66" fmla="*/ 48 w 680"/>
                  <a:gd name="T67" fmla="*/ 104 h 240"/>
                  <a:gd name="T68" fmla="*/ 56 w 680"/>
                  <a:gd name="T69" fmla="*/ 80 h 240"/>
                  <a:gd name="T70" fmla="*/ 176 w 680"/>
                  <a:gd name="T71" fmla="*/ 72 h 240"/>
                  <a:gd name="T72" fmla="*/ 168 w 680"/>
                  <a:gd name="T73" fmla="*/ 56 h 240"/>
                  <a:gd name="T74" fmla="*/ 192 w 680"/>
                  <a:gd name="T75" fmla="*/ 56 h 240"/>
                  <a:gd name="T76" fmla="*/ 504 w 680"/>
                  <a:gd name="T77" fmla="*/ 32 h 240"/>
                  <a:gd name="T78" fmla="*/ 664 w 680"/>
                  <a:gd name="T79" fmla="*/ 0 h 2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80"/>
                  <a:gd name="T121" fmla="*/ 0 h 240"/>
                  <a:gd name="T122" fmla="*/ 680 w 680"/>
                  <a:gd name="T123" fmla="*/ 240 h 2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80" h="240">
                    <a:moveTo>
                      <a:pt x="664" y="0"/>
                    </a:moveTo>
                    <a:lnTo>
                      <a:pt x="664" y="0"/>
                    </a:lnTo>
                    <a:lnTo>
                      <a:pt x="672" y="0"/>
                    </a:lnTo>
                    <a:lnTo>
                      <a:pt x="672" y="8"/>
                    </a:lnTo>
                    <a:lnTo>
                      <a:pt x="672" y="16"/>
                    </a:lnTo>
                    <a:lnTo>
                      <a:pt x="680" y="24"/>
                    </a:lnTo>
                    <a:lnTo>
                      <a:pt x="672" y="32"/>
                    </a:lnTo>
                    <a:lnTo>
                      <a:pt x="664" y="32"/>
                    </a:lnTo>
                    <a:lnTo>
                      <a:pt x="656" y="48"/>
                    </a:lnTo>
                    <a:lnTo>
                      <a:pt x="656" y="56"/>
                    </a:lnTo>
                    <a:lnTo>
                      <a:pt x="648" y="56"/>
                    </a:lnTo>
                    <a:lnTo>
                      <a:pt x="640" y="56"/>
                    </a:lnTo>
                    <a:lnTo>
                      <a:pt x="616" y="80"/>
                    </a:lnTo>
                    <a:lnTo>
                      <a:pt x="608" y="72"/>
                    </a:lnTo>
                    <a:lnTo>
                      <a:pt x="600" y="72"/>
                    </a:lnTo>
                    <a:lnTo>
                      <a:pt x="584" y="96"/>
                    </a:lnTo>
                    <a:lnTo>
                      <a:pt x="584" y="104"/>
                    </a:lnTo>
                    <a:lnTo>
                      <a:pt x="568" y="104"/>
                    </a:lnTo>
                    <a:lnTo>
                      <a:pt x="552" y="120"/>
                    </a:lnTo>
                    <a:lnTo>
                      <a:pt x="544" y="128"/>
                    </a:lnTo>
                    <a:lnTo>
                      <a:pt x="520" y="128"/>
                    </a:lnTo>
                    <a:lnTo>
                      <a:pt x="512" y="144"/>
                    </a:lnTo>
                    <a:lnTo>
                      <a:pt x="504" y="168"/>
                    </a:lnTo>
                    <a:lnTo>
                      <a:pt x="488" y="168"/>
                    </a:lnTo>
                    <a:lnTo>
                      <a:pt x="488" y="200"/>
                    </a:lnTo>
                    <a:lnTo>
                      <a:pt x="384" y="208"/>
                    </a:lnTo>
                    <a:lnTo>
                      <a:pt x="176" y="224"/>
                    </a:lnTo>
                    <a:lnTo>
                      <a:pt x="8" y="240"/>
                    </a:lnTo>
                    <a:lnTo>
                      <a:pt x="0" y="240"/>
                    </a:lnTo>
                    <a:lnTo>
                      <a:pt x="8" y="232"/>
                    </a:lnTo>
                    <a:lnTo>
                      <a:pt x="16" y="232"/>
                    </a:lnTo>
                    <a:lnTo>
                      <a:pt x="16" y="224"/>
                    </a:lnTo>
                    <a:lnTo>
                      <a:pt x="16" y="216"/>
                    </a:lnTo>
                    <a:lnTo>
                      <a:pt x="16" y="208"/>
                    </a:lnTo>
                    <a:lnTo>
                      <a:pt x="16" y="200"/>
                    </a:lnTo>
                    <a:lnTo>
                      <a:pt x="24" y="184"/>
                    </a:lnTo>
                    <a:lnTo>
                      <a:pt x="32" y="176"/>
                    </a:lnTo>
                    <a:lnTo>
                      <a:pt x="32" y="168"/>
                    </a:lnTo>
                    <a:lnTo>
                      <a:pt x="24" y="168"/>
                    </a:lnTo>
                    <a:lnTo>
                      <a:pt x="32" y="168"/>
                    </a:lnTo>
                    <a:lnTo>
                      <a:pt x="32" y="160"/>
                    </a:lnTo>
                    <a:lnTo>
                      <a:pt x="48" y="152"/>
                    </a:lnTo>
                    <a:lnTo>
                      <a:pt x="48" y="144"/>
                    </a:lnTo>
                    <a:lnTo>
                      <a:pt x="40" y="136"/>
                    </a:lnTo>
                    <a:lnTo>
                      <a:pt x="48" y="120"/>
                    </a:lnTo>
                    <a:lnTo>
                      <a:pt x="56" y="120"/>
                    </a:lnTo>
                    <a:lnTo>
                      <a:pt x="48" y="120"/>
                    </a:lnTo>
                    <a:lnTo>
                      <a:pt x="48" y="112"/>
                    </a:lnTo>
                    <a:lnTo>
                      <a:pt x="40" y="112"/>
                    </a:lnTo>
                    <a:lnTo>
                      <a:pt x="48" y="112"/>
                    </a:lnTo>
                    <a:lnTo>
                      <a:pt x="48" y="104"/>
                    </a:lnTo>
                    <a:lnTo>
                      <a:pt x="56" y="80"/>
                    </a:lnTo>
                    <a:lnTo>
                      <a:pt x="176" y="72"/>
                    </a:lnTo>
                    <a:lnTo>
                      <a:pt x="168" y="56"/>
                    </a:lnTo>
                    <a:lnTo>
                      <a:pt x="176" y="56"/>
                    </a:lnTo>
                    <a:lnTo>
                      <a:pt x="192" y="56"/>
                    </a:lnTo>
                    <a:lnTo>
                      <a:pt x="200" y="56"/>
                    </a:lnTo>
                    <a:lnTo>
                      <a:pt x="504" y="32"/>
                    </a:lnTo>
                    <a:lnTo>
                      <a:pt x="656" y="8"/>
                    </a:lnTo>
                    <a:lnTo>
                      <a:pt x="664" y="0"/>
                    </a:lnTo>
                    <a:close/>
                  </a:path>
                </a:pathLst>
              </a:custGeom>
              <a:grpFill/>
              <a:ln w="6350">
                <a:solidFill>
                  <a:schemeClr val="bg2">
                    <a:lumMod val="40000"/>
                    <a:lumOff val="60000"/>
                  </a:schemeClr>
                </a:solidFill>
                <a:round/>
                <a:headEnd/>
                <a:tailEnd/>
              </a:ln>
            </p:spPr>
            <p:txBody>
              <a:bodyPr/>
              <a:lstStyle/>
              <a:p>
                <a:endParaRPr lang="en-US" dirty="0"/>
              </a:p>
            </p:txBody>
          </p:sp>
          <p:sp>
            <p:nvSpPr>
              <p:cNvPr id="55" name="Freeform 150"/>
              <p:cNvSpPr>
                <a:spLocks/>
              </p:cNvSpPr>
              <p:nvPr/>
            </p:nvSpPr>
            <p:spPr bwMode="auto">
              <a:xfrm>
                <a:off x="4971905" y="3338530"/>
                <a:ext cx="495436" cy="799195"/>
              </a:xfrm>
              <a:custGeom>
                <a:avLst/>
                <a:gdLst>
                  <a:gd name="T0" fmla="*/ 208 w 288"/>
                  <a:gd name="T1" fmla="*/ 480 h 496"/>
                  <a:gd name="T2" fmla="*/ 216 w 288"/>
                  <a:gd name="T3" fmla="*/ 488 h 496"/>
                  <a:gd name="T4" fmla="*/ 248 w 288"/>
                  <a:gd name="T5" fmla="*/ 480 h 496"/>
                  <a:gd name="T6" fmla="*/ 240 w 288"/>
                  <a:gd name="T7" fmla="*/ 472 h 496"/>
                  <a:gd name="T8" fmla="*/ 256 w 288"/>
                  <a:gd name="T9" fmla="*/ 480 h 496"/>
                  <a:gd name="T10" fmla="*/ 264 w 288"/>
                  <a:gd name="T11" fmla="*/ 480 h 496"/>
                  <a:gd name="T12" fmla="*/ 272 w 288"/>
                  <a:gd name="T13" fmla="*/ 472 h 496"/>
                  <a:gd name="T14" fmla="*/ 288 w 288"/>
                  <a:gd name="T15" fmla="*/ 472 h 496"/>
                  <a:gd name="T16" fmla="*/ 272 w 288"/>
                  <a:gd name="T17" fmla="*/ 0 h 496"/>
                  <a:gd name="T18" fmla="*/ 104 w 288"/>
                  <a:gd name="T19" fmla="*/ 16 h 496"/>
                  <a:gd name="T20" fmla="*/ 88 w 288"/>
                  <a:gd name="T21" fmla="*/ 40 h 496"/>
                  <a:gd name="T22" fmla="*/ 80 w 288"/>
                  <a:gd name="T23" fmla="*/ 48 h 496"/>
                  <a:gd name="T24" fmla="*/ 72 w 288"/>
                  <a:gd name="T25" fmla="*/ 80 h 496"/>
                  <a:gd name="T26" fmla="*/ 72 w 288"/>
                  <a:gd name="T27" fmla="*/ 80 h 496"/>
                  <a:gd name="T28" fmla="*/ 56 w 288"/>
                  <a:gd name="T29" fmla="*/ 104 h 496"/>
                  <a:gd name="T30" fmla="*/ 48 w 288"/>
                  <a:gd name="T31" fmla="*/ 112 h 496"/>
                  <a:gd name="T32" fmla="*/ 40 w 288"/>
                  <a:gd name="T33" fmla="*/ 120 h 496"/>
                  <a:gd name="T34" fmla="*/ 40 w 288"/>
                  <a:gd name="T35" fmla="*/ 136 h 496"/>
                  <a:gd name="T36" fmla="*/ 32 w 288"/>
                  <a:gd name="T37" fmla="*/ 144 h 496"/>
                  <a:gd name="T38" fmla="*/ 40 w 288"/>
                  <a:gd name="T39" fmla="*/ 152 h 496"/>
                  <a:gd name="T40" fmla="*/ 32 w 288"/>
                  <a:gd name="T41" fmla="*/ 160 h 496"/>
                  <a:gd name="T42" fmla="*/ 24 w 288"/>
                  <a:gd name="T43" fmla="*/ 168 h 496"/>
                  <a:gd name="T44" fmla="*/ 40 w 288"/>
                  <a:gd name="T45" fmla="*/ 200 h 496"/>
                  <a:gd name="T46" fmla="*/ 40 w 288"/>
                  <a:gd name="T47" fmla="*/ 208 h 496"/>
                  <a:gd name="T48" fmla="*/ 32 w 288"/>
                  <a:gd name="T49" fmla="*/ 224 h 496"/>
                  <a:gd name="T50" fmla="*/ 32 w 288"/>
                  <a:gd name="T51" fmla="*/ 232 h 496"/>
                  <a:gd name="T52" fmla="*/ 40 w 288"/>
                  <a:gd name="T53" fmla="*/ 232 h 496"/>
                  <a:gd name="T54" fmla="*/ 40 w 288"/>
                  <a:gd name="T55" fmla="*/ 248 h 496"/>
                  <a:gd name="T56" fmla="*/ 40 w 288"/>
                  <a:gd name="T57" fmla="*/ 256 h 496"/>
                  <a:gd name="T58" fmla="*/ 40 w 288"/>
                  <a:gd name="T59" fmla="*/ 264 h 496"/>
                  <a:gd name="T60" fmla="*/ 48 w 288"/>
                  <a:gd name="T61" fmla="*/ 272 h 496"/>
                  <a:gd name="T62" fmla="*/ 48 w 288"/>
                  <a:gd name="T63" fmla="*/ 280 h 496"/>
                  <a:gd name="T64" fmla="*/ 48 w 288"/>
                  <a:gd name="T65" fmla="*/ 280 h 496"/>
                  <a:gd name="T66" fmla="*/ 56 w 288"/>
                  <a:gd name="T67" fmla="*/ 288 h 496"/>
                  <a:gd name="T68" fmla="*/ 56 w 288"/>
                  <a:gd name="T69" fmla="*/ 304 h 496"/>
                  <a:gd name="T70" fmla="*/ 40 w 288"/>
                  <a:gd name="T71" fmla="*/ 312 h 496"/>
                  <a:gd name="T72" fmla="*/ 40 w 288"/>
                  <a:gd name="T73" fmla="*/ 320 h 496"/>
                  <a:gd name="T74" fmla="*/ 40 w 288"/>
                  <a:gd name="T75" fmla="*/ 344 h 496"/>
                  <a:gd name="T76" fmla="*/ 24 w 288"/>
                  <a:gd name="T77" fmla="*/ 360 h 496"/>
                  <a:gd name="T78" fmla="*/ 16 w 288"/>
                  <a:gd name="T79" fmla="*/ 368 h 496"/>
                  <a:gd name="T80" fmla="*/ 24 w 288"/>
                  <a:gd name="T81" fmla="*/ 368 h 496"/>
                  <a:gd name="T82" fmla="*/ 16 w 288"/>
                  <a:gd name="T83" fmla="*/ 384 h 496"/>
                  <a:gd name="T84" fmla="*/ 16 w 288"/>
                  <a:gd name="T85" fmla="*/ 392 h 496"/>
                  <a:gd name="T86" fmla="*/ 16 w 288"/>
                  <a:gd name="T87" fmla="*/ 400 h 496"/>
                  <a:gd name="T88" fmla="*/ 8 w 288"/>
                  <a:gd name="T89" fmla="*/ 416 h 496"/>
                  <a:gd name="T90" fmla="*/ 8 w 288"/>
                  <a:gd name="T91" fmla="*/ 424 h 496"/>
                  <a:gd name="T92" fmla="*/ 168 w 288"/>
                  <a:gd name="T93" fmla="*/ 416 h 496"/>
                  <a:gd name="T94" fmla="*/ 160 w 288"/>
                  <a:gd name="T95" fmla="*/ 448 h 496"/>
                  <a:gd name="T96" fmla="*/ 184 w 288"/>
                  <a:gd name="T97" fmla="*/ 488 h 496"/>
                  <a:gd name="T98" fmla="*/ 200 w 288"/>
                  <a:gd name="T99" fmla="*/ 496 h 49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8"/>
                  <a:gd name="T151" fmla="*/ 0 h 496"/>
                  <a:gd name="T152" fmla="*/ 288 w 288"/>
                  <a:gd name="T153" fmla="*/ 496 h 49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8" h="496">
                    <a:moveTo>
                      <a:pt x="208" y="488"/>
                    </a:moveTo>
                    <a:lnTo>
                      <a:pt x="208" y="488"/>
                    </a:lnTo>
                    <a:lnTo>
                      <a:pt x="208" y="480"/>
                    </a:lnTo>
                    <a:lnTo>
                      <a:pt x="216" y="488"/>
                    </a:lnTo>
                    <a:lnTo>
                      <a:pt x="240" y="480"/>
                    </a:lnTo>
                    <a:lnTo>
                      <a:pt x="248" y="480"/>
                    </a:lnTo>
                    <a:lnTo>
                      <a:pt x="248" y="472"/>
                    </a:lnTo>
                    <a:lnTo>
                      <a:pt x="240" y="472"/>
                    </a:lnTo>
                    <a:lnTo>
                      <a:pt x="248" y="472"/>
                    </a:lnTo>
                    <a:lnTo>
                      <a:pt x="256" y="472"/>
                    </a:lnTo>
                    <a:lnTo>
                      <a:pt x="256" y="480"/>
                    </a:lnTo>
                    <a:lnTo>
                      <a:pt x="264" y="480"/>
                    </a:lnTo>
                    <a:lnTo>
                      <a:pt x="272" y="472"/>
                    </a:lnTo>
                    <a:lnTo>
                      <a:pt x="280" y="480"/>
                    </a:lnTo>
                    <a:lnTo>
                      <a:pt x="288" y="480"/>
                    </a:lnTo>
                    <a:lnTo>
                      <a:pt x="288" y="472"/>
                    </a:lnTo>
                    <a:lnTo>
                      <a:pt x="272" y="320"/>
                    </a:lnTo>
                    <a:lnTo>
                      <a:pt x="272" y="0"/>
                    </a:lnTo>
                    <a:lnTo>
                      <a:pt x="104" y="16"/>
                    </a:lnTo>
                    <a:lnTo>
                      <a:pt x="104" y="24"/>
                    </a:lnTo>
                    <a:lnTo>
                      <a:pt x="96" y="32"/>
                    </a:lnTo>
                    <a:lnTo>
                      <a:pt x="88" y="40"/>
                    </a:lnTo>
                    <a:lnTo>
                      <a:pt x="80" y="48"/>
                    </a:lnTo>
                    <a:lnTo>
                      <a:pt x="80" y="72"/>
                    </a:lnTo>
                    <a:lnTo>
                      <a:pt x="72" y="80"/>
                    </a:lnTo>
                    <a:lnTo>
                      <a:pt x="56" y="96"/>
                    </a:lnTo>
                    <a:lnTo>
                      <a:pt x="56" y="104"/>
                    </a:lnTo>
                    <a:lnTo>
                      <a:pt x="48" y="112"/>
                    </a:lnTo>
                    <a:lnTo>
                      <a:pt x="48" y="120"/>
                    </a:lnTo>
                    <a:lnTo>
                      <a:pt x="40" y="120"/>
                    </a:lnTo>
                    <a:lnTo>
                      <a:pt x="40" y="128"/>
                    </a:lnTo>
                    <a:lnTo>
                      <a:pt x="40" y="136"/>
                    </a:lnTo>
                    <a:lnTo>
                      <a:pt x="40" y="144"/>
                    </a:lnTo>
                    <a:lnTo>
                      <a:pt x="32" y="144"/>
                    </a:lnTo>
                    <a:lnTo>
                      <a:pt x="40" y="152"/>
                    </a:lnTo>
                    <a:lnTo>
                      <a:pt x="32" y="152"/>
                    </a:lnTo>
                    <a:lnTo>
                      <a:pt x="32" y="160"/>
                    </a:lnTo>
                    <a:lnTo>
                      <a:pt x="24" y="168"/>
                    </a:lnTo>
                    <a:lnTo>
                      <a:pt x="32" y="176"/>
                    </a:lnTo>
                    <a:lnTo>
                      <a:pt x="32" y="184"/>
                    </a:lnTo>
                    <a:lnTo>
                      <a:pt x="40" y="200"/>
                    </a:lnTo>
                    <a:lnTo>
                      <a:pt x="40" y="208"/>
                    </a:lnTo>
                    <a:lnTo>
                      <a:pt x="32" y="224"/>
                    </a:lnTo>
                    <a:lnTo>
                      <a:pt x="32" y="232"/>
                    </a:lnTo>
                    <a:lnTo>
                      <a:pt x="40" y="232"/>
                    </a:lnTo>
                    <a:lnTo>
                      <a:pt x="40" y="240"/>
                    </a:lnTo>
                    <a:lnTo>
                      <a:pt x="40" y="248"/>
                    </a:lnTo>
                    <a:lnTo>
                      <a:pt x="48" y="248"/>
                    </a:lnTo>
                    <a:lnTo>
                      <a:pt x="40" y="256"/>
                    </a:lnTo>
                    <a:lnTo>
                      <a:pt x="40" y="264"/>
                    </a:lnTo>
                    <a:lnTo>
                      <a:pt x="48" y="264"/>
                    </a:lnTo>
                    <a:lnTo>
                      <a:pt x="48" y="272"/>
                    </a:lnTo>
                    <a:lnTo>
                      <a:pt x="48" y="280"/>
                    </a:lnTo>
                    <a:lnTo>
                      <a:pt x="48" y="288"/>
                    </a:lnTo>
                    <a:lnTo>
                      <a:pt x="56" y="288"/>
                    </a:lnTo>
                    <a:lnTo>
                      <a:pt x="56" y="296"/>
                    </a:lnTo>
                    <a:lnTo>
                      <a:pt x="56" y="304"/>
                    </a:lnTo>
                    <a:lnTo>
                      <a:pt x="48" y="304"/>
                    </a:lnTo>
                    <a:lnTo>
                      <a:pt x="40" y="304"/>
                    </a:lnTo>
                    <a:lnTo>
                      <a:pt x="40" y="312"/>
                    </a:lnTo>
                    <a:lnTo>
                      <a:pt x="48" y="312"/>
                    </a:lnTo>
                    <a:lnTo>
                      <a:pt x="40" y="320"/>
                    </a:lnTo>
                    <a:lnTo>
                      <a:pt x="40" y="328"/>
                    </a:lnTo>
                    <a:lnTo>
                      <a:pt x="40" y="344"/>
                    </a:lnTo>
                    <a:lnTo>
                      <a:pt x="32" y="336"/>
                    </a:lnTo>
                    <a:lnTo>
                      <a:pt x="24" y="360"/>
                    </a:lnTo>
                    <a:lnTo>
                      <a:pt x="16" y="368"/>
                    </a:lnTo>
                    <a:lnTo>
                      <a:pt x="24" y="368"/>
                    </a:lnTo>
                    <a:lnTo>
                      <a:pt x="16" y="376"/>
                    </a:lnTo>
                    <a:lnTo>
                      <a:pt x="16" y="384"/>
                    </a:lnTo>
                    <a:lnTo>
                      <a:pt x="8" y="392"/>
                    </a:lnTo>
                    <a:lnTo>
                      <a:pt x="16" y="392"/>
                    </a:lnTo>
                    <a:lnTo>
                      <a:pt x="16" y="400"/>
                    </a:lnTo>
                    <a:lnTo>
                      <a:pt x="0" y="408"/>
                    </a:lnTo>
                    <a:lnTo>
                      <a:pt x="0" y="416"/>
                    </a:lnTo>
                    <a:lnTo>
                      <a:pt x="8" y="416"/>
                    </a:lnTo>
                    <a:lnTo>
                      <a:pt x="8" y="424"/>
                    </a:lnTo>
                    <a:lnTo>
                      <a:pt x="8" y="432"/>
                    </a:lnTo>
                    <a:lnTo>
                      <a:pt x="168" y="416"/>
                    </a:lnTo>
                    <a:lnTo>
                      <a:pt x="168" y="440"/>
                    </a:lnTo>
                    <a:lnTo>
                      <a:pt x="160" y="448"/>
                    </a:lnTo>
                    <a:lnTo>
                      <a:pt x="160" y="464"/>
                    </a:lnTo>
                    <a:lnTo>
                      <a:pt x="168" y="464"/>
                    </a:lnTo>
                    <a:lnTo>
                      <a:pt x="184" y="488"/>
                    </a:lnTo>
                    <a:lnTo>
                      <a:pt x="184" y="496"/>
                    </a:lnTo>
                    <a:lnTo>
                      <a:pt x="200" y="496"/>
                    </a:lnTo>
                    <a:lnTo>
                      <a:pt x="208" y="488"/>
                    </a:lnTo>
                    <a:close/>
                  </a:path>
                </a:pathLst>
              </a:custGeom>
              <a:grpFill/>
              <a:ln w="6350">
                <a:solidFill>
                  <a:schemeClr val="bg2">
                    <a:lumMod val="40000"/>
                    <a:lumOff val="60000"/>
                  </a:schemeClr>
                </a:solidFill>
                <a:round/>
                <a:headEnd/>
                <a:tailEnd/>
              </a:ln>
            </p:spPr>
            <p:txBody>
              <a:bodyPr/>
              <a:lstStyle/>
              <a:p>
                <a:endParaRPr lang="en-US" dirty="0"/>
              </a:p>
            </p:txBody>
          </p:sp>
          <p:sp>
            <p:nvSpPr>
              <p:cNvPr id="56" name="Freeform 151"/>
              <p:cNvSpPr>
                <a:spLocks/>
              </p:cNvSpPr>
              <p:nvPr/>
            </p:nvSpPr>
            <p:spPr bwMode="auto">
              <a:xfrm>
                <a:off x="5439818" y="3312750"/>
                <a:ext cx="522961" cy="811406"/>
              </a:xfrm>
              <a:custGeom>
                <a:avLst/>
                <a:gdLst>
                  <a:gd name="T0" fmla="*/ 40 w 304"/>
                  <a:gd name="T1" fmla="*/ 496 h 504"/>
                  <a:gd name="T2" fmla="*/ 40 w 304"/>
                  <a:gd name="T3" fmla="*/ 496 h 504"/>
                  <a:gd name="T4" fmla="*/ 48 w 304"/>
                  <a:gd name="T5" fmla="*/ 488 h 504"/>
                  <a:gd name="T6" fmla="*/ 48 w 304"/>
                  <a:gd name="T7" fmla="*/ 488 h 504"/>
                  <a:gd name="T8" fmla="*/ 40 w 304"/>
                  <a:gd name="T9" fmla="*/ 480 h 504"/>
                  <a:gd name="T10" fmla="*/ 40 w 304"/>
                  <a:gd name="T11" fmla="*/ 480 h 504"/>
                  <a:gd name="T12" fmla="*/ 48 w 304"/>
                  <a:gd name="T13" fmla="*/ 448 h 504"/>
                  <a:gd name="T14" fmla="*/ 48 w 304"/>
                  <a:gd name="T15" fmla="*/ 448 h 504"/>
                  <a:gd name="T16" fmla="*/ 56 w 304"/>
                  <a:gd name="T17" fmla="*/ 448 h 504"/>
                  <a:gd name="T18" fmla="*/ 56 w 304"/>
                  <a:gd name="T19" fmla="*/ 448 h 504"/>
                  <a:gd name="T20" fmla="*/ 56 w 304"/>
                  <a:gd name="T21" fmla="*/ 480 h 504"/>
                  <a:gd name="T22" fmla="*/ 56 w 304"/>
                  <a:gd name="T23" fmla="*/ 480 h 504"/>
                  <a:gd name="T24" fmla="*/ 72 w 304"/>
                  <a:gd name="T25" fmla="*/ 496 h 504"/>
                  <a:gd name="T26" fmla="*/ 72 w 304"/>
                  <a:gd name="T27" fmla="*/ 496 h 504"/>
                  <a:gd name="T28" fmla="*/ 56 w 304"/>
                  <a:gd name="T29" fmla="*/ 504 h 504"/>
                  <a:gd name="T30" fmla="*/ 56 w 304"/>
                  <a:gd name="T31" fmla="*/ 504 h 504"/>
                  <a:gd name="T32" fmla="*/ 64 w 304"/>
                  <a:gd name="T33" fmla="*/ 504 h 504"/>
                  <a:gd name="T34" fmla="*/ 80 w 304"/>
                  <a:gd name="T35" fmla="*/ 496 h 504"/>
                  <a:gd name="T36" fmla="*/ 88 w 304"/>
                  <a:gd name="T37" fmla="*/ 496 h 504"/>
                  <a:gd name="T38" fmla="*/ 88 w 304"/>
                  <a:gd name="T39" fmla="*/ 496 h 504"/>
                  <a:gd name="T40" fmla="*/ 88 w 304"/>
                  <a:gd name="T41" fmla="*/ 488 h 504"/>
                  <a:gd name="T42" fmla="*/ 88 w 304"/>
                  <a:gd name="T43" fmla="*/ 488 h 504"/>
                  <a:gd name="T44" fmla="*/ 96 w 304"/>
                  <a:gd name="T45" fmla="*/ 480 h 504"/>
                  <a:gd name="T46" fmla="*/ 96 w 304"/>
                  <a:gd name="T47" fmla="*/ 480 h 504"/>
                  <a:gd name="T48" fmla="*/ 104 w 304"/>
                  <a:gd name="T49" fmla="*/ 472 h 504"/>
                  <a:gd name="T50" fmla="*/ 96 w 304"/>
                  <a:gd name="T51" fmla="*/ 464 h 504"/>
                  <a:gd name="T52" fmla="*/ 96 w 304"/>
                  <a:gd name="T53" fmla="*/ 464 h 504"/>
                  <a:gd name="T54" fmla="*/ 104 w 304"/>
                  <a:gd name="T55" fmla="*/ 464 h 504"/>
                  <a:gd name="T56" fmla="*/ 104 w 304"/>
                  <a:gd name="T57" fmla="*/ 448 h 504"/>
                  <a:gd name="T58" fmla="*/ 88 w 304"/>
                  <a:gd name="T59" fmla="*/ 440 h 504"/>
                  <a:gd name="T60" fmla="*/ 80 w 304"/>
                  <a:gd name="T61" fmla="*/ 440 h 504"/>
                  <a:gd name="T62" fmla="*/ 80 w 304"/>
                  <a:gd name="T63" fmla="*/ 440 h 504"/>
                  <a:gd name="T64" fmla="*/ 80 w 304"/>
                  <a:gd name="T65" fmla="*/ 424 h 504"/>
                  <a:gd name="T66" fmla="*/ 80 w 304"/>
                  <a:gd name="T67" fmla="*/ 424 h 504"/>
                  <a:gd name="T68" fmla="*/ 304 w 304"/>
                  <a:gd name="T69" fmla="*/ 400 h 504"/>
                  <a:gd name="T70" fmla="*/ 304 w 304"/>
                  <a:gd name="T71" fmla="*/ 400 h 504"/>
                  <a:gd name="T72" fmla="*/ 288 w 304"/>
                  <a:gd name="T73" fmla="*/ 368 h 504"/>
                  <a:gd name="T74" fmla="*/ 288 w 304"/>
                  <a:gd name="T75" fmla="*/ 368 h 504"/>
                  <a:gd name="T76" fmla="*/ 288 w 304"/>
                  <a:gd name="T77" fmla="*/ 360 h 504"/>
                  <a:gd name="T78" fmla="*/ 288 w 304"/>
                  <a:gd name="T79" fmla="*/ 344 h 504"/>
                  <a:gd name="T80" fmla="*/ 280 w 304"/>
                  <a:gd name="T81" fmla="*/ 336 h 504"/>
                  <a:gd name="T82" fmla="*/ 280 w 304"/>
                  <a:gd name="T83" fmla="*/ 312 h 504"/>
                  <a:gd name="T84" fmla="*/ 280 w 304"/>
                  <a:gd name="T85" fmla="*/ 304 h 504"/>
                  <a:gd name="T86" fmla="*/ 280 w 304"/>
                  <a:gd name="T87" fmla="*/ 280 h 504"/>
                  <a:gd name="T88" fmla="*/ 296 w 304"/>
                  <a:gd name="T89" fmla="*/ 272 h 504"/>
                  <a:gd name="T90" fmla="*/ 288 w 304"/>
                  <a:gd name="T91" fmla="*/ 264 h 504"/>
                  <a:gd name="T92" fmla="*/ 288 w 304"/>
                  <a:gd name="T93" fmla="*/ 248 h 504"/>
                  <a:gd name="T94" fmla="*/ 280 w 304"/>
                  <a:gd name="T95" fmla="*/ 240 h 504"/>
                  <a:gd name="T96" fmla="*/ 280 w 304"/>
                  <a:gd name="T97" fmla="*/ 240 h 504"/>
                  <a:gd name="T98" fmla="*/ 264 w 304"/>
                  <a:gd name="T99" fmla="*/ 208 h 504"/>
                  <a:gd name="T100" fmla="*/ 208 w 304"/>
                  <a:gd name="T101" fmla="*/ 0 h 504"/>
                  <a:gd name="T102" fmla="*/ 208 w 304"/>
                  <a:gd name="T103" fmla="*/ 0 h 504"/>
                  <a:gd name="T104" fmla="*/ 0 w 304"/>
                  <a:gd name="T105" fmla="*/ 16 h 504"/>
                  <a:gd name="T106" fmla="*/ 0 w 304"/>
                  <a:gd name="T107" fmla="*/ 16 h 504"/>
                  <a:gd name="T108" fmla="*/ 0 w 304"/>
                  <a:gd name="T109" fmla="*/ 336 h 504"/>
                  <a:gd name="T110" fmla="*/ 0 w 304"/>
                  <a:gd name="T111" fmla="*/ 336 h 504"/>
                  <a:gd name="T112" fmla="*/ 16 w 304"/>
                  <a:gd name="T113" fmla="*/ 488 h 504"/>
                  <a:gd name="T114" fmla="*/ 16 w 304"/>
                  <a:gd name="T115" fmla="*/ 488 h 504"/>
                  <a:gd name="T116" fmla="*/ 32 w 304"/>
                  <a:gd name="T117" fmla="*/ 488 h 504"/>
                  <a:gd name="T118" fmla="*/ 32 w 304"/>
                  <a:gd name="T119" fmla="*/ 488 h 504"/>
                  <a:gd name="T120" fmla="*/ 40 w 304"/>
                  <a:gd name="T121" fmla="*/ 496 h 50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04"/>
                  <a:gd name="T184" fmla="*/ 0 h 504"/>
                  <a:gd name="T185" fmla="*/ 304 w 304"/>
                  <a:gd name="T186" fmla="*/ 504 h 50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04" h="504">
                    <a:moveTo>
                      <a:pt x="40" y="496"/>
                    </a:moveTo>
                    <a:lnTo>
                      <a:pt x="40" y="496"/>
                    </a:lnTo>
                    <a:lnTo>
                      <a:pt x="48" y="488"/>
                    </a:lnTo>
                    <a:lnTo>
                      <a:pt x="40" y="480"/>
                    </a:lnTo>
                    <a:lnTo>
                      <a:pt x="48" y="448"/>
                    </a:lnTo>
                    <a:lnTo>
                      <a:pt x="56" y="448"/>
                    </a:lnTo>
                    <a:lnTo>
                      <a:pt x="56" y="480"/>
                    </a:lnTo>
                    <a:lnTo>
                      <a:pt x="72" y="496"/>
                    </a:lnTo>
                    <a:lnTo>
                      <a:pt x="56" y="504"/>
                    </a:lnTo>
                    <a:lnTo>
                      <a:pt x="64" y="504"/>
                    </a:lnTo>
                    <a:lnTo>
                      <a:pt x="80" y="496"/>
                    </a:lnTo>
                    <a:lnTo>
                      <a:pt x="88" y="496"/>
                    </a:lnTo>
                    <a:lnTo>
                      <a:pt x="88" y="488"/>
                    </a:lnTo>
                    <a:lnTo>
                      <a:pt x="96" y="480"/>
                    </a:lnTo>
                    <a:lnTo>
                      <a:pt x="104" y="472"/>
                    </a:lnTo>
                    <a:lnTo>
                      <a:pt x="96" y="464"/>
                    </a:lnTo>
                    <a:lnTo>
                      <a:pt x="104" y="464"/>
                    </a:lnTo>
                    <a:lnTo>
                      <a:pt x="104" y="448"/>
                    </a:lnTo>
                    <a:lnTo>
                      <a:pt x="88" y="440"/>
                    </a:lnTo>
                    <a:lnTo>
                      <a:pt x="80" y="440"/>
                    </a:lnTo>
                    <a:lnTo>
                      <a:pt x="80" y="424"/>
                    </a:lnTo>
                    <a:lnTo>
                      <a:pt x="304" y="400"/>
                    </a:lnTo>
                    <a:lnTo>
                      <a:pt x="288" y="368"/>
                    </a:lnTo>
                    <a:lnTo>
                      <a:pt x="288" y="360"/>
                    </a:lnTo>
                    <a:lnTo>
                      <a:pt x="288" y="344"/>
                    </a:lnTo>
                    <a:lnTo>
                      <a:pt x="280" y="336"/>
                    </a:lnTo>
                    <a:lnTo>
                      <a:pt x="280" y="312"/>
                    </a:lnTo>
                    <a:lnTo>
                      <a:pt x="280" y="304"/>
                    </a:lnTo>
                    <a:lnTo>
                      <a:pt x="280" y="280"/>
                    </a:lnTo>
                    <a:lnTo>
                      <a:pt x="296" y="272"/>
                    </a:lnTo>
                    <a:lnTo>
                      <a:pt x="288" y="264"/>
                    </a:lnTo>
                    <a:lnTo>
                      <a:pt x="288" y="248"/>
                    </a:lnTo>
                    <a:lnTo>
                      <a:pt x="280" y="240"/>
                    </a:lnTo>
                    <a:lnTo>
                      <a:pt x="264" y="208"/>
                    </a:lnTo>
                    <a:lnTo>
                      <a:pt x="208" y="0"/>
                    </a:lnTo>
                    <a:lnTo>
                      <a:pt x="0" y="16"/>
                    </a:lnTo>
                    <a:lnTo>
                      <a:pt x="0" y="336"/>
                    </a:lnTo>
                    <a:lnTo>
                      <a:pt x="16" y="488"/>
                    </a:lnTo>
                    <a:lnTo>
                      <a:pt x="32" y="488"/>
                    </a:lnTo>
                    <a:lnTo>
                      <a:pt x="40" y="496"/>
                    </a:lnTo>
                    <a:close/>
                  </a:path>
                </a:pathLst>
              </a:custGeom>
              <a:grpFill/>
              <a:ln w="6350">
                <a:solidFill>
                  <a:schemeClr val="bg2">
                    <a:lumMod val="40000"/>
                    <a:lumOff val="60000"/>
                  </a:schemeClr>
                </a:solidFill>
                <a:round/>
                <a:headEnd/>
                <a:tailEnd/>
              </a:ln>
            </p:spPr>
            <p:txBody>
              <a:bodyPr/>
              <a:lstStyle/>
              <a:p>
                <a:endParaRPr lang="en-US" dirty="0"/>
              </a:p>
            </p:txBody>
          </p:sp>
          <p:sp>
            <p:nvSpPr>
              <p:cNvPr id="57" name="Freeform 157"/>
              <p:cNvSpPr>
                <a:spLocks/>
              </p:cNvSpPr>
              <p:nvPr/>
            </p:nvSpPr>
            <p:spPr bwMode="auto">
              <a:xfrm>
                <a:off x="6114885" y="3209628"/>
                <a:ext cx="701143" cy="489828"/>
              </a:xfrm>
              <a:custGeom>
                <a:avLst/>
                <a:gdLst>
                  <a:gd name="T0" fmla="*/ 224 w 408"/>
                  <a:gd name="T1" fmla="*/ 280 h 304"/>
                  <a:gd name="T2" fmla="*/ 192 w 408"/>
                  <a:gd name="T3" fmla="*/ 248 h 304"/>
                  <a:gd name="T4" fmla="*/ 192 w 408"/>
                  <a:gd name="T5" fmla="*/ 224 h 304"/>
                  <a:gd name="T6" fmla="*/ 160 w 408"/>
                  <a:gd name="T7" fmla="*/ 208 h 304"/>
                  <a:gd name="T8" fmla="*/ 152 w 408"/>
                  <a:gd name="T9" fmla="*/ 200 h 304"/>
                  <a:gd name="T10" fmla="*/ 136 w 408"/>
                  <a:gd name="T11" fmla="*/ 176 h 304"/>
                  <a:gd name="T12" fmla="*/ 120 w 408"/>
                  <a:gd name="T13" fmla="*/ 168 h 304"/>
                  <a:gd name="T14" fmla="*/ 112 w 408"/>
                  <a:gd name="T15" fmla="*/ 160 h 304"/>
                  <a:gd name="T16" fmla="*/ 96 w 408"/>
                  <a:gd name="T17" fmla="*/ 144 h 304"/>
                  <a:gd name="T18" fmla="*/ 80 w 408"/>
                  <a:gd name="T19" fmla="*/ 144 h 304"/>
                  <a:gd name="T20" fmla="*/ 64 w 408"/>
                  <a:gd name="T21" fmla="*/ 120 h 304"/>
                  <a:gd name="T22" fmla="*/ 48 w 408"/>
                  <a:gd name="T23" fmla="*/ 88 h 304"/>
                  <a:gd name="T24" fmla="*/ 40 w 408"/>
                  <a:gd name="T25" fmla="*/ 88 h 304"/>
                  <a:gd name="T26" fmla="*/ 24 w 408"/>
                  <a:gd name="T27" fmla="*/ 80 h 304"/>
                  <a:gd name="T28" fmla="*/ 16 w 408"/>
                  <a:gd name="T29" fmla="*/ 80 h 304"/>
                  <a:gd name="T30" fmla="*/ 0 w 408"/>
                  <a:gd name="T31" fmla="*/ 56 h 304"/>
                  <a:gd name="T32" fmla="*/ 16 w 408"/>
                  <a:gd name="T33" fmla="*/ 40 h 304"/>
                  <a:gd name="T34" fmla="*/ 32 w 408"/>
                  <a:gd name="T35" fmla="*/ 32 h 304"/>
                  <a:gd name="T36" fmla="*/ 96 w 408"/>
                  <a:gd name="T37" fmla="*/ 8 h 304"/>
                  <a:gd name="T38" fmla="*/ 176 w 408"/>
                  <a:gd name="T39" fmla="*/ 0 h 304"/>
                  <a:gd name="T40" fmla="*/ 200 w 408"/>
                  <a:gd name="T41" fmla="*/ 8 h 304"/>
                  <a:gd name="T42" fmla="*/ 208 w 408"/>
                  <a:gd name="T43" fmla="*/ 24 h 304"/>
                  <a:gd name="T44" fmla="*/ 296 w 408"/>
                  <a:gd name="T45" fmla="*/ 16 h 304"/>
                  <a:gd name="T46" fmla="*/ 408 w 408"/>
                  <a:gd name="T47" fmla="*/ 88 h 304"/>
                  <a:gd name="T48" fmla="*/ 400 w 408"/>
                  <a:gd name="T49" fmla="*/ 96 h 304"/>
                  <a:gd name="T50" fmla="*/ 360 w 408"/>
                  <a:gd name="T51" fmla="*/ 152 h 304"/>
                  <a:gd name="T52" fmla="*/ 360 w 408"/>
                  <a:gd name="T53" fmla="*/ 152 h 304"/>
                  <a:gd name="T54" fmla="*/ 352 w 408"/>
                  <a:gd name="T55" fmla="*/ 152 h 304"/>
                  <a:gd name="T56" fmla="*/ 368 w 408"/>
                  <a:gd name="T57" fmla="*/ 168 h 304"/>
                  <a:gd name="T58" fmla="*/ 352 w 408"/>
                  <a:gd name="T59" fmla="*/ 184 h 304"/>
                  <a:gd name="T60" fmla="*/ 328 w 408"/>
                  <a:gd name="T61" fmla="*/ 208 h 304"/>
                  <a:gd name="T62" fmla="*/ 320 w 408"/>
                  <a:gd name="T63" fmla="*/ 216 h 304"/>
                  <a:gd name="T64" fmla="*/ 312 w 408"/>
                  <a:gd name="T65" fmla="*/ 216 h 304"/>
                  <a:gd name="T66" fmla="*/ 312 w 408"/>
                  <a:gd name="T67" fmla="*/ 224 h 304"/>
                  <a:gd name="T68" fmla="*/ 320 w 408"/>
                  <a:gd name="T69" fmla="*/ 224 h 304"/>
                  <a:gd name="T70" fmla="*/ 296 w 408"/>
                  <a:gd name="T71" fmla="*/ 240 h 304"/>
                  <a:gd name="T72" fmla="*/ 296 w 408"/>
                  <a:gd name="T73" fmla="*/ 232 h 304"/>
                  <a:gd name="T74" fmla="*/ 288 w 408"/>
                  <a:gd name="T75" fmla="*/ 240 h 304"/>
                  <a:gd name="T76" fmla="*/ 296 w 408"/>
                  <a:gd name="T77" fmla="*/ 248 h 304"/>
                  <a:gd name="T78" fmla="*/ 288 w 408"/>
                  <a:gd name="T79" fmla="*/ 256 h 304"/>
                  <a:gd name="T80" fmla="*/ 280 w 408"/>
                  <a:gd name="T81" fmla="*/ 256 h 304"/>
                  <a:gd name="T82" fmla="*/ 256 w 408"/>
                  <a:gd name="T83" fmla="*/ 256 h 304"/>
                  <a:gd name="T84" fmla="*/ 248 w 408"/>
                  <a:gd name="T85" fmla="*/ 256 h 304"/>
                  <a:gd name="T86" fmla="*/ 240 w 408"/>
                  <a:gd name="T87" fmla="*/ 272 h 304"/>
                  <a:gd name="T88" fmla="*/ 248 w 408"/>
                  <a:gd name="T89" fmla="*/ 280 h 304"/>
                  <a:gd name="T90" fmla="*/ 240 w 408"/>
                  <a:gd name="T91" fmla="*/ 304 h 304"/>
                  <a:gd name="T92" fmla="*/ 224 w 408"/>
                  <a:gd name="T93" fmla="*/ 304 h 30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08"/>
                  <a:gd name="T142" fmla="*/ 0 h 304"/>
                  <a:gd name="T143" fmla="*/ 408 w 408"/>
                  <a:gd name="T144" fmla="*/ 304 h 30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08" h="304">
                    <a:moveTo>
                      <a:pt x="224" y="296"/>
                    </a:moveTo>
                    <a:lnTo>
                      <a:pt x="224" y="280"/>
                    </a:lnTo>
                    <a:lnTo>
                      <a:pt x="200" y="256"/>
                    </a:lnTo>
                    <a:lnTo>
                      <a:pt x="192" y="248"/>
                    </a:lnTo>
                    <a:lnTo>
                      <a:pt x="192" y="224"/>
                    </a:lnTo>
                    <a:lnTo>
                      <a:pt x="168" y="216"/>
                    </a:lnTo>
                    <a:lnTo>
                      <a:pt x="160" y="208"/>
                    </a:lnTo>
                    <a:lnTo>
                      <a:pt x="152" y="200"/>
                    </a:lnTo>
                    <a:lnTo>
                      <a:pt x="136" y="192"/>
                    </a:lnTo>
                    <a:lnTo>
                      <a:pt x="136" y="176"/>
                    </a:lnTo>
                    <a:lnTo>
                      <a:pt x="128" y="168"/>
                    </a:lnTo>
                    <a:lnTo>
                      <a:pt x="120" y="168"/>
                    </a:lnTo>
                    <a:lnTo>
                      <a:pt x="112" y="160"/>
                    </a:lnTo>
                    <a:lnTo>
                      <a:pt x="104" y="144"/>
                    </a:lnTo>
                    <a:lnTo>
                      <a:pt x="96" y="144"/>
                    </a:lnTo>
                    <a:lnTo>
                      <a:pt x="80" y="144"/>
                    </a:lnTo>
                    <a:lnTo>
                      <a:pt x="72" y="128"/>
                    </a:lnTo>
                    <a:lnTo>
                      <a:pt x="64" y="120"/>
                    </a:lnTo>
                    <a:lnTo>
                      <a:pt x="56" y="96"/>
                    </a:lnTo>
                    <a:lnTo>
                      <a:pt x="48" y="88"/>
                    </a:lnTo>
                    <a:lnTo>
                      <a:pt x="40" y="88"/>
                    </a:lnTo>
                    <a:lnTo>
                      <a:pt x="32" y="88"/>
                    </a:lnTo>
                    <a:lnTo>
                      <a:pt x="24" y="80"/>
                    </a:lnTo>
                    <a:lnTo>
                      <a:pt x="16" y="80"/>
                    </a:lnTo>
                    <a:lnTo>
                      <a:pt x="0" y="80"/>
                    </a:lnTo>
                    <a:lnTo>
                      <a:pt x="0" y="56"/>
                    </a:lnTo>
                    <a:lnTo>
                      <a:pt x="16" y="40"/>
                    </a:lnTo>
                    <a:lnTo>
                      <a:pt x="24" y="40"/>
                    </a:lnTo>
                    <a:lnTo>
                      <a:pt x="32" y="32"/>
                    </a:lnTo>
                    <a:lnTo>
                      <a:pt x="72" y="8"/>
                    </a:lnTo>
                    <a:lnTo>
                      <a:pt x="96" y="8"/>
                    </a:lnTo>
                    <a:lnTo>
                      <a:pt x="176" y="0"/>
                    </a:lnTo>
                    <a:lnTo>
                      <a:pt x="192" y="0"/>
                    </a:lnTo>
                    <a:lnTo>
                      <a:pt x="200" y="8"/>
                    </a:lnTo>
                    <a:lnTo>
                      <a:pt x="208" y="16"/>
                    </a:lnTo>
                    <a:lnTo>
                      <a:pt x="208" y="24"/>
                    </a:lnTo>
                    <a:lnTo>
                      <a:pt x="296" y="16"/>
                    </a:lnTo>
                    <a:lnTo>
                      <a:pt x="408" y="88"/>
                    </a:lnTo>
                    <a:lnTo>
                      <a:pt x="400" y="96"/>
                    </a:lnTo>
                    <a:lnTo>
                      <a:pt x="368" y="120"/>
                    </a:lnTo>
                    <a:lnTo>
                      <a:pt x="360" y="152"/>
                    </a:lnTo>
                    <a:lnTo>
                      <a:pt x="352" y="152"/>
                    </a:lnTo>
                    <a:lnTo>
                      <a:pt x="352" y="160"/>
                    </a:lnTo>
                    <a:lnTo>
                      <a:pt x="368" y="168"/>
                    </a:lnTo>
                    <a:lnTo>
                      <a:pt x="368" y="176"/>
                    </a:lnTo>
                    <a:lnTo>
                      <a:pt x="352" y="184"/>
                    </a:lnTo>
                    <a:lnTo>
                      <a:pt x="336" y="184"/>
                    </a:lnTo>
                    <a:lnTo>
                      <a:pt x="328" y="208"/>
                    </a:lnTo>
                    <a:lnTo>
                      <a:pt x="320" y="216"/>
                    </a:lnTo>
                    <a:lnTo>
                      <a:pt x="312" y="216"/>
                    </a:lnTo>
                    <a:lnTo>
                      <a:pt x="312" y="224"/>
                    </a:lnTo>
                    <a:lnTo>
                      <a:pt x="320" y="224"/>
                    </a:lnTo>
                    <a:lnTo>
                      <a:pt x="296" y="240"/>
                    </a:lnTo>
                    <a:lnTo>
                      <a:pt x="296" y="232"/>
                    </a:lnTo>
                    <a:lnTo>
                      <a:pt x="288" y="240"/>
                    </a:lnTo>
                    <a:lnTo>
                      <a:pt x="296" y="248"/>
                    </a:lnTo>
                    <a:lnTo>
                      <a:pt x="288" y="256"/>
                    </a:lnTo>
                    <a:lnTo>
                      <a:pt x="280" y="256"/>
                    </a:lnTo>
                    <a:lnTo>
                      <a:pt x="264" y="256"/>
                    </a:lnTo>
                    <a:lnTo>
                      <a:pt x="256" y="256"/>
                    </a:lnTo>
                    <a:lnTo>
                      <a:pt x="248" y="256"/>
                    </a:lnTo>
                    <a:lnTo>
                      <a:pt x="240" y="272"/>
                    </a:lnTo>
                    <a:lnTo>
                      <a:pt x="248" y="280"/>
                    </a:lnTo>
                    <a:lnTo>
                      <a:pt x="240" y="304"/>
                    </a:lnTo>
                    <a:lnTo>
                      <a:pt x="232" y="304"/>
                    </a:lnTo>
                    <a:lnTo>
                      <a:pt x="224" y="304"/>
                    </a:lnTo>
                    <a:lnTo>
                      <a:pt x="224" y="296"/>
                    </a:lnTo>
                    <a:close/>
                  </a:path>
                </a:pathLst>
              </a:custGeom>
              <a:grpFill/>
              <a:ln w="6350">
                <a:solidFill>
                  <a:schemeClr val="bg2">
                    <a:lumMod val="40000"/>
                    <a:lumOff val="60000"/>
                  </a:schemeClr>
                </a:solidFill>
                <a:round/>
                <a:headEnd/>
                <a:tailEnd/>
              </a:ln>
            </p:spPr>
            <p:txBody>
              <a:bodyPr/>
              <a:lstStyle/>
              <a:p>
                <a:endParaRPr lang="en-US" dirty="0"/>
              </a:p>
            </p:txBody>
          </p:sp>
          <p:sp>
            <p:nvSpPr>
              <p:cNvPr id="58" name="Freeform 158"/>
              <p:cNvSpPr>
                <a:spLocks/>
              </p:cNvSpPr>
              <p:nvPr/>
            </p:nvSpPr>
            <p:spPr bwMode="auto">
              <a:xfrm>
                <a:off x="5977264" y="2860914"/>
                <a:ext cx="1169056" cy="489828"/>
              </a:xfrm>
              <a:custGeom>
                <a:avLst/>
                <a:gdLst>
                  <a:gd name="T0" fmla="*/ 528 w 680"/>
                  <a:gd name="T1" fmla="*/ 296 h 304"/>
                  <a:gd name="T2" fmla="*/ 536 w 680"/>
                  <a:gd name="T3" fmla="*/ 272 h 304"/>
                  <a:gd name="T4" fmla="*/ 536 w 680"/>
                  <a:gd name="T5" fmla="*/ 264 h 304"/>
                  <a:gd name="T6" fmla="*/ 568 w 680"/>
                  <a:gd name="T7" fmla="*/ 216 h 304"/>
                  <a:gd name="T8" fmla="*/ 576 w 680"/>
                  <a:gd name="T9" fmla="*/ 216 h 304"/>
                  <a:gd name="T10" fmla="*/ 616 w 680"/>
                  <a:gd name="T11" fmla="*/ 192 h 304"/>
                  <a:gd name="T12" fmla="*/ 624 w 680"/>
                  <a:gd name="T13" fmla="*/ 184 h 304"/>
                  <a:gd name="T14" fmla="*/ 632 w 680"/>
                  <a:gd name="T15" fmla="*/ 184 h 304"/>
                  <a:gd name="T16" fmla="*/ 648 w 680"/>
                  <a:gd name="T17" fmla="*/ 152 h 304"/>
                  <a:gd name="T18" fmla="*/ 640 w 680"/>
                  <a:gd name="T19" fmla="*/ 160 h 304"/>
                  <a:gd name="T20" fmla="*/ 632 w 680"/>
                  <a:gd name="T21" fmla="*/ 152 h 304"/>
                  <a:gd name="T22" fmla="*/ 608 w 680"/>
                  <a:gd name="T23" fmla="*/ 176 h 304"/>
                  <a:gd name="T24" fmla="*/ 592 w 680"/>
                  <a:gd name="T25" fmla="*/ 160 h 304"/>
                  <a:gd name="T26" fmla="*/ 616 w 680"/>
                  <a:gd name="T27" fmla="*/ 168 h 304"/>
                  <a:gd name="T28" fmla="*/ 616 w 680"/>
                  <a:gd name="T29" fmla="*/ 144 h 304"/>
                  <a:gd name="T30" fmla="*/ 624 w 680"/>
                  <a:gd name="T31" fmla="*/ 144 h 304"/>
                  <a:gd name="T32" fmla="*/ 584 w 680"/>
                  <a:gd name="T33" fmla="*/ 120 h 304"/>
                  <a:gd name="T34" fmla="*/ 608 w 680"/>
                  <a:gd name="T35" fmla="*/ 120 h 304"/>
                  <a:gd name="T36" fmla="*/ 616 w 680"/>
                  <a:gd name="T37" fmla="*/ 112 h 304"/>
                  <a:gd name="T38" fmla="*/ 624 w 680"/>
                  <a:gd name="T39" fmla="*/ 120 h 304"/>
                  <a:gd name="T40" fmla="*/ 632 w 680"/>
                  <a:gd name="T41" fmla="*/ 112 h 304"/>
                  <a:gd name="T42" fmla="*/ 672 w 680"/>
                  <a:gd name="T43" fmla="*/ 88 h 304"/>
                  <a:gd name="T44" fmla="*/ 680 w 680"/>
                  <a:gd name="T45" fmla="*/ 80 h 304"/>
                  <a:gd name="T46" fmla="*/ 672 w 680"/>
                  <a:gd name="T47" fmla="*/ 56 h 304"/>
                  <a:gd name="T48" fmla="*/ 656 w 680"/>
                  <a:gd name="T49" fmla="*/ 72 h 304"/>
                  <a:gd name="T50" fmla="*/ 656 w 680"/>
                  <a:gd name="T51" fmla="*/ 72 h 304"/>
                  <a:gd name="T52" fmla="*/ 632 w 680"/>
                  <a:gd name="T53" fmla="*/ 56 h 304"/>
                  <a:gd name="T54" fmla="*/ 600 w 680"/>
                  <a:gd name="T55" fmla="*/ 72 h 304"/>
                  <a:gd name="T56" fmla="*/ 584 w 680"/>
                  <a:gd name="T57" fmla="*/ 72 h 304"/>
                  <a:gd name="T58" fmla="*/ 592 w 680"/>
                  <a:gd name="T59" fmla="*/ 48 h 304"/>
                  <a:gd name="T60" fmla="*/ 600 w 680"/>
                  <a:gd name="T61" fmla="*/ 56 h 304"/>
                  <a:gd name="T62" fmla="*/ 624 w 680"/>
                  <a:gd name="T63" fmla="*/ 48 h 304"/>
                  <a:gd name="T64" fmla="*/ 608 w 680"/>
                  <a:gd name="T65" fmla="*/ 40 h 304"/>
                  <a:gd name="T66" fmla="*/ 632 w 680"/>
                  <a:gd name="T67" fmla="*/ 48 h 304"/>
                  <a:gd name="T68" fmla="*/ 640 w 680"/>
                  <a:gd name="T69" fmla="*/ 32 h 304"/>
                  <a:gd name="T70" fmla="*/ 640 w 680"/>
                  <a:gd name="T71" fmla="*/ 32 h 304"/>
                  <a:gd name="T72" fmla="*/ 656 w 680"/>
                  <a:gd name="T73" fmla="*/ 32 h 304"/>
                  <a:gd name="T74" fmla="*/ 656 w 680"/>
                  <a:gd name="T75" fmla="*/ 32 h 304"/>
                  <a:gd name="T76" fmla="*/ 640 w 680"/>
                  <a:gd name="T77" fmla="*/ 8 h 304"/>
                  <a:gd name="T78" fmla="*/ 520 w 680"/>
                  <a:gd name="T79" fmla="*/ 24 h 304"/>
                  <a:gd name="T80" fmla="*/ 184 w 680"/>
                  <a:gd name="T81" fmla="*/ 72 h 304"/>
                  <a:gd name="T82" fmla="*/ 184 w 680"/>
                  <a:gd name="T83" fmla="*/ 104 h 304"/>
                  <a:gd name="T84" fmla="*/ 168 w 680"/>
                  <a:gd name="T85" fmla="*/ 128 h 304"/>
                  <a:gd name="T86" fmla="*/ 128 w 680"/>
                  <a:gd name="T87" fmla="*/ 152 h 304"/>
                  <a:gd name="T88" fmla="*/ 96 w 680"/>
                  <a:gd name="T89" fmla="*/ 168 h 304"/>
                  <a:gd name="T90" fmla="*/ 64 w 680"/>
                  <a:gd name="T91" fmla="*/ 192 h 304"/>
                  <a:gd name="T92" fmla="*/ 24 w 680"/>
                  <a:gd name="T93" fmla="*/ 216 h 304"/>
                  <a:gd name="T94" fmla="*/ 0 w 680"/>
                  <a:gd name="T95" fmla="*/ 272 h 304"/>
                  <a:gd name="T96" fmla="*/ 112 w 680"/>
                  <a:gd name="T97" fmla="*/ 248 h 304"/>
                  <a:gd name="T98" fmla="*/ 256 w 680"/>
                  <a:gd name="T99" fmla="*/ 216 h 304"/>
                  <a:gd name="T100" fmla="*/ 288 w 680"/>
                  <a:gd name="T101" fmla="*/ 240 h 304"/>
                  <a:gd name="T102" fmla="*/ 488 w 680"/>
                  <a:gd name="T103" fmla="*/ 304 h 3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80"/>
                  <a:gd name="T157" fmla="*/ 0 h 304"/>
                  <a:gd name="T158" fmla="*/ 680 w 680"/>
                  <a:gd name="T159" fmla="*/ 304 h 3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80" h="304">
                    <a:moveTo>
                      <a:pt x="496" y="296"/>
                    </a:moveTo>
                    <a:lnTo>
                      <a:pt x="512" y="288"/>
                    </a:lnTo>
                    <a:lnTo>
                      <a:pt x="528" y="288"/>
                    </a:lnTo>
                    <a:lnTo>
                      <a:pt x="528" y="296"/>
                    </a:lnTo>
                    <a:lnTo>
                      <a:pt x="528" y="272"/>
                    </a:lnTo>
                    <a:lnTo>
                      <a:pt x="536" y="272"/>
                    </a:lnTo>
                    <a:lnTo>
                      <a:pt x="536" y="288"/>
                    </a:lnTo>
                    <a:lnTo>
                      <a:pt x="536" y="264"/>
                    </a:lnTo>
                    <a:lnTo>
                      <a:pt x="560" y="232"/>
                    </a:lnTo>
                    <a:lnTo>
                      <a:pt x="568" y="224"/>
                    </a:lnTo>
                    <a:lnTo>
                      <a:pt x="568" y="216"/>
                    </a:lnTo>
                    <a:lnTo>
                      <a:pt x="576" y="216"/>
                    </a:lnTo>
                    <a:lnTo>
                      <a:pt x="584" y="208"/>
                    </a:lnTo>
                    <a:lnTo>
                      <a:pt x="600" y="192"/>
                    </a:lnTo>
                    <a:lnTo>
                      <a:pt x="616" y="192"/>
                    </a:lnTo>
                    <a:lnTo>
                      <a:pt x="616" y="184"/>
                    </a:lnTo>
                    <a:lnTo>
                      <a:pt x="624" y="184"/>
                    </a:lnTo>
                    <a:lnTo>
                      <a:pt x="632" y="184"/>
                    </a:lnTo>
                    <a:lnTo>
                      <a:pt x="648" y="168"/>
                    </a:lnTo>
                    <a:lnTo>
                      <a:pt x="648" y="160"/>
                    </a:lnTo>
                    <a:lnTo>
                      <a:pt x="648" y="152"/>
                    </a:lnTo>
                    <a:lnTo>
                      <a:pt x="640" y="160"/>
                    </a:lnTo>
                    <a:lnTo>
                      <a:pt x="640" y="152"/>
                    </a:lnTo>
                    <a:lnTo>
                      <a:pt x="632" y="152"/>
                    </a:lnTo>
                    <a:lnTo>
                      <a:pt x="632" y="160"/>
                    </a:lnTo>
                    <a:lnTo>
                      <a:pt x="624" y="160"/>
                    </a:lnTo>
                    <a:lnTo>
                      <a:pt x="608" y="176"/>
                    </a:lnTo>
                    <a:lnTo>
                      <a:pt x="600" y="168"/>
                    </a:lnTo>
                    <a:lnTo>
                      <a:pt x="592" y="160"/>
                    </a:lnTo>
                    <a:lnTo>
                      <a:pt x="600" y="160"/>
                    </a:lnTo>
                    <a:lnTo>
                      <a:pt x="600" y="168"/>
                    </a:lnTo>
                    <a:lnTo>
                      <a:pt x="616" y="168"/>
                    </a:lnTo>
                    <a:lnTo>
                      <a:pt x="624" y="152"/>
                    </a:lnTo>
                    <a:lnTo>
                      <a:pt x="616" y="144"/>
                    </a:lnTo>
                    <a:lnTo>
                      <a:pt x="624" y="144"/>
                    </a:lnTo>
                    <a:lnTo>
                      <a:pt x="624" y="136"/>
                    </a:lnTo>
                    <a:lnTo>
                      <a:pt x="624" y="128"/>
                    </a:lnTo>
                    <a:lnTo>
                      <a:pt x="584" y="120"/>
                    </a:lnTo>
                    <a:lnTo>
                      <a:pt x="592" y="120"/>
                    </a:lnTo>
                    <a:lnTo>
                      <a:pt x="600" y="120"/>
                    </a:lnTo>
                    <a:lnTo>
                      <a:pt x="608" y="120"/>
                    </a:lnTo>
                    <a:lnTo>
                      <a:pt x="608" y="112"/>
                    </a:lnTo>
                    <a:lnTo>
                      <a:pt x="616" y="112"/>
                    </a:lnTo>
                    <a:lnTo>
                      <a:pt x="624" y="120"/>
                    </a:lnTo>
                    <a:lnTo>
                      <a:pt x="624" y="112"/>
                    </a:lnTo>
                    <a:lnTo>
                      <a:pt x="632" y="112"/>
                    </a:lnTo>
                    <a:lnTo>
                      <a:pt x="640" y="120"/>
                    </a:lnTo>
                    <a:lnTo>
                      <a:pt x="656" y="120"/>
                    </a:lnTo>
                    <a:lnTo>
                      <a:pt x="664" y="104"/>
                    </a:lnTo>
                    <a:lnTo>
                      <a:pt x="672" y="88"/>
                    </a:lnTo>
                    <a:lnTo>
                      <a:pt x="680" y="80"/>
                    </a:lnTo>
                    <a:lnTo>
                      <a:pt x="680" y="72"/>
                    </a:lnTo>
                    <a:lnTo>
                      <a:pt x="672" y="56"/>
                    </a:lnTo>
                    <a:lnTo>
                      <a:pt x="664" y="56"/>
                    </a:lnTo>
                    <a:lnTo>
                      <a:pt x="656" y="64"/>
                    </a:lnTo>
                    <a:lnTo>
                      <a:pt x="656" y="72"/>
                    </a:lnTo>
                    <a:lnTo>
                      <a:pt x="656" y="80"/>
                    </a:lnTo>
                    <a:lnTo>
                      <a:pt x="656" y="88"/>
                    </a:lnTo>
                    <a:lnTo>
                      <a:pt x="656" y="72"/>
                    </a:lnTo>
                    <a:lnTo>
                      <a:pt x="648" y="64"/>
                    </a:lnTo>
                    <a:lnTo>
                      <a:pt x="648" y="56"/>
                    </a:lnTo>
                    <a:lnTo>
                      <a:pt x="640" y="56"/>
                    </a:lnTo>
                    <a:lnTo>
                      <a:pt x="632" y="56"/>
                    </a:lnTo>
                    <a:lnTo>
                      <a:pt x="632" y="64"/>
                    </a:lnTo>
                    <a:lnTo>
                      <a:pt x="616" y="64"/>
                    </a:lnTo>
                    <a:lnTo>
                      <a:pt x="600" y="72"/>
                    </a:lnTo>
                    <a:lnTo>
                      <a:pt x="592" y="80"/>
                    </a:lnTo>
                    <a:lnTo>
                      <a:pt x="584" y="80"/>
                    </a:lnTo>
                    <a:lnTo>
                      <a:pt x="584" y="72"/>
                    </a:lnTo>
                    <a:lnTo>
                      <a:pt x="592" y="72"/>
                    </a:lnTo>
                    <a:lnTo>
                      <a:pt x="592" y="64"/>
                    </a:lnTo>
                    <a:lnTo>
                      <a:pt x="592" y="48"/>
                    </a:lnTo>
                    <a:lnTo>
                      <a:pt x="600" y="56"/>
                    </a:lnTo>
                    <a:lnTo>
                      <a:pt x="608" y="64"/>
                    </a:lnTo>
                    <a:lnTo>
                      <a:pt x="616" y="56"/>
                    </a:lnTo>
                    <a:lnTo>
                      <a:pt x="624" y="48"/>
                    </a:lnTo>
                    <a:lnTo>
                      <a:pt x="616" y="48"/>
                    </a:lnTo>
                    <a:lnTo>
                      <a:pt x="608" y="40"/>
                    </a:lnTo>
                    <a:lnTo>
                      <a:pt x="616" y="40"/>
                    </a:lnTo>
                    <a:lnTo>
                      <a:pt x="624" y="40"/>
                    </a:lnTo>
                    <a:lnTo>
                      <a:pt x="632" y="48"/>
                    </a:lnTo>
                    <a:lnTo>
                      <a:pt x="640" y="40"/>
                    </a:lnTo>
                    <a:lnTo>
                      <a:pt x="640" y="32"/>
                    </a:lnTo>
                    <a:lnTo>
                      <a:pt x="632" y="32"/>
                    </a:lnTo>
                    <a:lnTo>
                      <a:pt x="632" y="24"/>
                    </a:lnTo>
                    <a:lnTo>
                      <a:pt x="640" y="32"/>
                    </a:lnTo>
                    <a:lnTo>
                      <a:pt x="648" y="32"/>
                    </a:lnTo>
                    <a:lnTo>
                      <a:pt x="656" y="32"/>
                    </a:lnTo>
                    <a:lnTo>
                      <a:pt x="664" y="40"/>
                    </a:lnTo>
                    <a:lnTo>
                      <a:pt x="656" y="32"/>
                    </a:lnTo>
                    <a:lnTo>
                      <a:pt x="656" y="24"/>
                    </a:lnTo>
                    <a:lnTo>
                      <a:pt x="648" y="8"/>
                    </a:lnTo>
                    <a:lnTo>
                      <a:pt x="640" y="8"/>
                    </a:lnTo>
                    <a:lnTo>
                      <a:pt x="632" y="0"/>
                    </a:lnTo>
                    <a:lnTo>
                      <a:pt x="520" y="24"/>
                    </a:lnTo>
                    <a:lnTo>
                      <a:pt x="320" y="64"/>
                    </a:lnTo>
                    <a:lnTo>
                      <a:pt x="192" y="72"/>
                    </a:lnTo>
                    <a:lnTo>
                      <a:pt x="184" y="72"/>
                    </a:lnTo>
                    <a:lnTo>
                      <a:pt x="184" y="80"/>
                    </a:lnTo>
                    <a:lnTo>
                      <a:pt x="184" y="88"/>
                    </a:lnTo>
                    <a:lnTo>
                      <a:pt x="192" y="96"/>
                    </a:lnTo>
                    <a:lnTo>
                      <a:pt x="184" y="104"/>
                    </a:lnTo>
                    <a:lnTo>
                      <a:pt x="176" y="104"/>
                    </a:lnTo>
                    <a:lnTo>
                      <a:pt x="168" y="120"/>
                    </a:lnTo>
                    <a:lnTo>
                      <a:pt x="168" y="128"/>
                    </a:lnTo>
                    <a:lnTo>
                      <a:pt x="160" y="128"/>
                    </a:lnTo>
                    <a:lnTo>
                      <a:pt x="152" y="128"/>
                    </a:lnTo>
                    <a:lnTo>
                      <a:pt x="128" y="152"/>
                    </a:lnTo>
                    <a:lnTo>
                      <a:pt x="120" y="144"/>
                    </a:lnTo>
                    <a:lnTo>
                      <a:pt x="112" y="144"/>
                    </a:lnTo>
                    <a:lnTo>
                      <a:pt x="96" y="168"/>
                    </a:lnTo>
                    <a:lnTo>
                      <a:pt x="96" y="176"/>
                    </a:lnTo>
                    <a:lnTo>
                      <a:pt x="80" y="176"/>
                    </a:lnTo>
                    <a:lnTo>
                      <a:pt x="64" y="192"/>
                    </a:lnTo>
                    <a:lnTo>
                      <a:pt x="56" y="200"/>
                    </a:lnTo>
                    <a:lnTo>
                      <a:pt x="32" y="200"/>
                    </a:lnTo>
                    <a:lnTo>
                      <a:pt x="24" y="216"/>
                    </a:lnTo>
                    <a:lnTo>
                      <a:pt x="16" y="240"/>
                    </a:lnTo>
                    <a:lnTo>
                      <a:pt x="0" y="240"/>
                    </a:lnTo>
                    <a:lnTo>
                      <a:pt x="0" y="272"/>
                    </a:lnTo>
                    <a:lnTo>
                      <a:pt x="96" y="256"/>
                    </a:lnTo>
                    <a:lnTo>
                      <a:pt x="104" y="256"/>
                    </a:lnTo>
                    <a:lnTo>
                      <a:pt x="112" y="248"/>
                    </a:lnTo>
                    <a:lnTo>
                      <a:pt x="152" y="224"/>
                    </a:lnTo>
                    <a:lnTo>
                      <a:pt x="176" y="224"/>
                    </a:lnTo>
                    <a:lnTo>
                      <a:pt x="256" y="216"/>
                    </a:lnTo>
                    <a:lnTo>
                      <a:pt x="272" y="216"/>
                    </a:lnTo>
                    <a:lnTo>
                      <a:pt x="280" y="224"/>
                    </a:lnTo>
                    <a:lnTo>
                      <a:pt x="288" y="232"/>
                    </a:lnTo>
                    <a:lnTo>
                      <a:pt x="288" y="240"/>
                    </a:lnTo>
                    <a:lnTo>
                      <a:pt x="376" y="232"/>
                    </a:lnTo>
                    <a:lnTo>
                      <a:pt x="488" y="304"/>
                    </a:lnTo>
                    <a:lnTo>
                      <a:pt x="496" y="296"/>
                    </a:lnTo>
                    <a:close/>
                  </a:path>
                </a:pathLst>
              </a:custGeom>
              <a:grpFill/>
              <a:ln w="6350">
                <a:solidFill>
                  <a:schemeClr val="bg2">
                    <a:lumMod val="40000"/>
                    <a:lumOff val="60000"/>
                  </a:schemeClr>
                </a:solidFill>
                <a:round/>
                <a:headEnd/>
                <a:tailEnd/>
              </a:ln>
            </p:spPr>
            <p:txBody>
              <a:bodyPr/>
              <a:lstStyle/>
              <a:p>
                <a:endParaRPr lang="en-US" dirty="0"/>
              </a:p>
            </p:txBody>
          </p:sp>
          <p:sp>
            <p:nvSpPr>
              <p:cNvPr id="59" name="Freeform 159"/>
              <p:cNvSpPr>
                <a:spLocks/>
              </p:cNvSpPr>
              <p:nvPr/>
            </p:nvSpPr>
            <p:spPr bwMode="auto">
              <a:xfrm>
                <a:off x="6004789" y="2448426"/>
                <a:ext cx="1086483" cy="580738"/>
              </a:xfrm>
              <a:custGeom>
                <a:avLst/>
                <a:gdLst>
                  <a:gd name="T0" fmla="*/ 624 w 632"/>
                  <a:gd name="T1" fmla="*/ 240 h 360"/>
                  <a:gd name="T2" fmla="*/ 632 w 632"/>
                  <a:gd name="T3" fmla="*/ 248 h 360"/>
                  <a:gd name="T4" fmla="*/ 608 w 632"/>
                  <a:gd name="T5" fmla="*/ 216 h 360"/>
                  <a:gd name="T6" fmla="*/ 600 w 632"/>
                  <a:gd name="T7" fmla="*/ 216 h 360"/>
                  <a:gd name="T8" fmla="*/ 592 w 632"/>
                  <a:gd name="T9" fmla="*/ 224 h 360"/>
                  <a:gd name="T10" fmla="*/ 576 w 632"/>
                  <a:gd name="T11" fmla="*/ 224 h 360"/>
                  <a:gd name="T12" fmla="*/ 568 w 632"/>
                  <a:gd name="T13" fmla="*/ 216 h 360"/>
                  <a:gd name="T14" fmla="*/ 536 w 632"/>
                  <a:gd name="T15" fmla="*/ 200 h 360"/>
                  <a:gd name="T16" fmla="*/ 560 w 632"/>
                  <a:gd name="T17" fmla="*/ 200 h 360"/>
                  <a:gd name="T18" fmla="*/ 592 w 632"/>
                  <a:gd name="T19" fmla="*/ 208 h 360"/>
                  <a:gd name="T20" fmla="*/ 560 w 632"/>
                  <a:gd name="T21" fmla="*/ 192 h 360"/>
                  <a:gd name="T22" fmla="*/ 560 w 632"/>
                  <a:gd name="T23" fmla="*/ 184 h 360"/>
                  <a:gd name="T24" fmla="*/ 576 w 632"/>
                  <a:gd name="T25" fmla="*/ 184 h 360"/>
                  <a:gd name="T26" fmla="*/ 568 w 632"/>
                  <a:gd name="T27" fmla="*/ 176 h 360"/>
                  <a:gd name="T28" fmla="*/ 584 w 632"/>
                  <a:gd name="T29" fmla="*/ 168 h 360"/>
                  <a:gd name="T30" fmla="*/ 560 w 632"/>
                  <a:gd name="T31" fmla="*/ 152 h 360"/>
                  <a:gd name="T32" fmla="*/ 520 w 632"/>
                  <a:gd name="T33" fmla="*/ 120 h 360"/>
                  <a:gd name="T34" fmla="*/ 560 w 632"/>
                  <a:gd name="T35" fmla="*/ 152 h 360"/>
                  <a:gd name="T36" fmla="*/ 576 w 632"/>
                  <a:gd name="T37" fmla="*/ 136 h 360"/>
                  <a:gd name="T38" fmla="*/ 568 w 632"/>
                  <a:gd name="T39" fmla="*/ 120 h 360"/>
                  <a:gd name="T40" fmla="*/ 520 w 632"/>
                  <a:gd name="T41" fmla="*/ 104 h 360"/>
                  <a:gd name="T42" fmla="*/ 488 w 632"/>
                  <a:gd name="T43" fmla="*/ 96 h 360"/>
                  <a:gd name="T44" fmla="*/ 488 w 632"/>
                  <a:gd name="T45" fmla="*/ 64 h 360"/>
                  <a:gd name="T46" fmla="*/ 456 w 632"/>
                  <a:gd name="T47" fmla="*/ 24 h 360"/>
                  <a:gd name="T48" fmla="*/ 440 w 632"/>
                  <a:gd name="T49" fmla="*/ 0 h 360"/>
                  <a:gd name="T50" fmla="*/ 432 w 632"/>
                  <a:gd name="T51" fmla="*/ 16 h 360"/>
                  <a:gd name="T52" fmla="*/ 392 w 632"/>
                  <a:gd name="T53" fmla="*/ 8 h 360"/>
                  <a:gd name="T54" fmla="*/ 384 w 632"/>
                  <a:gd name="T55" fmla="*/ 24 h 360"/>
                  <a:gd name="T56" fmla="*/ 368 w 632"/>
                  <a:gd name="T57" fmla="*/ 56 h 360"/>
                  <a:gd name="T58" fmla="*/ 352 w 632"/>
                  <a:gd name="T59" fmla="*/ 72 h 360"/>
                  <a:gd name="T60" fmla="*/ 336 w 632"/>
                  <a:gd name="T61" fmla="*/ 96 h 360"/>
                  <a:gd name="T62" fmla="*/ 304 w 632"/>
                  <a:gd name="T63" fmla="*/ 104 h 360"/>
                  <a:gd name="T64" fmla="*/ 296 w 632"/>
                  <a:gd name="T65" fmla="*/ 128 h 360"/>
                  <a:gd name="T66" fmla="*/ 288 w 632"/>
                  <a:gd name="T67" fmla="*/ 144 h 360"/>
                  <a:gd name="T68" fmla="*/ 280 w 632"/>
                  <a:gd name="T69" fmla="*/ 176 h 360"/>
                  <a:gd name="T70" fmla="*/ 272 w 632"/>
                  <a:gd name="T71" fmla="*/ 208 h 360"/>
                  <a:gd name="T72" fmla="*/ 272 w 632"/>
                  <a:gd name="T73" fmla="*/ 224 h 360"/>
                  <a:gd name="T74" fmla="*/ 256 w 632"/>
                  <a:gd name="T75" fmla="*/ 232 h 360"/>
                  <a:gd name="T76" fmla="*/ 232 w 632"/>
                  <a:gd name="T77" fmla="*/ 240 h 360"/>
                  <a:gd name="T78" fmla="*/ 224 w 632"/>
                  <a:gd name="T79" fmla="*/ 248 h 360"/>
                  <a:gd name="T80" fmla="*/ 192 w 632"/>
                  <a:gd name="T81" fmla="*/ 256 h 360"/>
                  <a:gd name="T82" fmla="*/ 176 w 632"/>
                  <a:gd name="T83" fmla="*/ 272 h 360"/>
                  <a:gd name="T84" fmla="*/ 144 w 632"/>
                  <a:gd name="T85" fmla="*/ 264 h 360"/>
                  <a:gd name="T86" fmla="*/ 120 w 632"/>
                  <a:gd name="T87" fmla="*/ 264 h 360"/>
                  <a:gd name="T88" fmla="*/ 88 w 632"/>
                  <a:gd name="T89" fmla="*/ 288 h 360"/>
                  <a:gd name="T90" fmla="*/ 56 w 632"/>
                  <a:gd name="T91" fmla="*/ 320 h 360"/>
                  <a:gd name="T92" fmla="*/ 0 w 632"/>
                  <a:gd name="T93" fmla="*/ 360 h 360"/>
                  <a:gd name="T94" fmla="*/ 160 w 632"/>
                  <a:gd name="T95" fmla="*/ 328 h 360"/>
                  <a:gd name="T96" fmla="*/ 616 w 632"/>
                  <a:gd name="T97" fmla="*/ 256 h 36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32"/>
                  <a:gd name="T148" fmla="*/ 0 h 360"/>
                  <a:gd name="T149" fmla="*/ 632 w 632"/>
                  <a:gd name="T150" fmla="*/ 360 h 36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32" h="360">
                    <a:moveTo>
                      <a:pt x="624" y="256"/>
                    </a:moveTo>
                    <a:lnTo>
                      <a:pt x="624" y="256"/>
                    </a:lnTo>
                    <a:lnTo>
                      <a:pt x="624" y="240"/>
                    </a:lnTo>
                    <a:lnTo>
                      <a:pt x="632" y="256"/>
                    </a:lnTo>
                    <a:lnTo>
                      <a:pt x="632" y="248"/>
                    </a:lnTo>
                    <a:lnTo>
                      <a:pt x="616" y="216"/>
                    </a:lnTo>
                    <a:lnTo>
                      <a:pt x="608" y="216"/>
                    </a:lnTo>
                    <a:lnTo>
                      <a:pt x="600" y="216"/>
                    </a:lnTo>
                    <a:lnTo>
                      <a:pt x="592" y="216"/>
                    </a:lnTo>
                    <a:lnTo>
                      <a:pt x="592" y="224"/>
                    </a:lnTo>
                    <a:lnTo>
                      <a:pt x="584" y="224"/>
                    </a:lnTo>
                    <a:lnTo>
                      <a:pt x="576" y="224"/>
                    </a:lnTo>
                    <a:lnTo>
                      <a:pt x="576" y="216"/>
                    </a:lnTo>
                    <a:lnTo>
                      <a:pt x="568" y="216"/>
                    </a:lnTo>
                    <a:lnTo>
                      <a:pt x="560" y="208"/>
                    </a:lnTo>
                    <a:lnTo>
                      <a:pt x="544" y="200"/>
                    </a:lnTo>
                    <a:lnTo>
                      <a:pt x="536" y="200"/>
                    </a:lnTo>
                    <a:lnTo>
                      <a:pt x="520" y="200"/>
                    </a:lnTo>
                    <a:lnTo>
                      <a:pt x="528" y="192"/>
                    </a:lnTo>
                    <a:lnTo>
                      <a:pt x="560" y="200"/>
                    </a:lnTo>
                    <a:lnTo>
                      <a:pt x="584" y="216"/>
                    </a:lnTo>
                    <a:lnTo>
                      <a:pt x="592" y="208"/>
                    </a:lnTo>
                    <a:lnTo>
                      <a:pt x="576" y="192"/>
                    </a:lnTo>
                    <a:lnTo>
                      <a:pt x="560" y="192"/>
                    </a:lnTo>
                    <a:lnTo>
                      <a:pt x="544" y="176"/>
                    </a:lnTo>
                    <a:lnTo>
                      <a:pt x="560" y="184"/>
                    </a:lnTo>
                    <a:lnTo>
                      <a:pt x="568" y="192"/>
                    </a:lnTo>
                    <a:lnTo>
                      <a:pt x="576" y="184"/>
                    </a:lnTo>
                    <a:lnTo>
                      <a:pt x="568" y="184"/>
                    </a:lnTo>
                    <a:lnTo>
                      <a:pt x="568" y="176"/>
                    </a:lnTo>
                    <a:lnTo>
                      <a:pt x="584" y="176"/>
                    </a:lnTo>
                    <a:lnTo>
                      <a:pt x="584" y="168"/>
                    </a:lnTo>
                    <a:lnTo>
                      <a:pt x="576" y="160"/>
                    </a:lnTo>
                    <a:lnTo>
                      <a:pt x="576" y="152"/>
                    </a:lnTo>
                    <a:lnTo>
                      <a:pt x="560" y="152"/>
                    </a:lnTo>
                    <a:lnTo>
                      <a:pt x="536" y="136"/>
                    </a:lnTo>
                    <a:lnTo>
                      <a:pt x="520" y="120"/>
                    </a:lnTo>
                    <a:lnTo>
                      <a:pt x="544" y="136"/>
                    </a:lnTo>
                    <a:lnTo>
                      <a:pt x="560" y="152"/>
                    </a:lnTo>
                    <a:lnTo>
                      <a:pt x="568" y="152"/>
                    </a:lnTo>
                    <a:lnTo>
                      <a:pt x="576" y="136"/>
                    </a:lnTo>
                    <a:lnTo>
                      <a:pt x="576" y="128"/>
                    </a:lnTo>
                    <a:lnTo>
                      <a:pt x="576" y="120"/>
                    </a:lnTo>
                    <a:lnTo>
                      <a:pt x="568" y="120"/>
                    </a:lnTo>
                    <a:lnTo>
                      <a:pt x="552" y="112"/>
                    </a:lnTo>
                    <a:lnTo>
                      <a:pt x="536" y="104"/>
                    </a:lnTo>
                    <a:lnTo>
                      <a:pt x="520" y="104"/>
                    </a:lnTo>
                    <a:lnTo>
                      <a:pt x="504" y="96"/>
                    </a:lnTo>
                    <a:lnTo>
                      <a:pt x="504" y="88"/>
                    </a:lnTo>
                    <a:lnTo>
                      <a:pt x="488" y="96"/>
                    </a:lnTo>
                    <a:lnTo>
                      <a:pt x="480" y="96"/>
                    </a:lnTo>
                    <a:lnTo>
                      <a:pt x="480" y="80"/>
                    </a:lnTo>
                    <a:lnTo>
                      <a:pt x="480" y="72"/>
                    </a:lnTo>
                    <a:lnTo>
                      <a:pt x="488" y="64"/>
                    </a:lnTo>
                    <a:lnTo>
                      <a:pt x="496" y="56"/>
                    </a:lnTo>
                    <a:lnTo>
                      <a:pt x="496" y="40"/>
                    </a:lnTo>
                    <a:lnTo>
                      <a:pt x="480" y="24"/>
                    </a:lnTo>
                    <a:lnTo>
                      <a:pt x="456" y="24"/>
                    </a:lnTo>
                    <a:lnTo>
                      <a:pt x="456" y="16"/>
                    </a:lnTo>
                    <a:lnTo>
                      <a:pt x="456" y="8"/>
                    </a:lnTo>
                    <a:lnTo>
                      <a:pt x="456" y="0"/>
                    </a:lnTo>
                    <a:lnTo>
                      <a:pt x="440" y="0"/>
                    </a:lnTo>
                    <a:lnTo>
                      <a:pt x="432" y="8"/>
                    </a:lnTo>
                    <a:lnTo>
                      <a:pt x="432" y="16"/>
                    </a:lnTo>
                    <a:lnTo>
                      <a:pt x="424" y="16"/>
                    </a:lnTo>
                    <a:lnTo>
                      <a:pt x="400" y="8"/>
                    </a:lnTo>
                    <a:lnTo>
                      <a:pt x="392" y="8"/>
                    </a:lnTo>
                    <a:lnTo>
                      <a:pt x="384" y="0"/>
                    </a:lnTo>
                    <a:lnTo>
                      <a:pt x="384" y="24"/>
                    </a:lnTo>
                    <a:lnTo>
                      <a:pt x="376" y="32"/>
                    </a:lnTo>
                    <a:lnTo>
                      <a:pt x="376" y="40"/>
                    </a:lnTo>
                    <a:lnTo>
                      <a:pt x="368" y="56"/>
                    </a:lnTo>
                    <a:lnTo>
                      <a:pt x="360" y="56"/>
                    </a:lnTo>
                    <a:lnTo>
                      <a:pt x="360" y="64"/>
                    </a:lnTo>
                    <a:lnTo>
                      <a:pt x="360" y="72"/>
                    </a:lnTo>
                    <a:lnTo>
                      <a:pt x="352" y="72"/>
                    </a:lnTo>
                    <a:lnTo>
                      <a:pt x="344" y="72"/>
                    </a:lnTo>
                    <a:lnTo>
                      <a:pt x="336" y="72"/>
                    </a:lnTo>
                    <a:lnTo>
                      <a:pt x="336" y="88"/>
                    </a:lnTo>
                    <a:lnTo>
                      <a:pt x="336" y="96"/>
                    </a:lnTo>
                    <a:lnTo>
                      <a:pt x="336" y="104"/>
                    </a:lnTo>
                    <a:lnTo>
                      <a:pt x="336" y="112"/>
                    </a:lnTo>
                    <a:lnTo>
                      <a:pt x="320" y="112"/>
                    </a:lnTo>
                    <a:lnTo>
                      <a:pt x="304" y="104"/>
                    </a:lnTo>
                    <a:lnTo>
                      <a:pt x="296" y="104"/>
                    </a:lnTo>
                    <a:lnTo>
                      <a:pt x="296" y="112"/>
                    </a:lnTo>
                    <a:lnTo>
                      <a:pt x="296" y="120"/>
                    </a:lnTo>
                    <a:lnTo>
                      <a:pt x="296" y="128"/>
                    </a:lnTo>
                    <a:lnTo>
                      <a:pt x="296" y="136"/>
                    </a:lnTo>
                    <a:lnTo>
                      <a:pt x="288" y="144"/>
                    </a:lnTo>
                    <a:lnTo>
                      <a:pt x="288" y="152"/>
                    </a:lnTo>
                    <a:lnTo>
                      <a:pt x="288" y="168"/>
                    </a:lnTo>
                    <a:lnTo>
                      <a:pt x="280" y="176"/>
                    </a:lnTo>
                    <a:lnTo>
                      <a:pt x="272" y="192"/>
                    </a:lnTo>
                    <a:lnTo>
                      <a:pt x="272" y="200"/>
                    </a:lnTo>
                    <a:lnTo>
                      <a:pt x="272" y="208"/>
                    </a:lnTo>
                    <a:lnTo>
                      <a:pt x="264" y="216"/>
                    </a:lnTo>
                    <a:lnTo>
                      <a:pt x="272" y="224"/>
                    </a:lnTo>
                    <a:lnTo>
                      <a:pt x="256" y="232"/>
                    </a:lnTo>
                    <a:lnTo>
                      <a:pt x="240" y="232"/>
                    </a:lnTo>
                    <a:lnTo>
                      <a:pt x="240" y="240"/>
                    </a:lnTo>
                    <a:lnTo>
                      <a:pt x="232" y="240"/>
                    </a:lnTo>
                    <a:lnTo>
                      <a:pt x="224" y="240"/>
                    </a:lnTo>
                    <a:lnTo>
                      <a:pt x="224" y="248"/>
                    </a:lnTo>
                    <a:lnTo>
                      <a:pt x="216" y="256"/>
                    </a:lnTo>
                    <a:lnTo>
                      <a:pt x="208" y="256"/>
                    </a:lnTo>
                    <a:lnTo>
                      <a:pt x="200" y="256"/>
                    </a:lnTo>
                    <a:lnTo>
                      <a:pt x="192" y="256"/>
                    </a:lnTo>
                    <a:lnTo>
                      <a:pt x="184" y="256"/>
                    </a:lnTo>
                    <a:lnTo>
                      <a:pt x="176" y="272"/>
                    </a:lnTo>
                    <a:lnTo>
                      <a:pt x="168" y="272"/>
                    </a:lnTo>
                    <a:lnTo>
                      <a:pt x="160" y="264"/>
                    </a:lnTo>
                    <a:lnTo>
                      <a:pt x="144" y="264"/>
                    </a:lnTo>
                    <a:lnTo>
                      <a:pt x="136" y="248"/>
                    </a:lnTo>
                    <a:lnTo>
                      <a:pt x="136" y="240"/>
                    </a:lnTo>
                    <a:lnTo>
                      <a:pt x="120" y="264"/>
                    </a:lnTo>
                    <a:lnTo>
                      <a:pt x="120" y="256"/>
                    </a:lnTo>
                    <a:lnTo>
                      <a:pt x="120" y="264"/>
                    </a:lnTo>
                    <a:lnTo>
                      <a:pt x="112" y="272"/>
                    </a:lnTo>
                    <a:lnTo>
                      <a:pt x="88" y="288"/>
                    </a:lnTo>
                    <a:lnTo>
                      <a:pt x="88" y="296"/>
                    </a:lnTo>
                    <a:lnTo>
                      <a:pt x="80" y="304"/>
                    </a:lnTo>
                    <a:lnTo>
                      <a:pt x="72" y="320"/>
                    </a:lnTo>
                    <a:lnTo>
                      <a:pt x="56" y="320"/>
                    </a:lnTo>
                    <a:lnTo>
                      <a:pt x="56" y="328"/>
                    </a:lnTo>
                    <a:lnTo>
                      <a:pt x="40" y="344"/>
                    </a:lnTo>
                    <a:lnTo>
                      <a:pt x="16" y="352"/>
                    </a:lnTo>
                    <a:lnTo>
                      <a:pt x="0" y="360"/>
                    </a:lnTo>
                    <a:lnTo>
                      <a:pt x="152" y="336"/>
                    </a:lnTo>
                    <a:lnTo>
                      <a:pt x="160" y="328"/>
                    </a:lnTo>
                    <a:lnTo>
                      <a:pt x="168" y="328"/>
                    </a:lnTo>
                    <a:lnTo>
                      <a:pt x="240" y="328"/>
                    </a:lnTo>
                    <a:lnTo>
                      <a:pt x="448" y="296"/>
                    </a:lnTo>
                    <a:lnTo>
                      <a:pt x="616" y="256"/>
                    </a:lnTo>
                    <a:lnTo>
                      <a:pt x="624" y="256"/>
                    </a:lnTo>
                    <a:close/>
                  </a:path>
                </a:pathLst>
              </a:custGeom>
              <a:grpFill/>
              <a:ln w="6350">
                <a:solidFill>
                  <a:schemeClr val="bg2">
                    <a:lumMod val="40000"/>
                    <a:lumOff val="60000"/>
                  </a:schemeClr>
                </a:solidFill>
                <a:round/>
                <a:headEnd/>
                <a:tailEnd/>
              </a:ln>
            </p:spPr>
            <p:txBody>
              <a:bodyPr/>
              <a:lstStyle/>
              <a:p>
                <a:endParaRPr lang="en-US" dirty="0"/>
              </a:p>
            </p:txBody>
          </p:sp>
          <p:sp>
            <p:nvSpPr>
              <p:cNvPr id="60" name="Freeform 160"/>
              <p:cNvSpPr>
                <a:spLocks/>
              </p:cNvSpPr>
              <p:nvPr/>
            </p:nvSpPr>
            <p:spPr bwMode="auto">
              <a:xfrm>
                <a:off x="6513262" y="2333093"/>
                <a:ext cx="620019" cy="295797"/>
              </a:xfrm>
              <a:custGeom>
                <a:avLst/>
                <a:gdLst>
                  <a:gd name="T0" fmla="*/ 200 w 360"/>
                  <a:gd name="T1" fmla="*/ 120 h 184"/>
                  <a:gd name="T2" fmla="*/ 200 w 360"/>
                  <a:gd name="T3" fmla="*/ 160 h 184"/>
                  <a:gd name="T4" fmla="*/ 208 w 360"/>
                  <a:gd name="T5" fmla="*/ 152 h 184"/>
                  <a:gd name="T6" fmla="*/ 224 w 360"/>
                  <a:gd name="T7" fmla="*/ 160 h 184"/>
                  <a:gd name="T8" fmla="*/ 232 w 360"/>
                  <a:gd name="T9" fmla="*/ 168 h 184"/>
                  <a:gd name="T10" fmla="*/ 264 w 360"/>
                  <a:gd name="T11" fmla="*/ 176 h 184"/>
                  <a:gd name="T12" fmla="*/ 272 w 360"/>
                  <a:gd name="T13" fmla="*/ 176 h 184"/>
                  <a:gd name="T14" fmla="*/ 248 w 360"/>
                  <a:gd name="T15" fmla="*/ 160 h 184"/>
                  <a:gd name="T16" fmla="*/ 232 w 360"/>
                  <a:gd name="T17" fmla="*/ 136 h 184"/>
                  <a:gd name="T18" fmla="*/ 256 w 360"/>
                  <a:gd name="T19" fmla="*/ 152 h 184"/>
                  <a:gd name="T20" fmla="*/ 240 w 360"/>
                  <a:gd name="T21" fmla="*/ 120 h 184"/>
                  <a:gd name="T22" fmla="*/ 232 w 360"/>
                  <a:gd name="T23" fmla="*/ 64 h 184"/>
                  <a:gd name="T24" fmla="*/ 240 w 360"/>
                  <a:gd name="T25" fmla="*/ 64 h 184"/>
                  <a:gd name="T26" fmla="*/ 240 w 360"/>
                  <a:gd name="T27" fmla="*/ 48 h 184"/>
                  <a:gd name="T28" fmla="*/ 248 w 360"/>
                  <a:gd name="T29" fmla="*/ 48 h 184"/>
                  <a:gd name="T30" fmla="*/ 256 w 360"/>
                  <a:gd name="T31" fmla="*/ 40 h 184"/>
                  <a:gd name="T32" fmla="*/ 264 w 360"/>
                  <a:gd name="T33" fmla="*/ 24 h 184"/>
                  <a:gd name="T34" fmla="*/ 264 w 360"/>
                  <a:gd name="T35" fmla="*/ 32 h 184"/>
                  <a:gd name="T36" fmla="*/ 272 w 360"/>
                  <a:gd name="T37" fmla="*/ 32 h 184"/>
                  <a:gd name="T38" fmla="*/ 256 w 360"/>
                  <a:gd name="T39" fmla="*/ 48 h 184"/>
                  <a:gd name="T40" fmla="*/ 256 w 360"/>
                  <a:gd name="T41" fmla="*/ 80 h 184"/>
                  <a:gd name="T42" fmla="*/ 272 w 360"/>
                  <a:gd name="T43" fmla="*/ 72 h 184"/>
                  <a:gd name="T44" fmla="*/ 264 w 360"/>
                  <a:gd name="T45" fmla="*/ 96 h 184"/>
                  <a:gd name="T46" fmla="*/ 272 w 360"/>
                  <a:gd name="T47" fmla="*/ 120 h 184"/>
                  <a:gd name="T48" fmla="*/ 264 w 360"/>
                  <a:gd name="T49" fmla="*/ 128 h 184"/>
                  <a:gd name="T50" fmla="*/ 272 w 360"/>
                  <a:gd name="T51" fmla="*/ 128 h 184"/>
                  <a:gd name="T52" fmla="*/ 272 w 360"/>
                  <a:gd name="T53" fmla="*/ 152 h 184"/>
                  <a:gd name="T54" fmla="*/ 280 w 360"/>
                  <a:gd name="T55" fmla="*/ 152 h 184"/>
                  <a:gd name="T56" fmla="*/ 288 w 360"/>
                  <a:gd name="T57" fmla="*/ 152 h 184"/>
                  <a:gd name="T58" fmla="*/ 288 w 360"/>
                  <a:gd name="T59" fmla="*/ 144 h 184"/>
                  <a:gd name="T60" fmla="*/ 296 w 360"/>
                  <a:gd name="T61" fmla="*/ 152 h 184"/>
                  <a:gd name="T62" fmla="*/ 296 w 360"/>
                  <a:gd name="T63" fmla="*/ 160 h 184"/>
                  <a:gd name="T64" fmla="*/ 304 w 360"/>
                  <a:gd name="T65" fmla="*/ 160 h 184"/>
                  <a:gd name="T66" fmla="*/ 304 w 360"/>
                  <a:gd name="T67" fmla="*/ 176 h 184"/>
                  <a:gd name="T68" fmla="*/ 320 w 360"/>
                  <a:gd name="T69" fmla="*/ 184 h 184"/>
                  <a:gd name="T70" fmla="*/ 344 w 360"/>
                  <a:gd name="T71" fmla="*/ 168 h 184"/>
                  <a:gd name="T72" fmla="*/ 344 w 360"/>
                  <a:gd name="T73" fmla="*/ 144 h 184"/>
                  <a:gd name="T74" fmla="*/ 360 w 360"/>
                  <a:gd name="T75" fmla="*/ 120 h 184"/>
                  <a:gd name="T76" fmla="*/ 352 w 360"/>
                  <a:gd name="T77" fmla="*/ 176 h 184"/>
                  <a:gd name="T78" fmla="*/ 360 w 360"/>
                  <a:gd name="T79" fmla="*/ 168 h 184"/>
                  <a:gd name="T80" fmla="*/ 312 w 360"/>
                  <a:gd name="T81" fmla="*/ 128 h 184"/>
                  <a:gd name="T82" fmla="*/ 0 w 360"/>
                  <a:gd name="T83" fmla="*/ 56 h 184"/>
                  <a:gd name="T84" fmla="*/ 32 w 360"/>
                  <a:gd name="T85" fmla="*/ 80 h 184"/>
                  <a:gd name="T86" fmla="*/ 48 w 360"/>
                  <a:gd name="T87" fmla="*/ 72 h 184"/>
                  <a:gd name="T88" fmla="*/ 72 w 360"/>
                  <a:gd name="T89" fmla="*/ 64 h 184"/>
                  <a:gd name="T90" fmla="*/ 104 w 360"/>
                  <a:gd name="T91" fmla="*/ 48 h 184"/>
                  <a:gd name="T92" fmla="*/ 128 w 360"/>
                  <a:gd name="T93" fmla="*/ 48 h 184"/>
                  <a:gd name="T94" fmla="*/ 144 w 360"/>
                  <a:gd name="T95" fmla="*/ 64 h 184"/>
                  <a:gd name="T96" fmla="*/ 160 w 360"/>
                  <a:gd name="T97" fmla="*/ 72 h 184"/>
                  <a:gd name="T98" fmla="*/ 160 w 360"/>
                  <a:gd name="T99" fmla="*/ 96 h 184"/>
                  <a:gd name="T100" fmla="*/ 192 w 360"/>
                  <a:gd name="T101" fmla="*/ 104 h 18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60"/>
                  <a:gd name="T154" fmla="*/ 0 h 184"/>
                  <a:gd name="T155" fmla="*/ 360 w 360"/>
                  <a:gd name="T156" fmla="*/ 184 h 18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60" h="184">
                    <a:moveTo>
                      <a:pt x="208" y="104"/>
                    </a:moveTo>
                    <a:lnTo>
                      <a:pt x="208" y="104"/>
                    </a:lnTo>
                    <a:lnTo>
                      <a:pt x="200" y="120"/>
                    </a:lnTo>
                    <a:lnTo>
                      <a:pt x="192" y="152"/>
                    </a:lnTo>
                    <a:lnTo>
                      <a:pt x="192" y="160"/>
                    </a:lnTo>
                    <a:lnTo>
                      <a:pt x="200" y="160"/>
                    </a:lnTo>
                    <a:lnTo>
                      <a:pt x="200" y="152"/>
                    </a:lnTo>
                    <a:lnTo>
                      <a:pt x="208" y="152"/>
                    </a:lnTo>
                    <a:lnTo>
                      <a:pt x="208" y="160"/>
                    </a:lnTo>
                    <a:lnTo>
                      <a:pt x="224" y="168"/>
                    </a:lnTo>
                    <a:lnTo>
                      <a:pt x="224" y="160"/>
                    </a:lnTo>
                    <a:lnTo>
                      <a:pt x="232" y="168"/>
                    </a:lnTo>
                    <a:lnTo>
                      <a:pt x="240" y="168"/>
                    </a:lnTo>
                    <a:lnTo>
                      <a:pt x="248" y="168"/>
                    </a:lnTo>
                    <a:lnTo>
                      <a:pt x="264" y="176"/>
                    </a:lnTo>
                    <a:lnTo>
                      <a:pt x="264" y="184"/>
                    </a:lnTo>
                    <a:lnTo>
                      <a:pt x="272" y="176"/>
                    </a:lnTo>
                    <a:lnTo>
                      <a:pt x="264" y="168"/>
                    </a:lnTo>
                    <a:lnTo>
                      <a:pt x="264" y="160"/>
                    </a:lnTo>
                    <a:lnTo>
                      <a:pt x="248" y="160"/>
                    </a:lnTo>
                    <a:lnTo>
                      <a:pt x="240" y="152"/>
                    </a:lnTo>
                    <a:lnTo>
                      <a:pt x="232" y="144"/>
                    </a:lnTo>
                    <a:lnTo>
                      <a:pt x="232" y="136"/>
                    </a:lnTo>
                    <a:lnTo>
                      <a:pt x="240" y="144"/>
                    </a:lnTo>
                    <a:lnTo>
                      <a:pt x="248" y="152"/>
                    </a:lnTo>
                    <a:lnTo>
                      <a:pt x="256" y="152"/>
                    </a:lnTo>
                    <a:lnTo>
                      <a:pt x="256" y="144"/>
                    </a:lnTo>
                    <a:lnTo>
                      <a:pt x="248" y="136"/>
                    </a:lnTo>
                    <a:lnTo>
                      <a:pt x="240" y="120"/>
                    </a:lnTo>
                    <a:lnTo>
                      <a:pt x="240" y="104"/>
                    </a:lnTo>
                    <a:lnTo>
                      <a:pt x="240" y="96"/>
                    </a:lnTo>
                    <a:lnTo>
                      <a:pt x="240" y="80"/>
                    </a:lnTo>
                    <a:lnTo>
                      <a:pt x="232" y="64"/>
                    </a:lnTo>
                    <a:lnTo>
                      <a:pt x="224" y="64"/>
                    </a:lnTo>
                    <a:lnTo>
                      <a:pt x="240" y="64"/>
                    </a:lnTo>
                    <a:lnTo>
                      <a:pt x="240" y="56"/>
                    </a:lnTo>
                    <a:lnTo>
                      <a:pt x="240" y="48"/>
                    </a:lnTo>
                    <a:lnTo>
                      <a:pt x="248" y="48"/>
                    </a:lnTo>
                    <a:lnTo>
                      <a:pt x="248" y="56"/>
                    </a:lnTo>
                    <a:lnTo>
                      <a:pt x="248" y="48"/>
                    </a:lnTo>
                    <a:lnTo>
                      <a:pt x="256" y="40"/>
                    </a:lnTo>
                    <a:lnTo>
                      <a:pt x="256" y="24"/>
                    </a:lnTo>
                    <a:lnTo>
                      <a:pt x="264" y="24"/>
                    </a:lnTo>
                    <a:lnTo>
                      <a:pt x="264" y="32"/>
                    </a:lnTo>
                    <a:lnTo>
                      <a:pt x="272" y="32"/>
                    </a:lnTo>
                    <a:lnTo>
                      <a:pt x="264" y="40"/>
                    </a:lnTo>
                    <a:lnTo>
                      <a:pt x="256" y="48"/>
                    </a:lnTo>
                    <a:lnTo>
                      <a:pt x="256" y="56"/>
                    </a:lnTo>
                    <a:lnTo>
                      <a:pt x="256" y="72"/>
                    </a:lnTo>
                    <a:lnTo>
                      <a:pt x="256" y="80"/>
                    </a:lnTo>
                    <a:lnTo>
                      <a:pt x="264" y="64"/>
                    </a:lnTo>
                    <a:lnTo>
                      <a:pt x="272" y="72"/>
                    </a:lnTo>
                    <a:lnTo>
                      <a:pt x="264" y="72"/>
                    </a:lnTo>
                    <a:lnTo>
                      <a:pt x="264" y="80"/>
                    </a:lnTo>
                    <a:lnTo>
                      <a:pt x="264" y="96"/>
                    </a:lnTo>
                    <a:lnTo>
                      <a:pt x="256" y="104"/>
                    </a:lnTo>
                    <a:lnTo>
                      <a:pt x="272" y="120"/>
                    </a:lnTo>
                    <a:lnTo>
                      <a:pt x="264" y="120"/>
                    </a:lnTo>
                    <a:lnTo>
                      <a:pt x="264" y="128"/>
                    </a:lnTo>
                    <a:lnTo>
                      <a:pt x="272" y="128"/>
                    </a:lnTo>
                    <a:lnTo>
                      <a:pt x="264" y="136"/>
                    </a:lnTo>
                    <a:lnTo>
                      <a:pt x="272" y="152"/>
                    </a:lnTo>
                    <a:lnTo>
                      <a:pt x="272" y="144"/>
                    </a:lnTo>
                    <a:lnTo>
                      <a:pt x="280" y="152"/>
                    </a:lnTo>
                    <a:lnTo>
                      <a:pt x="288" y="152"/>
                    </a:lnTo>
                    <a:lnTo>
                      <a:pt x="288" y="144"/>
                    </a:lnTo>
                    <a:lnTo>
                      <a:pt x="288" y="152"/>
                    </a:lnTo>
                    <a:lnTo>
                      <a:pt x="296" y="152"/>
                    </a:lnTo>
                    <a:lnTo>
                      <a:pt x="304" y="152"/>
                    </a:lnTo>
                    <a:lnTo>
                      <a:pt x="296" y="160"/>
                    </a:lnTo>
                    <a:lnTo>
                      <a:pt x="296" y="168"/>
                    </a:lnTo>
                    <a:lnTo>
                      <a:pt x="304" y="168"/>
                    </a:lnTo>
                    <a:lnTo>
                      <a:pt x="304" y="160"/>
                    </a:lnTo>
                    <a:lnTo>
                      <a:pt x="304" y="168"/>
                    </a:lnTo>
                    <a:lnTo>
                      <a:pt x="304" y="176"/>
                    </a:lnTo>
                    <a:lnTo>
                      <a:pt x="304" y="184"/>
                    </a:lnTo>
                    <a:lnTo>
                      <a:pt x="312" y="184"/>
                    </a:lnTo>
                    <a:lnTo>
                      <a:pt x="320" y="184"/>
                    </a:lnTo>
                    <a:lnTo>
                      <a:pt x="320" y="176"/>
                    </a:lnTo>
                    <a:lnTo>
                      <a:pt x="336" y="168"/>
                    </a:lnTo>
                    <a:lnTo>
                      <a:pt x="344" y="168"/>
                    </a:lnTo>
                    <a:lnTo>
                      <a:pt x="344" y="144"/>
                    </a:lnTo>
                    <a:lnTo>
                      <a:pt x="352" y="144"/>
                    </a:lnTo>
                    <a:lnTo>
                      <a:pt x="352" y="120"/>
                    </a:lnTo>
                    <a:lnTo>
                      <a:pt x="360" y="120"/>
                    </a:lnTo>
                    <a:lnTo>
                      <a:pt x="352" y="152"/>
                    </a:lnTo>
                    <a:lnTo>
                      <a:pt x="352" y="168"/>
                    </a:lnTo>
                    <a:lnTo>
                      <a:pt x="352" y="176"/>
                    </a:lnTo>
                    <a:lnTo>
                      <a:pt x="352" y="184"/>
                    </a:lnTo>
                    <a:lnTo>
                      <a:pt x="352" y="176"/>
                    </a:lnTo>
                    <a:lnTo>
                      <a:pt x="360" y="168"/>
                    </a:lnTo>
                    <a:lnTo>
                      <a:pt x="360" y="128"/>
                    </a:lnTo>
                    <a:lnTo>
                      <a:pt x="360" y="120"/>
                    </a:lnTo>
                    <a:lnTo>
                      <a:pt x="312" y="128"/>
                    </a:lnTo>
                    <a:lnTo>
                      <a:pt x="280" y="0"/>
                    </a:lnTo>
                    <a:lnTo>
                      <a:pt x="0" y="56"/>
                    </a:lnTo>
                    <a:lnTo>
                      <a:pt x="8" y="104"/>
                    </a:lnTo>
                    <a:lnTo>
                      <a:pt x="32" y="80"/>
                    </a:lnTo>
                    <a:lnTo>
                      <a:pt x="40" y="80"/>
                    </a:lnTo>
                    <a:lnTo>
                      <a:pt x="48" y="72"/>
                    </a:lnTo>
                    <a:lnTo>
                      <a:pt x="56" y="64"/>
                    </a:lnTo>
                    <a:lnTo>
                      <a:pt x="72" y="64"/>
                    </a:lnTo>
                    <a:lnTo>
                      <a:pt x="80" y="64"/>
                    </a:lnTo>
                    <a:lnTo>
                      <a:pt x="88" y="48"/>
                    </a:lnTo>
                    <a:lnTo>
                      <a:pt x="104" y="48"/>
                    </a:lnTo>
                    <a:lnTo>
                      <a:pt x="112" y="48"/>
                    </a:lnTo>
                    <a:lnTo>
                      <a:pt x="120" y="48"/>
                    </a:lnTo>
                    <a:lnTo>
                      <a:pt x="128" y="48"/>
                    </a:lnTo>
                    <a:lnTo>
                      <a:pt x="128" y="56"/>
                    </a:lnTo>
                    <a:lnTo>
                      <a:pt x="144" y="64"/>
                    </a:lnTo>
                    <a:lnTo>
                      <a:pt x="144" y="80"/>
                    </a:lnTo>
                    <a:lnTo>
                      <a:pt x="136" y="80"/>
                    </a:lnTo>
                    <a:lnTo>
                      <a:pt x="144" y="72"/>
                    </a:lnTo>
                    <a:lnTo>
                      <a:pt x="160" y="72"/>
                    </a:lnTo>
                    <a:lnTo>
                      <a:pt x="160" y="80"/>
                    </a:lnTo>
                    <a:lnTo>
                      <a:pt x="160" y="88"/>
                    </a:lnTo>
                    <a:lnTo>
                      <a:pt x="160" y="96"/>
                    </a:lnTo>
                    <a:lnTo>
                      <a:pt x="184" y="96"/>
                    </a:lnTo>
                    <a:lnTo>
                      <a:pt x="192" y="104"/>
                    </a:lnTo>
                    <a:lnTo>
                      <a:pt x="200" y="96"/>
                    </a:lnTo>
                    <a:lnTo>
                      <a:pt x="208" y="104"/>
                    </a:lnTo>
                    <a:close/>
                  </a:path>
                </a:pathLst>
              </a:custGeom>
              <a:grpFill/>
              <a:ln w="6350">
                <a:solidFill>
                  <a:schemeClr val="bg2">
                    <a:lumMod val="40000"/>
                    <a:lumOff val="60000"/>
                  </a:schemeClr>
                </a:solidFill>
                <a:round/>
                <a:headEnd/>
                <a:tailEnd/>
              </a:ln>
            </p:spPr>
            <p:txBody>
              <a:bodyPr/>
              <a:lstStyle/>
              <a:p>
                <a:endParaRPr lang="en-US" dirty="0"/>
              </a:p>
            </p:txBody>
          </p:sp>
          <p:sp>
            <p:nvSpPr>
              <p:cNvPr id="61" name="Freeform 161"/>
              <p:cNvSpPr>
                <a:spLocks/>
              </p:cNvSpPr>
              <p:nvPr/>
            </p:nvSpPr>
            <p:spPr bwMode="auto">
              <a:xfrm>
                <a:off x="5797631" y="3273401"/>
                <a:ext cx="715631" cy="721852"/>
              </a:xfrm>
              <a:custGeom>
                <a:avLst/>
                <a:gdLst>
                  <a:gd name="T0" fmla="*/ 392 w 416"/>
                  <a:gd name="T1" fmla="*/ 392 h 448"/>
                  <a:gd name="T2" fmla="*/ 400 w 416"/>
                  <a:gd name="T3" fmla="*/ 392 h 448"/>
                  <a:gd name="T4" fmla="*/ 400 w 416"/>
                  <a:gd name="T5" fmla="*/ 384 h 448"/>
                  <a:gd name="T6" fmla="*/ 392 w 416"/>
                  <a:gd name="T7" fmla="*/ 384 h 448"/>
                  <a:gd name="T8" fmla="*/ 392 w 416"/>
                  <a:gd name="T9" fmla="*/ 376 h 448"/>
                  <a:gd name="T10" fmla="*/ 400 w 416"/>
                  <a:gd name="T11" fmla="*/ 376 h 448"/>
                  <a:gd name="T12" fmla="*/ 392 w 416"/>
                  <a:gd name="T13" fmla="*/ 376 h 448"/>
                  <a:gd name="T14" fmla="*/ 392 w 416"/>
                  <a:gd name="T15" fmla="*/ 368 h 448"/>
                  <a:gd name="T16" fmla="*/ 384 w 416"/>
                  <a:gd name="T17" fmla="*/ 360 h 448"/>
                  <a:gd name="T18" fmla="*/ 392 w 416"/>
                  <a:gd name="T19" fmla="*/ 360 h 448"/>
                  <a:gd name="T20" fmla="*/ 392 w 416"/>
                  <a:gd name="T21" fmla="*/ 368 h 448"/>
                  <a:gd name="T22" fmla="*/ 392 w 416"/>
                  <a:gd name="T23" fmla="*/ 344 h 448"/>
                  <a:gd name="T24" fmla="*/ 400 w 416"/>
                  <a:gd name="T25" fmla="*/ 344 h 448"/>
                  <a:gd name="T26" fmla="*/ 400 w 416"/>
                  <a:gd name="T27" fmla="*/ 344 h 448"/>
                  <a:gd name="T28" fmla="*/ 400 w 416"/>
                  <a:gd name="T29" fmla="*/ 320 h 448"/>
                  <a:gd name="T30" fmla="*/ 408 w 416"/>
                  <a:gd name="T31" fmla="*/ 320 h 448"/>
                  <a:gd name="T32" fmla="*/ 408 w 416"/>
                  <a:gd name="T33" fmla="*/ 312 h 448"/>
                  <a:gd name="T34" fmla="*/ 400 w 416"/>
                  <a:gd name="T35" fmla="*/ 312 h 448"/>
                  <a:gd name="T36" fmla="*/ 408 w 416"/>
                  <a:gd name="T37" fmla="*/ 304 h 448"/>
                  <a:gd name="T38" fmla="*/ 408 w 416"/>
                  <a:gd name="T39" fmla="*/ 296 h 448"/>
                  <a:gd name="T40" fmla="*/ 408 w 416"/>
                  <a:gd name="T41" fmla="*/ 288 h 448"/>
                  <a:gd name="T42" fmla="*/ 408 w 416"/>
                  <a:gd name="T43" fmla="*/ 280 h 448"/>
                  <a:gd name="T44" fmla="*/ 416 w 416"/>
                  <a:gd name="T45" fmla="*/ 272 h 448"/>
                  <a:gd name="T46" fmla="*/ 416 w 416"/>
                  <a:gd name="T47" fmla="*/ 264 h 448"/>
                  <a:gd name="T48" fmla="*/ 408 w 416"/>
                  <a:gd name="T49" fmla="*/ 264 h 448"/>
                  <a:gd name="T50" fmla="*/ 408 w 416"/>
                  <a:gd name="T51" fmla="*/ 256 h 448"/>
                  <a:gd name="T52" fmla="*/ 384 w 416"/>
                  <a:gd name="T53" fmla="*/ 216 h 448"/>
                  <a:gd name="T54" fmla="*/ 376 w 416"/>
                  <a:gd name="T55" fmla="*/ 208 h 448"/>
                  <a:gd name="T56" fmla="*/ 352 w 416"/>
                  <a:gd name="T57" fmla="*/ 176 h 448"/>
                  <a:gd name="T58" fmla="*/ 344 w 416"/>
                  <a:gd name="T59" fmla="*/ 168 h 448"/>
                  <a:gd name="T60" fmla="*/ 320 w 416"/>
                  <a:gd name="T61" fmla="*/ 152 h 448"/>
                  <a:gd name="T62" fmla="*/ 312 w 416"/>
                  <a:gd name="T63" fmla="*/ 128 h 448"/>
                  <a:gd name="T64" fmla="*/ 304 w 416"/>
                  <a:gd name="T65" fmla="*/ 128 h 448"/>
                  <a:gd name="T66" fmla="*/ 288 w 416"/>
                  <a:gd name="T67" fmla="*/ 104 h 448"/>
                  <a:gd name="T68" fmla="*/ 280 w 416"/>
                  <a:gd name="T69" fmla="*/ 104 h 448"/>
                  <a:gd name="T70" fmla="*/ 256 w 416"/>
                  <a:gd name="T71" fmla="*/ 88 h 448"/>
                  <a:gd name="T72" fmla="*/ 240 w 416"/>
                  <a:gd name="T73" fmla="*/ 56 h 448"/>
                  <a:gd name="T74" fmla="*/ 232 w 416"/>
                  <a:gd name="T75" fmla="*/ 48 h 448"/>
                  <a:gd name="T76" fmla="*/ 216 w 416"/>
                  <a:gd name="T77" fmla="*/ 48 h 448"/>
                  <a:gd name="T78" fmla="*/ 200 w 416"/>
                  <a:gd name="T79" fmla="*/ 40 h 448"/>
                  <a:gd name="T80" fmla="*/ 184 w 416"/>
                  <a:gd name="T81" fmla="*/ 40 h 448"/>
                  <a:gd name="T82" fmla="*/ 200 w 416"/>
                  <a:gd name="T83" fmla="*/ 0 h 448"/>
                  <a:gd name="T84" fmla="*/ 200 w 416"/>
                  <a:gd name="T85" fmla="*/ 0 h 448"/>
                  <a:gd name="T86" fmla="*/ 0 w 416"/>
                  <a:gd name="T87" fmla="*/ 24 h 448"/>
                  <a:gd name="T88" fmla="*/ 56 w 416"/>
                  <a:gd name="T89" fmla="*/ 232 h 448"/>
                  <a:gd name="T90" fmla="*/ 72 w 416"/>
                  <a:gd name="T91" fmla="*/ 264 h 448"/>
                  <a:gd name="T92" fmla="*/ 80 w 416"/>
                  <a:gd name="T93" fmla="*/ 288 h 448"/>
                  <a:gd name="T94" fmla="*/ 88 w 416"/>
                  <a:gd name="T95" fmla="*/ 288 h 448"/>
                  <a:gd name="T96" fmla="*/ 72 w 416"/>
                  <a:gd name="T97" fmla="*/ 304 h 448"/>
                  <a:gd name="T98" fmla="*/ 72 w 416"/>
                  <a:gd name="T99" fmla="*/ 336 h 448"/>
                  <a:gd name="T100" fmla="*/ 80 w 416"/>
                  <a:gd name="T101" fmla="*/ 368 h 448"/>
                  <a:gd name="T102" fmla="*/ 80 w 416"/>
                  <a:gd name="T103" fmla="*/ 392 h 448"/>
                  <a:gd name="T104" fmla="*/ 96 w 416"/>
                  <a:gd name="T105" fmla="*/ 424 h 448"/>
                  <a:gd name="T106" fmla="*/ 112 w 416"/>
                  <a:gd name="T107" fmla="*/ 448 h 448"/>
                  <a:gd name="T108" fmla="*/ 336 w 416"/>
                  <a:gd name="T109" fmla="*/ 432 h 448"/>
                  <a:gd name="T110" fmla="*/ 344 w 416"/>
                  <a:gd name="T111" fmla="*/ 448 h 448"/>
                  <a:gd name="T112" fmla="*/ 360 w 416"/>
                  <a:gd name="T113" fmla="*/ 448 h 448"/>
                  <a:gd name="T114" fmla="*/ 352 w 416"/>
                  <a:gd name="T115" fmla="*/ 432 h 448"/>
                  <a:gd name="T116" fmla="*/ 352 w 416"/>
                  <a:gd name="T117" fmla="*/ 408 h 448"/>
                  <a:gd name="T118" fmla="*/ 360 w 416"/>
                  <a:gd name="T119" fmla="*/ 400 h 448"/>
                  <a:gd name="T120" fmla="*/ 384 w 416"/>
                  <a:gd name="T121" fmla="*/ 408 h 448"/>
                  <a:gd name="T122" fmla="*/ 400 w 416"/>
                  <a:gd name="T123" fmla="*/ 408 h 448"/>
                  <a:gd name="T124" fmla="*/ 400 w 416"/>
                  <a:gd name="T125" fmla="*/ 400 h 4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16"/>
                  <a:gd name="T190" fmla="*/ 0 h 448"/>
                  <a:gd name="T191" fmla="*/ 416 w 416"/>
                  <a:gd name="T192" fmla="*/ 448 h 4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16" h="448">
                    <a:moveTo>
                      <a:pt x="392" y="400"/>
                    </a:moveTo>
                    <a:lnTo>
                      <a:pt x="392" y="392"/>
                    </a:lnTo>
                    <a:lnTo>
                      <a:pt x="400" y="392"/>
                    </a:lnTo>
                    <a:lnTo>
                      <a:pt x="400" y="384"/>
                    </a:lnTo>
                    <a:lnTo>
                      <a:pt x="392" y="384"/>
                    </a:lnTo>
                    <a:lnTo>
                      <a:pt x="392" y="376"/>
                    </a:lnTo>
                    <a:lnTo>
                      <a:pt x="400" y="376"/>
                    </a:lnTo>
                    <a:lnTo>
                      <a:pt x="392" y="376"/>
                    </a:lnTo>
                    <a:lnTo>
                      <a:pt x="392" y="368"/>
                    </a:lnTo>
                    <a:lnTo>
                      <a:pt x="384" y="360"/>
                    </a:lnTo>
                    <a:lnTo>
                      <a:pt x="392" y="360"/>
                    </a:lnTo>
                    <a:lnTo>
                      <a:pt x="392" y="368"/>
                    </a:lnTo>
                    <a:lnTo>
                      <a:pt x="392" y="352"/>
                    </a:lnTo>
                    <a:lnTo>
                      <a:pt x="392" y="344"/>
                    </a:lnTo>
                    <a:lnTo>
                      <a:pt x="400" y="344"/>
                    </a:lnTo>
                    <a:lnTo>
                      <a:pt x="400" y="328"/>
                    </a:lnTo>
                    <a:lnTo>
                      <a:pt x="400" y="320"/>
                    </a:lnTo>
                    <a:lnTo>
                      <a:pt x="408" y="320"/>
                    </a:lnTo>
                    <a:lnTo>
                      <a:pt x="408" y="312"/>
                    </a:lnTo>
                    <a:lnTo>
                      <a:pt x="400" y="312"/>
                    </a:lnTo>
                    <a:lnTo>
                      <a:pt x="400" y="304"/>
                    </a:lnTo>
                    <a:lnTo>
                      <a:pt x="408" y="304"/>
                    </a:lnTo>
                    <a:lnTo>
                      <a:pt x="408" y="296"/>
                    </a:lnTo>
                    <a:lnTo>
                      <a:pt x="408" y="288"/>
                    </a:lnTo>
                    <a:lnTo>
                      <a:pt x="408" y="280"/>
                    </a:lnTo>
                    <a:lnTo>
                      <a:pt x="416" y="272"/>
                    </a:lnTo>
                    <a:lnTo>
                      <a:pt x="416" y="264"/>
                    </a:lnTo>
                    <a:lnTo>
                      <a:pt x="408" y="264"/>
                    </a:lnTo>
                    <a:lnTo>
                      <a:pt x="408" y="256"/>
                    </a:lnTo>
                    <a:lnTo>
                      <a:pt x="408" y="240"/>
                    </a:lnTo>
                    <a:lnTo>
                      <a:pt x="384" y="216"/>
                    </a:lnTo>
                    <a:lnTo>
                      <a:pt x="376" y="208"/>
                    </a:lnTo>
                    <a:lnTo>
                      <a:pt x="376" y="184"/>
                    </a:lnTo>
                    <a:lnTo>
                      <a:pt x="352" y="176"/>
                    </a:lnTo>
                    <a:lnTo>
                      <a:pt x="344" y="168"/>
                    </a:lnTo>
                    <a:lnTo>
                      <a:pt x="336" y="160"/>
                    </a:lnTo>
                    <a:lnTo>
                      <a:pt x="320" y="152"/>
                    </a:lnTo>
                    <a:lnTo>
                      <a:pt x="320" y="136"/>
                    </a:lnTo>
                    <a:lnTo>
                      <a:pt x="312" y="128"/>
                    </a:lnTo>
                    <a:lnTo>
                      <a:pt x="304" y="128"/>
                    </a:lnTo>
                    <a:lnTo>
                      <a:pt x="296" y="120"/>
                    </a:lnTo>
                    <a:lnTo>
                      <a:pt x="288" y="104"/>
                    </a:lnTo>
                    <a:lnTo>
                      <a:pt x="280" y="104"/>
                    </a:lnTo>
                    <a:lnTo>
                      <a:pt x="264" y="104"/>
                    </a:lnTo>
                    <a:lnTo>
                      <a:pt x="256" y="88"/>
                    </a:lnTo>
                    <a:lnTo>
                      <a:pt x="248" y="80"/>
                    </a:lnTo>
                    <a:lnTo>
                      <a:pt x="240" y="56"/>
                    </a:lnTo>
                    <a:lnTo>
                      <a:pt x="232" y="48"/>
                    </a:lnTo>
                    <a:lnTo>
                      <a:pt x="224" y="48"/>
                    </a:lnTo>
                    <a:lnTo>
                      <a:pt x="216" y="48"/>
                    </a:lnTo>
                    <a:lnTo>
                      <a:pt x="208" y="40"/>
                    </a:lnTo>
                    <a:lnTo>
                      <a:pt x="200" y="40"/>
                    </a:lnTo>
                    <a:lnTo>
                      <a:pt x="184" y="40"/>
                    </a:lnTo>
                    <a:lnTo>
                      <a:pt x="184" y="16"/>
                    </a:lnTo>
                    <a:lnTo>
                      <a:pt x="200" y="0"/>
                    </a:lnTo>
                    <a:lnTo>
                      <a:pt x="104" y="16"/>
                    </a:lnTo>
                    <a:lnTo>
                      <a:pt x="0" y="24"/>
                    </a:lnTo>
                    <a:lnTo>
                      <a:pt x="56" y="232"/>
                    </a:lnTo>
                    <a:lnTo>
                      <a:pt x="72" y="264"/>
                    </a:lnTo>
                    <a:lnTo>
                      <a:pt x="80" y="272"/>
                    </a:lnTo>
                    <a:lnTo>
                      <a:pt x="80" y="288"/>
                    </a:lnTo>
                    <a:lnTo>
                      <a:pt x="88" y="288"/>
                    </a:lnTo>
                    <a:lnTo>
                      <a:pt x="88" y="296"/>
                    </a:lnTo>
                    <a:lnTo>
                      <a:pt x="72" y="304"/>
                    </a:lnTo>
                    <a:lnTo>
                      <a:pt x="72" y="312"/>
                    </a:lnTo>
                    <a:lnTo>
                      <a:pt x="72" y="336"/>
                    </a:lnTo>
                    <a:lnTo>
                      <a:pt x="72" y="360"/>
                    </a:lnTo>
                    <a:lnTo>
                      <a:pt x="80" y="368"/>
                    </a:lnTo>
                    <a:lnTo>
                      <a:pt x="80" y="384"/>
                    </a:lnTo>
                    <a:lnTo>
                      <a:pt x="80" y="392"/>
                    </a:lnTo>
                    <a:lnTo>
                      <a:pt x="96" y="424"/>
                    </a:lnTo>
                    <a:lnTo>
                      <a:pt x="112" y="448"/>
                    </a:lnTo>
                    <a:lnTo>
                      <a:pt x="336" y="432"/>
                    </a:lnTo>
                    <a:lnTo>
                      <a:pt x="344" y="448"/>
                    </a:lnTo>
                    <a:lnTo>
                      <a:pt x="360" y="448"/>
                    </a:lnTo>
                    <a:lnTo>
                      <a:pt x="360" y="440"/>
                    </a:lnTo>
                    <a:lnTo>
                      <a:pt x="352" y="432"/>
                    </a:lnTo>
                    <a:lnTo>
                      <a:pt x="352" y="424"/>
                    </a:lnTo>
                    <a:lnTo>
                      <a:pt x="352" y="408"/>
                    </a:lnTo>
                    <a:lnTo>
                      <a:pt x="360" y="400"/>
                    </a:lnTo>
                    <a:lnTo>
                      <a:pt x="368" y="408"/>
                    </a:lnTo>
                    <a:lnTo>
                      <a:pt x="384" y="408"/>
                    </a:lnTo>
                    <a:lnTo>
                      <a:pt x="392" y="408"/>
                    </a:lnTo>
                    <a:lnTo>
                      <a:pt x="400" y="408"/>
                    </a:lnTo>
                    <a:lnTo>
                      <a:pt x="400" y="400"/>
                    </a:lnTo>
                    <a:lnTo>
                      <a:pt x="392" y="400"/>
                    </a:lnTo>
                    <a:close/>
                  </a:path>
                </a:pathLst>
              </a:custGeom>
              <a:solidFill>
                <a:schemeClr val="accent3">
                  <a:lumMod val="60000"/>
                  <a:lumOff val="40000"/>
                </a:schemeClr>
              </a:solidFill>
              <a:ln w="6350">
                <a:solidFill>
                  <a:schemeClr val="bg2">
                    <a:lumMod val="40000"/>
                    <a:lumOff val="60000"/>
                  </a:schemeClr>
                </a:solidFill>
                <a:round/>
                <a:headEnd/>
                <a:tailEnd/>
              </a:ln>
            </p:spPr>
            <p:txBody>
              <a:bodyPr/>
              <a:lstStyle/>
              <a:p>
                <a:endParaRPr lang="en-US" dirty="0"/>
              </a:p>
            </p:txBody>
          </p:sp>
          <p:sp>
            <p:nvSpPr>
              <p:cNvPr id="62" name="Freeform 176"/>
              <p:cNvSpPr>
                <a:spLocks/>
              </p:cNvSpPr>
              <p:nvPr/>
            </p:nvSpPr>
            <p:spPr bwMode="auto">
              <a:xfrm>
                <a:off x="7411422" y="1845978"/>
                <a:ext cx="97060" cy="128902"/>
              </a:xfrm>
              <a:custGeom>
                <a:avLst/>
                <a:gdLst>
                  <a:gd name="T0" fmla="*/ 8 w 56"/>
                  <a:gd name="T1" fmla="*/ 72 h 80"/>
                  <a:gd name="T2" fmla="*/ 8 w 56"/>
                  <a:gd name="T3" fmla="*/ 72 h 80"/>
                  <a:gd name="T4" fmla="*/ 8 w 56"/>
                  <a:gd name="T5" fmla="*/ 80 h 80"/>
                  <a:gd name="T6" fmla="*/ 8 w 56"/>
                  <a:gd name="T7" fmla="*/ 80 h 80"/>
                  <a:gd name="T8" fmla="*/ 16 w 56"/>
                  <a:gd name="T9" fmla="*/ 80 h 80"/>
                  <a:gd name="T10" fmla="*/ 16 w 56"/>
                  <a:gd name="T11" fmla="*/ 80 h 80"/>
                  <a:gd name="T12" fmla="*/ 24 w 56"/>
                  <a:gd name="T13" fmla="*/ 72 h 80"/>
                  <a:gd name="T14" fmla="*/ 32 w 56"/>
                  <a:gd name="T15" fmla="*/ 64 h 80"/>
                  <a:gd name="T16" fmla="*/ 32 w 56"/>
                  <a:gd name="T17" fmla="*/ 64 h 80"/>
                  <a:gd name="T18" fmla="*/ 40 w 56"/>
                  <a:gd name="T19" fmla="*/ 64 h 80"/>
                  <a:gd name="T20" fmla="*/ 40 w 56"/>
                  <a:gd name="T21" fmla="*/ 64 h 80"/>
                  <a:gd name="T22" fmla="*/ 40 w 56"/>
                  <a:gd name="T23" fmla="*/ 56 h 80"/>
                  <a:gd name="T24" fmla="*/ 32 w 56"/>
                  <a:gd name="T25" fmla="*/ 24 h 80"/>
                  <a:gd name="T26" fmla="*/ 32 w 56"/>
                  <a:gd name="T27" fmla="*/ 24 h 80"/>
                  <a:gd name="T28" fmla="*/ 32 w 56"/>
                  <a:gd name="T29" fmla="*/ 24 h 80"/>
                  <a:gd name="T30" fmla="*/ 32 w 56"/>
                  <a:gd name="T31" fmla="*/ 24 h 80"/>
                  <a:gd name="T32" fmla="*/ 40 w 56"/>
                  <a:gd name="T33" fmla="*/ 32 h 80"/>
                  <a:gd name="T34" fmla="*/ 40 w 56"/>
                  <a:gd name="T35" fmla="*/ 32 h 80"/>
                  <a:gd name="T36" fmla="*/ 48 w 56"/>
                  <a:gd name="T37" fmla="*/ 32 h 80"/>
                  <a:gd name="T38" fmla="*/ 56 w 56"/>
                  <a:gd name="T39" fmla="*/ 48 h 80"/>
                  <a:gd name="T40" fmla="*/ 56 w 56"/>
                  <a:gd name="T41" fmla="*/ 48 h 80"/>
                  <a:gd name="T42" fmla="*/ 56 w 56"/>
                  <a:gd name="T43" fmla="*/ 48 h 80"/>
                  <a:gd name="T44" fmla="*/ 56 w 56"/>
                  <a:gd name="T45" fmla="*/ 48 h 80"/>
                  <a:gd name="T46" fmla="*/ 56 w 56"/>
                  <a:gd name="T47" fmla="*/ 32 h 80"/>
                  <a:gd name="T48" fmla="*/ 48 w 56"/>
                  <a:gd name="T49" fmla="*/ 32 h 80"/>
                  <a:gd name="T50" fmla="*/ 40 w 56"/>
                  <a:gd name="T51" fmla="*/ 24 h 80"/>
                  <a:gd name="T52" fmla="*/ 40 w 56"/>
                  <a:gd name="T53" fmla="*/ 24 h 80"/>
                  <a:gd name="T54" fmla="*/ 40 w 56"/>
                  <a:gd name="T55" fmla="*/ 24 h 80"/>
                  <a:gd name="T56" fmla="*/ 32 w 56"/>
                  <a:gd name="T57" fmla="*/ 16 h 80"/>
                  <a:gd name="T58" fmla="*/ 32 w 56"/>
                  <a:gd name="T59" fmla="*/ 16 h 80"/>
                  <a:gd name="T60" fmla="*/ 32 w 56"/>
                  <a:gd name="T61" fmla="*/ 16 h 80"/>
                  <a:gd name="T62" fmla="*/ 32 w 56"/>
                  <a:gd name="T63" fmla="*/ 16 h 80"/>
                  <a:gd name="T64" fmla="*/ 24 w 56"/>
                  <a:gd name="T65" fmla="*/ 0 h 80"/>
                  <a:gd name="T66" fmla="*/ 24 w 56"/>
                  <a:gd name="T67" fmla="*/ 0 h 80"/>
                  <a:gd name="T68" fmla="*/ 0 w 56"/>
                  <a:gd name="T69" fmla="*/ 8 h 80"/>
                  <a:gd name="T70" fmla="*/ 0 w 56"/>
                  <a:gd name="T71" fmla="*/ 8 h 80"/>
                  <a:gd name="T72" fmla="*/ 16 w 56"/>
                  <a:gd name="T73" fmla="*/ 64 h 80"/>
                  <a:gd name="T74" fmla="*/ 16 w 56"/>
                  <a:gd name="T75" fmla="*/ 64 h 80"/>
                  <a:gd name="T76" fmla="*/ 8 w 56"/>
                  <a:gd name="T77" fmla="*/ 72 h 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6"/>
                  <a:gd name="T118" fmla="*/ 0 h 80"/>
                  <a:gd name="T119" fmla="*/ 56 w 56"/>
                  <a:gd name="T120" fmla="*/ 80 h 8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6" h="80">
                    <a:moveTo>
                      <a:pt x="8" y="72"/>
                    </a:moveTo>
                    <a:lnTo>
                      <a:pt x="8" y="72"/>
                    </a:lnTo>
                    <a:lnTo>
                      <a:pt x="8" y="80"/>
                    </a:lnTo>
                    <a:lnTo>
                      <a:pt x="16" y="80"/>
                    </a:lnTo>
                    <a:lnTo>
                      <a:pt x="24" y="72"/>
                    </a:lnTo>
                    <a:lnTo>
                      <a:pt x="32" y="64"/>
                    </a:lnTo>
                    <a:lnTo>
                      <a:pt x="40" y="64"/>
                    </a:lnTo>
                    <a:lnTo>
                      <a:pt x="40" y="56"/>
                    </a:lnTo>
                    <a:lnTo>
                      <a:pt x="32" y="24"/>
                    </a:lnTo>
                    <a:lnTo>
                      <a:pt x="40" y="32"/>
                    </a:lnTo>
                    <a:lnTo>
                      <a:pt x="48" y="32"/>
                    </a:lnTo>
                    <a:lnTo>
                      <a:pt x="56" y="48"/>
                    </a:lnTo>
                    <a:lnTo>
                      <a:pt x="56" y="32"/>
                    </a:lnTo>
                    <a:lnTo>
                      <a:pt x="48" y="32"/>
                    </a:lnTo>
                    <a:lnTo>
                      <a:pt x="40" y="24"/>
                    </a:lnTo>
                    <a:lnTo>
                      <a:pt x="32" y="16"/>
                    </a:lnTo>
                    <a:lnTo>
                      <a:pt x="24" y="0"/>
                    </a:lnTo>
                    <a:lnTo>
                      <a:pt x="0" y="8"/>
                    </a:lnTo>
                    <a:lnTo>
                      <a:pt x="16" y="64"/>
                    </a:lnTo>
                    <a:lnTo>
                      <a:pt x="8" y="72"/>
                    </a:lnTo>
                    <a:close/>
                  </a:path>
                </a:pathLst>
              </a:custGeom>
              <a:grpFill/>
              <a:ln w="6350">
                <a:solidFill>
                  <a:schemeClr val="bg2">
                    <a:lumMod val="40000"/>
                    <a:lumOff val="60000"/>
                  </a:schemeClr>
                </a:solidFill>
                <a:round/>
                <a:headEnd/>
                <a:tailEnd/>
              </a:ln>
            </p:spPr>
            <p:txBody>
              <a:bodyPr/>
              <a:lstStyle/>
              <a:p>
                <a:endParaRPr lang="en-US" dirty="0"/>
              </a:p>
            </p:txBody>
          </p:sp>
          <p:sp>
            <p:nvSpPr>
              <p:cNvPr id="63" name="Freeform 177"/>
              <p:cNvSpPr>
                <a:spLocks/>
              </p:cNvSpPr>
              <p:nvPr/>
            </p:nvSpPr>
            <p:spPr bwMode="auto">
              <a:xfrm>
                <a:off x="7176741" y="2010159"/>
                <a:ext cx="247718" cy="142472"/>
              </a:xfrm>
              <a:custGeom>
                <a:avLst/>
                <a:gdLst>
                  <a:gd name="T0" fmla="*/ 0 w 144"/>
                  <a:gd name="T1" fmla="*/ 88 h 88"/>
                  <a:gd name="T2" fmla="*/ 0 w 144"/>
                  <a:gd name="T3" fmla="*/ 80 h 88"/>
                  <a:gd name="T4" fmla="*/ 8 w 144"/>
                  <a:gd name="T5" fmla="*/ 64 h 88"/>
                  <a:gd name="T6" fmla="*/ 16 w 144"/>
                  <a:gd name="T7" fmla="*/ 56 h 88"/>
                  <a:gd name="T8" fmla="*/ 24 w 144"/>
                  <a:gd name="T9" fmla="*/ 48 h 88"/>
                  <a:gd name="T10" fmla="*/ 32 w 144"/>
                  <a:gd name="T11" fmla="*/ 40 h 88"/>
                  <a:gd name="T12" fmla="*/ 48 w 144"/>
                  <a:gd name="T13" fmla="*/ 40 h 88"/>
                  <a:gd name="T14" fmla="*/ 48 w 144"/>
                  <a:gd name="T15" fmla="*/ 40 h 88"/>
                  <a:gd name="T16" fmla="*/ 64 w 144"/>
                  <a:gd name="T17" fmla="*/ 32 h 88"/>
                  <a:gd name="T18" fmla="*/ 88 w 144"/>
                  <a:gd name="T19" fmla="*/ 24 h 88"/>
                  <a:gd name="T20" fmla="*/ 112 w 144"/>
                  <a:gd name="T21" fmla="*/ 0 h 88"/>
                  <a:gd name="T22" fmla="*/ 112 w 144"/>
                  <a:gd name="T23" fmla="*/ 8 h 88"/>
                  <a:gd name="T24" fmla="*/ 104 w 144"/>
                  <a:gd name="T25" fmla="*/ 16 h 88"/>
                  <a:gd name="T26" fmla="*/ 96 w 144"/>
                  <a:gd name="T27" fmla="*/ 24 h 88"/>
                  <a:gd name="T28" fmla="*/ 96 w 144"/>
                  <a:gd name="T29" fmla="*/ 32 h 88"/>
                  <a:gd name="T30" fmla="*/ 96 w 144"/>
                  <a:gd name="T31" fmla="*/ 32 h 88"/>
                  <a:gd name="T32" fmla="*/ 96 w 144"/>
                  <a:gd name="T33" fmla="*/ 32 h 88"/>
                  <a:gd name="T34" fmla="*/ 96 w 144"/>
                  <a:gd name="T35" fmla="*/ 40 h 88"/>
                  <a:gd name="T36" fmla="*/ 96 w 144"/>
                  <a:gd name="T37" fmla="*/ 40 h 88"/>
                  <a:gd name="T38" fmla="*/ 104 w 144"/>
                  <a:gd name="T39" fmla="*/ 32 h 88"/>
                  <a:gd name="T40" fmla="*/ 104 w 144"/>
                  <a:gd name="T41" fmla="*/ 32 h 88"/>
                  <a:gd name="T42" fmla="*/ 112 w 144"/>
                  <a:gd name="T43" fmla="*/ 16 h 88"/>
                  <a:gd name="T44" fmla="*/ 128 w 144"/>
                  <a:gd name="T45" fmla="*/ 8 h 88"/>
                  <a:gd name="T46" fmla="*/ 128 w 144"/>
                  <a:gd name="T47" fmla="*/ 8 h 88"/>
                  <a:gd name="T48" fmla="*/ 136 w 144"/>
                  <a:gd name="T49" fmla="*/ 0 h 88"/>
                  <a:gd name="T50" fmla="*/ 144 w 144"/>
                  <a:gd name="T51" fmla="*/ 0 h 88"/>
                  <a:gd name="T52" fmla="*/ 144 w 144"/>
                  <a:gd name="T53" fmla="*/ 8 h 88"/>
                  <a:gd name="T54" fmla="*/ 96 w 144"/>
                  <a:gd name="T55" fmla="*/ 48 h 88"/>
                  <a:gd name="T56" fmla="*/ 72 w 144"/>
                  <a:gd name="T57" fmla="*/ 64 h 88"/>
                  <a:gd name="T58" fmla="*/ 72 w 144"/>
                  <a:gd name="T59" fmla="*/ 64 h 88"/>
                  <a:gd name="T60" fmla="*/ 80 w 144"/>
                  <a:gd name="T61" fmla="*/ 48 h 88"/>
                  <a:gd name="T62" fmla="*/ 80 w 144"/>
                  <a:gd name="T63" fmla="*/ 48 h 88"/>
                  <a:gd name="T64" fmla="*/ 56 w 144"/>
                  <a:gd name="T65" fmla="*/ 56 h 88"/>
                  <a:gd name="T66" fmla="*/ 32 w 144"/>
                  <a:gd name="T67" fmla="*/ 72 h 88"/>
                  <a:gd name="T68" fmla="*/ 8 w 144"/>
                  <a:gd name="T69" fmla="*/ 88 h 88"/>
                  <a:gd name="T70" fmla="*/ 16 w 144"/>
                  <a:gd name="T71" fmla="*/ 88 h 88"/>
                  <a:gd name="T72" fmla="*/ 16 w 144"/>
                  <a:gd name="T73" fmla="*/ 80 h 88"/>
                  <a:gd name="T74" fmla="*/ 0 w 144"/>
                  <a:gd name="T75" fmla="*/ 88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4"/>
                  <a:gd name="T115" fmla="*/ 0 h 88"/>
                  <a:gd name="T116" fmla="*/ 144 w 144"/>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4" h="88">
                    <a:moveTo>
                      <a:pt x="0" y="88"/>
                    </a:moveTo>
                    <a:lnTo>
                      <a:pt x="0" y="88"/>
                    </a:lnTo>
                    <a:lnTo>
                      <a:pt x="0" y="80"/>
                    </a:lnTo>
                    <a:lnTo>
                      <a:pt x="0" y="72"/>
                    </a:lnTo>
                    <a:lnTo>
                      <a:pt x="8" y="64"/>
                    </a:lnTo>
                    <a:lnTo>
                      <a:pt x="16" y="64"/>
                    </a:lnTo>
                    <a:lnTo>
                      <a:pt x="16" y="56"/>
                    </a:lnTo>
                    <a:lnTo>
                      <a:pt x="16" y="48"/>
                    </a:lnTo>
                    <a:lnTo>
                      <a:pt x="24" y="48"/>
                    </a:lnTo>
                    <a:lnTo>
                      <a:pt x="32" y="40"/>
                    </a:lnTo>
                    <a:lnTo>
                      <a:pt x="48" y="40"/>
                    </a:lnTo>
                    <a:lnTo>
                      <a:pt x="48" y="32"/>
                    </a:lnTo>
                    <a:lnTo>
                      <a:pt x="64" y="32"/>
                    </a:lnTo>
                    <a:lnTo>
                      <a:pt x="88" y="24"/>
                    </a:lnTo>
                    <a:lnTo>
                      <a:pt x="104" y="0"/>
                    </a:lnTo>
                    <a:lnTo>
                      <a:pt x="112" y="0"/>
                    </a:lnTo>
                    <a:lnTo>
                      <a:pt x="112" y="8"/>
                    </a:lnTo>
                    <a:lnTo>
                      <a:pt x="104" y="8"/>
                    </a:lnTo>
                    <a:lnTo>
                      <a:pt x="104" y="16"/>
                    </a:lnTo>
                    <a:lnTo>
                      <a:pt x="96" y="24"/>
                    </a:lnTo>
                    <a:lnTo>
                      <a:pt x="96" y="32"/>
                    </a:lnTo>
                    <a:lnTo>
                      <a:pt x="96" y="40"/>
                    </a:lnTo>
                    <a:lnTo>
                      <a:pt x="104" y="32"/>
                    </a:lnTo>
                    <a:lnTo>
                      <a:pt x="104" y="24"/>
                    </a:lnTo>
                    <a:lnTo>
                      <a:pt x="112" y="16"/>
                    </a:lnTo>
                    <a:lnTo>
                      <a:pt x="120" y="8"/>
                    </a:lnTo>
                    <a:lnTo>
                      <a:pt x="128" y="8"/>
                    </a:lnTo>
                    <a:lnTo>
                      <a:pt x="136" y="8"/>
                    </a:lnTo>
                    <a:lnTo>
                      <a:pt x="136" y="0"/>
                    </a:lnTo>
                    <a:lnTo>
                      <a:pt x="144" y="0"/>
                    </a:lnTo>
                    <a:lnTo>
                      <a:pt x="144" y="8"/>
                    </a:lnTo>
                    <a:lnTo>
                      <a:pt x="128" y="16"/>
                    </a:lnTo>
                    <a:lnTo>
                      <a:pt x="96" y="48"/>
                    </a:lnTo>
                    <a:lnTo>
                      <a:pt x="80" y="56"/>
                    </a:lnTo>
                    <a:lnTo>
                      <a:pt x="72" y="64"/>
                    </a:lnTo>
                    <a:lnTo>
                      <a:pt x="80" y="56"/>
                    </a:lnTo>
                    <a:lnTo>
                      <a:pt x="80" y="48"/>
                    </a:lnTo>
                    <a:lnTo>
                      <a:pt x="64" y="56"/>
                    </a:lnTo>
                    <a:lnTo>
                      <a:pt x="56" y="56"/>
                    </a:lnTo>
                    <a:lnTo>
                      <a:pt x="48" y="64"/>
                    </a:lnTo>
                    <a:lnTo>
                      <a:pt x="32" y="72"/>
                    </a:lnTo>
                    <a:lnTo>
                      <a:pt x="16" y="88"/>
                    </a:lnTo>
                    <a:lnTo>
                      <a:pt x="8" y="88"/>
                    </a:lnTo>
                    <a:lnTo>
                      <a:pt x="16" y="88"/>
                    </a:lnTo>
                    <a:lnTo>
                      <a:pt x="16" y="80"/>
                    </a:lnTo>
                    <a:lnTo>
                      <a:pt x="8" y="80"/>
                    </a:lnTo>
                    <a:lnTo>
                      <a:pt x="0" y="88"/>
                    </a:lnTo>
                    <a:close/>
                  </a:path>
                </a:pathLst>
              </a:custGeom>
              <a:grpFill/>
              <a:ln w="6350">
                <a:solidFill>
                  <a:schemeClr val="bg2">
                    <a:lumMod val="40000"/>
                    <a:lumOff val="60000"/>
                  </a:schemeClr>
                </a:solidFill>
                <a:round/>
                <a:headEnd/>
                <a:tailEnd/>
              </a:ln>
            </p:spPr>
            <p:txBody>
              <a:bodyPr/>
              <a:lstStyle/>
              <a:p>
                <a:endParaRPr lang="en-US" dirty="0"/>
              </a:p>
            </p:txBody>
          </p:sp>
        </p:grpSp>
        <p:sp>
          <p:nvSpPr>
            <p:cNvPr id="7" name="5-Point Star 6"/>
            <p:cNvSpPr/>
            <p:nvPr/>
          </p:nvSpPr>
          <p:spPr bwMode="auto">
            <a:xfrm>
              <a:off x="4477137" y="3143485"/>
              <a:ext cx="274124" cy="274124"/>
            </a:xfrm>
            <a:prstGeom prst="star5">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cxnSp>
          <p:nvCxnSpPr>
            <p:cNvPr id="65" name="Straight Arrow Connector 64"/>
            <p:cNvCxnSpPr>
              <a:stCxn id="61" idx="33"/>
            </p:cNvCxnSpPr>
            <p:nvPr/>
          </p:nvCxnSpPr>
          <p:spPr bwMode="auto">
            <a:xfrm flipV="1">
              <a:off x="4738446" y="1974097"/>
              <a:ext cx="1256700" cy="1218543"/>
            </a:xfrm>
            <a:prstGeom prst="straightConnector1">
              <a:avLst/>
            </a:prstGeom>
            <a:solidFill>
              <a:schemeClr val="accent1"/>
            </a:solidFill>
            <a:ln w="9525" cap="flat" cmpd="sng" algn="ctr">
              <a:solidFill>
                <a:srgbClr val="374E18"/>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4" name="Content Placeholder 5"/>
          <p:cNvSpPr txBox="1">
            <a:spLocks/>
          </p:cNvSpPr>
          <p:nvPr/>
        </p:nvSpPr>
        <p:spPr bwMode="auto">
          <a:xfrm>
            <a:off x="1827769" y="4128279"/>
            <a:ext cx="3113225" cy="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6075" indent="-346075" algn="l" rtl="0" eaLnBrk="0" fontAlgn="base" hangingPunct="0">
              <a:spcBef>
                <a:spcPct val="20000"/>
              </a:spcBef>
              <a:spcAft>
                <a:spcPct val="0"/>
              </a:spcAft>
              <a:buClr>
                <a:schemeClr val="accent1">
                  <a:lumMod val="75000"/>
                </a:schemeClr>
              </a:buClr>
              <a:buFont typeface="Arial" pitchFamily="34" charset="0"/>
              <a:buChar char="•"/>
              <a:defRPr sz="28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chemeClr val="accent1">
                  <a:lumMod val="75000"/>
                </a:schemeClr>
              </a:buClr>
              <a:buFont typeface="Arial" pitchFamily="34" charset="0"/>
              <a:buChar char="•"/>
              <a:defRPr sz="2400">
                <a:solidFill>
                  <a:schemeClr val="tx1"/>
                </a:solidFill>
                <a:latin typeface="Calibri" pitchFamily="34" charset="0"/>
              </a:defRPr>
            </a:lvl2pPr>
            <a:lvl3pPr marL="1143000" indent="-228600" algn="l" rtl="0" eaLnBrk="0" fontAlgn="base" hangingPunct="0">
              <a:spcBef>
                <a:spcPct val="20000"/>
              </a:spcBef>
              <a:spcAft>
                <a:spcPct val="0"/>
              </a:spcAft>
              <a:buClr>
                <a:schemeClr val="accent1">
                  <a:lumMod val="75000"/>
                </a:schemeClr>
              </a:buClr>
              <a:buFont typeface="Arial" pitchFamily="34" charset="0"/>
              <a:buChar char="•"/>
              <a:defRPr sz="2400">
                <a:solidFill>
                  <a:schemeClr val="tx1"/>
                </a:solidFill>
                <a:latin typeface="Calibri" pitchFamily="34" charset="0"/>
              </a:defRPr>
            </a:lvl3pPr>
            <a:lvl4pPr marL="1600200" indent="-228600" algn="l" rtl="0" eaLnBrk="0" fontAlgn="base" hangingPunct="0">
              <a:spcBef>
                <a:spcPct val="20000"/>
              </a:spcBef>
              <a:spcAft>
                <a:spcPct val="0"/>
              </a:spcAft>
              <a:buClr>
                <a:schemeClr val="accent1">
                  <a:lumMod val="75000"/>
                </a:schemeClr>
              </a:buClr>
              <a:buFont typeface="Arial" pitchFamily="34" charset="0"/>
              <a:buChar char="•"/>
              <a:defRPr sz="2000">
                <a:solidFill>
                  <a:schemeClr val="tx1"/>
                </a:solidFill>
                <a:latin typeface="Calibri" pitchFamily="34" charset="0"/>
              </a:defRPr>
            </a:lvl4pPr>
            <a:lvl5pPr marL="2057400" indent="-228600" algn="l" rtl="0" eaLnBrk="0" fontAlgn="base" hangingPunct="0">
              <a:spcBef>
                <a:spcPct val="20000"/>
              </a:spcBef>
              <a:spcAft>
                <a:spcPct val="0"/>
              </a:spcAft>
              <a:buClr>
                <a:schemeClr val="accent1">
                  <a:lumMod val="75000"/>
                </a:schemeClr>
              </a:buClr>
              <a:buFont typeface="Arial" pitchFamily="34" charset="0"/>
              <a:buChar char="•"/>
              <a:defRPr sz="2000">
                <a:solidFill>
                  <a:schemeClr val="tx1"/>
                </a:solidFill>
                <a:latin typeface="Calibri" pitchFamily="34" charset="0"/>
              </a:defRPr>
            </a:lvl5pPr>
            <a:lvl6pPr marL="2514600" indent="-228600" algn="l" rtl="0" fontAlgn="base">
              <a:spcBef>
                <a:spcPct val="20000"/>
              </a:spcBef>
              <a:spcAft>
                <a:spcPct val="0"/>
              </a:spcAft>
              <a:buClr>
                <a:srgbClr val="55B848"/>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55B848"/>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55B848"/>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55B848"/>
              </a:buClr>
              <a:buFont typeface="Wingdings" pitchFamily="2" charset="2"/>
              <a:buChar char="§"/>
              <a:defRPr sz="2000">
                <a:solidFill>
                  <a:schemeClr val="tx1"/>
                </a:solidFill>
                <a:latin typeface="+mn-lt"/>
              </a:defRPr>
            </a:lvl9pPr>
          </a:lstStyle>
          <a:p>
            <a:pPr marL="0" indent="0" algn="just">
              <a:spcBef>
                <a:spcPts val="400"/>
              </a:spcBef>
              <a:buNone/>
            </a:pPr>
            <a:endParaRPr lang="en-US" sz="1100" kern="0" dirty="0">
              <a:latin typeface="+mn-lt"/>
            </a:endParaRPr>
          </a:p>
        </p:txBody>
      </p:sp>
    </p:spTree>
    <p:extLst>
      <p:ext uri="{BB962C8B-B14F-4D97-AF65-F5344CB8AC3E}">
        <p14:creationId xmlns:p14="http://schemas.microsoft.com/office/powerpoint/2010/main" val="20331921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009" y="281874"/>
            <a:ext cx="8741044" cy="857250"/>
          </a:xfrm>
        </p:spPr>
        <p:txBody>
          <a:bodyPr/>
          <a:lstStyle/>
          <a:p>
            <a:r>
              <a:rPr lang="en-US" dirty="0" smtClean="0"/>
              <a:t>There are a number of aspects of the community that participants think have gotten worse rather than better over the past five years; they are most downbeat about poverty, government leadership, and management </a:t>
            </a:r>
            <a:r>
              <a:rPr lang="en-US" dirty="0"/>
              <a:t>of the </a:t>
            </a:r>
            <a:r>
              <a:rPr lang="en-US" dirty="0" smtClean="0"/>
              <a:t>budget.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62888006"/>
              </p:ext>
            </p:extLst>
          </p:nvPr>
        </p:nvGraphicFramePr>
        <p:xfrm>
          <a:off x="469783" y="1334401"/>
          <a:ext cx="7868874" cy="35983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20</a:t>
            </a:fld>
            <a:endParaRPr lang="en-US" dirty="0"/>
          </a:p>
        </p:txBody>
      </p:sp>
      <p:sp>
        <p:nvSpPr>
          <p:cNvPr id="6" name="Rectangle 5"/>
          <p:cNvSpPr/>
          <p:nvPr/>
        </p:nvSpPr>
        <p:spPr>
          <a:xfrm>
            <a:off x="180364" y="1160160"/>
            <a:ext cx="8783273" cy="307777"/>
          </a:xfrm>
          <a:prstGeom prst="rect">
            <a:avLst/>
          </a:prstGeom>
        </p:spPr>
        <p:txBody>
          <a:bodyPr wrap="square">
            <a:spAutoFit/>
          </a:bodyPr>
          <a:lstStyle/>
          <a:p>
            <a:r>
              <a:rPr lang="en-US" i="1" dirty="0">
                <a:solidFill>
                  <a:schemeClr val="tx1">
                    <a:lumMod val="65000"/>
                    <a:lumOff val="35000"/>
                  </a:schemeClr>
                </a:solidFill>
              </a:rPr>
              <a:t>C</a:t>
            </a:r>
            <a:r>
              <a:rPr lang="en-US" i="1" dirty="0" smtClean="0">
                <a:solidFill>
                  <a:schemeClr val="tx1">
                    <a:lumMod val="65000"/>
                    <a:lumOff val="35000"/>
                  </a:schemeClr>
                </a:solidFill>
              </a:rPr>
              <a:t>ompared </a:t>
            </a:r>
            <a:r>
              <a:rPr lang="en-US" i="1" dirty="0">
                <a:solidFill>
                  <a:schemeClr val="tx1">
                    <a:lumMod val="65000"/>
                    <a:lumOff val="35000"/>
                  </a:schemeClr>
                </a:solidFill>
              </a:rPr>
              <a:t>with five years ago, </a:t>
            </a:r>
            <a:r>
              <a:rPr lang="en-US" i="1" dirty="0" smtClean="0">
                <a:solidFill>
                  <a:schemeClr val="tx1">
                    <a:lumMod val="65000"/>
                    <a:lumOff val="35000"/>
                  </a:schemeClr>
                </a:solidFill>
              </a:rPr>
              <a:t>how would you evaluate this aspect </a:t>
            </a:r>
            <a:r>
              <a:rPr lang="en-US" i="1" dirty="0">
                <a:solidFill>
                  <a:schemeClr val="tx1">
                    <a:lumMod val="65000"/>
                    <a:lumOff val="35000"/>
                  </a:schemeClr>
                </a:solidFill>
              </a:rPr>
              <a:t>of </a:t>
            </a:r>
            <a:r>
              <a:rPr lang="en-US" i="1" dirty="0" smtClean="0">
                <a:solidFill>
                  <a:schemeClr val="tx1">
                    <a:lumMod val="65000"/>
                    <a:lumOff val="35000"/>
                  </a:schemeClr>
                </a:solidFill>
              </a:rPr>
              <a:t>the Macon-Bibb </a:t>
            </a:r>
            <a:r>
              <a:rPr lang="en-US" i="1" dirty="0">
                <a:solidFill>
                  <a:schemeClr val="tx1">
                    <a:lumMod val="65000"/>
                    <a:lumOff val="35000"/>
                  </a:schemeClr>
                </a:solidFill>
              </a:rPr>
              <a:t>County </a:t>
            </a:r>
            <a:r>
              <a:rPr lang="en-US" i="1" dirty="0" smtClean="0">
                <a:solidFill>
                  <a:schemeClr val="tx1">
                    <a:lumMod val="65000"/>
                    <a:lumOff val="35000"/>
                  </a:schemeClr>
                </a:solidFill>
              </a:rPr>
              <a:t>community?</a:t>
            </a:r>
            <a:endParaRPr lang="en-US" i="1" dirty="0">
              <a:solidFill>
                <a:schemeClr val="tx1">
                  <a:lumMod val="65000"/>
                  <a:lumOff val="35000"/>
                </a:schemeClr>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062188426"/>
              </p:ext>
            </p:extLst>
          </p:nvPr>
        </p:nvGraphicFramePr>
        <p:xfrm>
          <a:off x="8237989" y="1418292"/>
          <a:ext cx="914400" cy="3360928"/>
        </p:xfrm>
        <a:graphic>
          <a:graphicData uri="http://schemas.openxmlformats.org/drawingml/2006/table">
            <a:tbl>
              <a:tblPr firstRow="1" bandRow="1">
                <a:tableStyleId>{5C22544A-7EE6-4342-B048-85BDC9FD1C3A}</a:tableStyleId>
              </a:tblPr>
              <a:tblGrid>
                <a:gridCol w="914400"/>
              </a:tblGrid>
              <a:tr h="370840">
                <a:tc>
                  <a:txBody>
                    <a:bodyPr/>
                    <a:lstStyle/>
                    <a:p>
                      <a:pPr algn="ctr"/>
                      <a:r>
                        <a:rPr lang="en-US" sz="900" dirty="0" smtClean="0">
                          <a:solidFill>
                            <a:schemeClr val="tx1">
                              <a:lumMod val="65000"/>
                              <a:lumOff val="35000"/>
                            </a:schemeClr>
                          </a:solidFill>
                        </a:rPr>
                        <a:t>Net better </a:t>
                      </a:r>
                      <a:r>
                        <a:rPr lang="en-US" sz="900" b="0" i="1" dirty="0" smtClean="0">
                          <a:solidFill>
                            <a:schemeClr val="tx1">
                              <a:lumMod val="65000"/>
                              <a:lumOff val="35000"/>
                            </a:schemeClr>
                          </a:solidFill>
                        </a:rPr>
                        <a:t>(minus worse)</a:t>
                      </a:r>
                      <a:endParaRPr lang="en-US" sz="900" b="0" i="1" dirty="0">
                        <a:solidFill>
                          <a:schemeClr val="tx1">
                            <a:lumMod val="65000"/>
                            <a:lumOff val="35000"/>
                          </a:schemeClr>
                        </a:solidFill>
                      </a:endParaRP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219456">
                <a:tc>
                  <a:txBody>
                    <a:bodyPr/>
                    <a:lstStyle/>
                    <a:p>
                      <a:pPr algn="ctr">
                        <a:lnSpc>
                          <a:spcPts val="800"/>
                        </a:lnSpc>
                      </a:pPr>
                      <a:r>
                        <a:rPr lang="en-US" sz="900" b="1" dirty="0" smtClean="0">
                          <a:solidFill>
                            <a:schemeClr val="accent1"/>
                          </a:solidFill>
                        </a:rPr>
                        <a:t>+64</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b="1" dirty="0" smtClean="0">
                          <a:solidFill>
                            <a:schemeClr val="accent1"/>
                          </a:solidFill>
                        </a:rPr>
                        <a:t>+25</a:t>
                      </a:r>
                      <a:endParaRPr lang="en-US" sz="900" b="1" dirty="0">
                        <a:solidFill>
                          <a:schemeClr val="accent1"/>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b="0" dirty="0" smtClean="0">
                          <a:solidFill>
                            <a:schemeClr val="tx1">
                              <a:lumMod val="65000"/>
                              <a:lumOff val="35000"/>
                            </a:schemeClr>
                          </a:solidFill>
                        </a:rPr>
                        <a:t>+14</a:t>
                      </a:r>
                      <a:endParaRPr lang="en-US" sz="900" b="0" dirty="0">
                        <a:solidFill>
                          <a:schemeClr val="tx1">
                            <a:lumMod val="65000"/>
                            <a:lumOff val="35000"/>
                          </a:schemeClr>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b="0" dirty="0" smtClean="0">
                          <a:solidFill>
                            <a:schemeClr val="tx1">
                              <a:lumMod val="65000"/>
                              <a:lumOff val="35000"/>
                            </a:schemeClr>
                          </a:solidFill>
                        </a:rPr>
                        <a:t>+10</a:t>
                      </a:r>
                      <a:endParaRPr lang="en-US" sz="900" b="0" dirty="0">
                        <a:solidFill>
                          <a:schemeClr val="tx1">
                            <a:lumMod val="65000"/>
                            <a:lumOff val="35000"/>
                          </a:schemeClr>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dirty="0" smtClean="0">
                          <a:solidFill>
                            <a:schemeClr val="tx1">
                              <a:lumMod val="65000"/>
                              <a:lumOff val="35000"/>
                            </a:schemeClr>
                          </a:solidFill>
                        </a:rPr>
                        <a:t>+4</a:t>
                      </a:r>
                      <a:endParaRPr lang="en-US" sz="900" dirty="0">
                        <a:solidFill>
                          <a:schemeClr val="tx1">
                            <a:lumMod val="65000"/>
                            <a:lumOff val="35000"/>
                          </a:schemeClr>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8600">
                <a:tc>
                  <a:txBody>
                    <a:bodyPr/>
                    <a:lstStyle/>
                    <a:p>
                      <a:pPr algn="ctr">
                        <a:lnSpc>
                          <a:spcPts val="800"/>
                        </a:lnSpc>
                      </a:pPr>
                      <a:r>
                        <a:rPr lang="en-US" sz="900" dirty="0" smtClean="0">
                          <a:solidFill>
                            <a:schemeClr val="tx1">
                              <a:lumMod val="65000"/>
                              <a:lumOff val="35000"/>
                            </a:schemeClr>
                          </a:solidFill>
                        </a:rPr>
                        <a:t>-10</a:t>
                      </a:r>
                      <a:endParaRPr lang="en-US" sz="900" dirty="0">
                        <a:solidFill>
                          <a:schemeClr val="tx1">
                            <a:lumMod val="65000"/>
                            <a:lumOff val="35000"/>
                          </a:schemeClr>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dirty="0" smtClean="0">
                          <a:solidFill>
                            <a:schemeClr val="tx1">
                              <a:lumMod val="65000"/>
                              <a:lumOff val="35000"/>
                            </a:schemeClr>
                          </a:solidFill>
                        </a:rPr>
                        <a:t>-8</a:t>
                      </a:r>
                      <a:endParaRPr lang="en-US" sz="900" dirty="0">
                        <a:solidFill>
                          <a:schemeClr val="tx1">
                            <a:lumMod val="65000"/>
                            <a:lumOff val="35000"/>
                          </a:schemeClr>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b="0" dirty="0" smtClean="0">
                          <a:solidFill>
                            <a:schemeClr val="tx1">
                              <a:lumMod val="65000"/>
                              <a:lumOff val="35000"/>
                            </a:schemeClr>
                          </a:solidFill>
                        </a:rPr>
                        <a:t>-10</a:t>
                      </a:r>
                      <a:endParaRPr lang="en-US" sz="900" b="0" dirty="0">
                        <a:solidFill>
                          <a:schemeClr val="tx1">
                            <a:lumMod val="65000"/>
                            <a:lumOff val="35000"/>
                          </a:schemeClr>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28600">
                <a:tc>
                  <a:txBody>
                    <a:bodyPr/>
                    <a:lstStyle/>
                    <a:p>
                      <a:pPr algn="ctr">
                        <a:lnSpc>
                          <a:spcPts val="800"/>
                        </a:lnSpc>
                      </a:pPr>
                      <a:r>
                        <a:rPr lang="en-US" sz="900" b="0" dirty="0" smtClean="0">
                          <a:solidFill>
                            <a:schemeClr val="tx1">
                              <a:lumMod val="65000"/>
                              <a:lumOff val="35000"/>
                            </a:schemeClr>
                          </a:solidFill>
                        </a:rPr>
                        <a:t>-11</a:t>
                      </a:r>
                      <a:endParaRPr lang="en-US" sz="900" b="0" dirty="0">
                        <a:solidFill>
                          <a:schemeClr val="tx1">
                            <a:lumMod val="65000"/>
                            <a:lumOff val="35000"/>
                          </a:schemeClr>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b="1" dirty="0" smtClean="0">
                          <a:solidFill>
                            <a:srgbClr val="C00000"/>
                          </a:solidFill>
                        </a:rPr>
                        <a:t>-28</a:t>
                      </a:r>
                      <a:endParaRPr lang="en-US" sz="900" b="1" dirty="0">
                        <a:solidFill>
                          <a:srgbClr val="C00000"/>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b="1" dirty="0" smtClean="0">
                          <a:solidFill>
                            <a:srgbClr val="C00000"/>
                          </a:solidFill>
                        </a:rPr>
                        <a:t>-44</a:t>
                      </a:r>
                      <a:endParaRPr lang="en-US" sz="900" b="1" dirty="0">
                        <a:solidFill>
                          <a:srgbClr val="C00000"/>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b="1" dirty="0" smtClean="0">
                          <a:solidFill>
                            <a:srgbClr val="C00000"/>
                          </a:solidFill>
                        </a:rPr>
                        <a:t>-25</a:t>
                      </a:r>
                      <a:endParaRPr lang="en-US" sz="900" b="1" dirty="0">
                        <a:solidFill>
                          <a:srgbClr val="C00000"/>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b="1" dirty="0" smtClean="0">
                          <a:solidFill>
                            <a:srgbClr val="C00000"/>
                          </a:solidFill>
                        </a:rPr>
                        <a:t>-68</a:t>
                      </a:r>
                      <a:endParaRPr lang="en-US" sz="900" b="1" dirty="0">
                        <a:solidFill>
                          <a:srgbClr val="C00000"/>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0312">
                <a:tc>
                  <a:txBody>
                    <a:bodyPr/>
                    <a:lstStyle/>
                    <a:p>
                      <a:pPr algn="ctr">
                        <a:lnSpc>
                          <a:spcPts val="800"/>
                        </a:lnSpc>
                      </a:pPr>
                      <a:r>
                        <a:rPr lang="en-US" sz="900" b="1" dirty="0" smtClean="0">
                          <a:solidFill>
                            <a:srgbClr val="C00000"/>
                          </a:solidFill>
                        </a:rPr>
                        <a:t>-53</a:t>
                      </a:r>
                      <a:endParaRPr lang="en-US" sz="900" b="1" dirty="0">
                        <a:solidFill>
                          <a:srgbClr val="C00000"/>
                        </a:solidFill>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10" name="Straight Connector 9"/>
          <p:cNvCxnSpPr/>
          <p:nvPr/>
        </p:nvCxnSpPr>
        <p:spPr bwMode="auto">
          <a:xfrm>
            <a:off x="117446" y="2852257"/>
            <a:ext cx="8917497"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58723" y="2055303"/>
            <a:ext cx="796954" cy="430887"/>
          </a:xfrm>
          <a:prstGeom prst="rect">
            <a:avLst/>
          </a:prstGeom>
          <a:noFill/>
        </p:spPr>
        <p:txBody>
          <a:bodyPr wrap="square" rtlCol="0">
            <a:spAutoFit/>
          </a:bodyPr>
          <a:lstStyle/>
          <a:p>
            <a:r>
              <a:rPr lang="en-US" sz="1100" b="1" dirty="0" smtClean="0">
                <a:solidFill>
                  <a:schemeClr val="accent1"/>
                </a:solidFill>
              </a:rPr>
              <a:t>NET BETTER</a:t>
            </a:r>
            <a:endParaRPr lang="en-US" sz="1100" b="1" dirty="0">
              <a:solidFill>
                <a:schemeClr val="accent1"/>
              </a:solidFill>
            </a:endParaRPr>
          </a:p>
        </p:txBody>
      </p:sp>
      <p:sp>
        <p:nvSpPr>
          <p:cNvPr id="12" name="TextBox 11"/>
          <p:cNvSpPr txBox="1"/>
          <p:nvPr/>
        </p:nvSpPr>
        <p:spPr>
          <a:xfrm>
            <a:off x="58723" y="3466051"/>
            <a:ext cx="796954" cy="430887"/>
          </a:xfrm>
          <a:prstGeom prst="rect">
            <a:avLst/>
          </a:prstGeom>
          <a:noFill/>
        </p:spPr>
        <p:txBody>
          <a:bodyPr wrap="square" rtlCol="0">
            <a:spAutoFit/>
          </a:bodyPr>
          <a:lstStyle/>
          <a:p>
            <a:r>
              <a:rPr lang="en-US" sz="1100" b="1" dirty="0" smtClean="0">
                <a:solidFill>
                  <a:srgbClr val="C00000"/>
                </a:solidFill>
              </a:rPr>
              <a:t>NET WORSE</a:t>
            </a:r>
            <a:endParaRPr lang="en-US" sz="1100" b="1" dirty="0">
              <a:solidFill>
                <a:srgbClr val="C00000"/>
              </a:solidFill>
            </a:endParaRPr>
          </a:p>
        </p:txBody>
      </p:sp>
    </p:spTree>
    <p:extLst>
      <p:ext uri="{BB962C8B-B14F-4D97-AF65-F5344CB8AC3E}">
        <p14:creationId xmlns:p14="http://schemas.microsoft.com/office/powerpoint/2010/main" val="4009560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56" y="386701"/>
            <a:ext cx="8353585" cy="857250"/>
          </a:xfrm>
        </p:spPr>
        <p:txBody>
          <a:bodyPr/>
          <a:lstStyle/>
          <a:p>
            <a:r>
              <a:rPr lang="en-US" dirty="0" smtClean="0"/>
              <a:t>Participants of color are </a:t>
            </a:r>
            <a:r>
              <a:rPr lang="en-US" dirty="0"/>
              <a:t>less likely than whites to </a:t>
            </a:r>
            <a:r>
              <a:rPr lang="en-US" dirty="0" smtClean="0"/>
              <a:t>perceive improvement </a:t>
            </a:r>
            <a:r>
              <a:rPr lang="en-US" dirty="0"/>
              <a:t>on key economic and social dimensions</a:t>
            </a:r>
            <a:r>
              <a:rPr lang="en-US" dirty="0" smtClean="0"/>
              <a:t>. Across race, majorities of participants think poverty has gotten worse.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87557590"/>
              </p:ext>
            </p:extLst>
          </p:nvPr>
        </p:nvGraphicFramePr>
        <p:xfrm>
          <a:off x="1232430" y="1501360"/>
          <a:ext cx="6413864" cy="2926080"/>
        </p:xfrm>
        <a:graphic>
          <a:graphicData uri="http://schemas.openxmlformats.org/drawingml/2006/table">
            <a:tbl>
              <a:tblPr firstRow="1" bandRow="1">
                <a:tableStyleId>{5C22544A-7EE6-4342-B048-85BDC9FD1C3A}</a:tableStyleId>
              </a:tblPr>
              <a:tblGrid>
                <a:gridCol w="2586446"/>
                <a:gridCol w="1097280"/>
                <a:gridCol w="862149"/>
                <a:gridCol w="862149"/>
                <a:gridCol w="1005840"/>
              </a:tblGrid>
              <a:tr h="365760">
                <a:tc>
                  <a:txBody>
                    <a:bodyPr/>
                    <a:lstStyle/>
                    <a:p>
                      <a:r>
                        <a:rPr lang="en-US" sz="1200" dirty="0" smtClean="0">
                          <a:solidFill>
                            <a:schemeClr val="accent1">
                              <a:lumMod val="75000"/>
                            </a:schemeClr>
                          </a:solidFill>
                          <a:latin typeface="+mn-lt"/>
                        </a:rPr>
                        <a:t>NET</a:t>
                      </a:r>
                      <a:r>
                        <a:rPr lang="en-US" sz="1200" baseline="0" dirty="0" smtClean="0">
                          <a:solidFill>
                            <a:schemeClr val="accent1">
                              <a:lumMod val="75000"/>
                            </a:schemeClr>
                          </a:solidFill>
                          <a:latin typeface="+mn-lt"/>
                        </a:rPr>
                        <a:t>: Things have gotten better </a:t>
                      </a:r>
                      <a:br>
                        <a:rPr lang="en-US" sz="1200" baseline="0" dirty="0" smtClean="0">
                          <a:solidFill>
                            <a:schemeClr val="accent1">
                              <a:lumMod val="75000"/>
                            </a:schemeClr>
                          </a:solidFill>
                          <a:latin typeface="+mn-lt"/>
                        </a:rPr>
                      </a:br>
                      <a:r>
                        <a:rPr lang="en-US" sz="1200" b="0" i="1" baseline="0" dirty="0" smtClean="0">
                          <a:solidFill>
                            <a:schemeClr val="accent1">
                              <a:lumMod val="75000"/>
                            </a:schemeClr>
                          </a:solidFill>
                          <a:latin typeface="+mn-lt"/>
                        </a:rPr>
                        <a:t>(minus gotten worse)</a:t>
                      </a:r>
                      <a:endParaRPr lang="en-US" sz="1200" b="0" i="1" dirty="0">
                        <a:solidFill>
                          <a:schemeClr val="accent1">
                            <a:lumMod val="75000"/>
                          </a:schemeClr>
                        </a:solidFill>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All participants</a:t>
                      </a:r>
                    </a:p>
                  </a:txBody>
                  <a:tcPr anchor="ctr">
                    <a:lnL w="12700" cmpd="sng">
                      <a:noFill/>
                    </a:lnL>
                    <a:lnR w="6350" cap="flat" cmpd="sng" algn="ctr">
                      <a:solidFill>
                        <a:schemeClr val="accent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endParaRPr lang="en-US" sz="1200" b="1" kern="1200" dirty="0" smtClean="0">
                        <a:solidFill>
                          <a:schemeClr val="lt1"/>
                        </a:solidFill>
                        <a:effectLst/>
                        <a:latin typeface="+mn-lt"/>
                        <a:ea typeface="+mn-ea"/>
                        <a:cs typeface="+mn-cs"/>
                      </a:endParaRPr>
                    </a:p>
                    <a:p>
                      <a:pPr marL="0" marR="0" indent="0" algn="ctr" defTabSz="914400" rtl="0" eaLnBrk="1" fontAlgn="auto" latinLnBrk="0" hangingPunct="1">
                        <a:lnSpc>
                          <a:spcPts val="12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Whites</a:t>
                      </a:r>
                    </a:p>
                  </a:txBody>
                  <a:tcPr anchor="ctr">
                    <a:lnL w="6350" cap="flat" cmpd="sng" algn="ctr">
                      <a:solidFill>
                        <a:schemeClr val="accent2"/>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endParaRPr lang="en-US" sz="1200" dirty="0" smtClean="0">
                        <a:latin typeface="+mn-lt"/>
                      </a:endParaRPr>
                    </a:p>
                    <a:p>
                      <a:pPr algn="ctr">
                        <a:lnSpc>
                          <a:spcPts val="1200"/>
                        </a:lnSpc>
                      </a:pPr>
                      <a:r>
                        <a:rPr lang="en-US" sz="1200" dirty="0" err="1" smtClean="0">
                          <a:latin typeface="+mn-lt"/>
                        </a:rPr>
                        <a:t>PoC</a:t>
                      </a:r>
                      <a:endParaRPr lang="en-US" sz="1200" dirty="0">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r>
                        <a:rPr lang="en-US" sz="1200" dirty="0" smtClean="0">
                          <a:latin typeface="+mn-lt"/>
                        </a:rPr>
                        <a:t>African Americans</a:t>
                      </a:r>
                      <a:endParaRPr lang="en-US" sz="1200" dirty="0">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411480">
                <a:tc>
                  <a:txBody>
                    <a:bodyPr/>
                    <a:lstStyle/>
                    <a:p>
                      <a:pPr marL="0" marR="0" hangingPunct="0">
                        <a:spcBef>
                          <a:spcPts val="100"/>
                        </a:spcBef>
                        <a:spcAft>
                          <a:spcPts val="100"/>
                        </a:spcAft>
                        <a:tabLst>
                          <a:tab pos="4572000" algn="r"/>
                          <a:tab pos="5943600" algn="r"/>
                          <a:tab pos="4706620" algn="l"/>
                        </a:tabLst>
                      </a:pPr>
                      <a:r>
                        <a:rPr lang="en-US" sz="1200" dirty="0" smtClean="0">
                          <a:effectLst/>
                          <a:latin typeface="+mn-lt"/>
                          <a:ea typeface="Times New Roman"/>
                        </a:rPr>
                        <a:t>K-12 education</a:t>
                      </a:r>
                      <a:endParaRPr lang="en-US" sz="1200" dirty="0">
                        <a:effectLst/>
                        <a:latin typeface="+mn-lt"/>
                        <a:ea typeface="Times New Roman"/>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accent1"/>
                          </a:solidFill>
                          <a:latin typeface="+mn-lt"/>
                        </a:rPr>
                        <a:t>+14</a:t>
                      </a:r>
                      <a:endParaRPr lang="en-US" sz="1200" b="1" dirty="0">
                        <a:solidFill>
                          <a:schemeClr val="accent1"/>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chemeClr val="accent1"/>
                          </a:solidFill>
                        </a:rPr>
                        <a:t>+20</a:t>
                      </a:r>
                      <a:endParaRPr lang="en-US" sz="1400" b="1" dirty="0">
                        <a:solidFill>
                          <a:schemeClr val="accent1"/>
                        </a:solidFill>
                      </a:endParaRPr>
                    </a:p>
                  </a:txBody>
                  <a:tcPr anchor="ctr">
                    <a:lnL w="6350" cap="flat" cmpd="sng" algn="ctr">
                      <a:solidFill>
                        <a:schemeClr val="accent2"/>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b="0" dirty="0" smtClean="0"/>
                        <a:t>+7</a:t>
                      </a:r>
                      <a:endParaRPr lang="en-US" sz="1200" b="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b="0" dirty="0" smtClean="0"/>
                        <a:t>+9</a:t>
                      </a:r>
                      <a:endParaRPr lang="en-US" sz="1200" b="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11480">
                <a:tc>
                  <a:txBody>
                    <a:bodyPr/>
                    <a:lstStyle/>
                    <a:p>
                      <a:pPr marL="0" marR="0" hangingPunct="0">
                        <a:spcBef>
                          <a:spcPts val="100"/>
                        </a:spcBef>
                        <a:spcAft>
                          <a:spcPts val="100"/>
                        </a:spcAft>
                        <a:tabLst>
                          <a:tab pos="4572000" algn="r"/>
                          <a:tab pos="5943600" algn="r"/>
                          <a:tab pos="4706620" algn="l"/>
                        </a:tabLst>
                      </a:pPr>
                      <a:r>
                        <a:rPr lang="en-US" sz="1200" dirty="0" smtClean="0">
                          <a:effectLst/>
                          <a:latin typeface="+mn-lt"/>
                          <a:ea typeface="Times New Roman"/>
                        </a:rPr>
                        <a:t>Job</a:t>
                      </a:r>
                      <a:r>
                        <a:rPr lang="en-US" sz="1200" baseline="0" dirty="0" smtClean="0">
                          <a:effectLst/>
                          <a:latin typeface="+mn-lt"/>
                          <a:ea typeface="Times New Roman"/>
                        </a:rPr>
                        <a:t> availability</a:t>
                      </a:r>
                      <a:endParaRPr lang="en-US" sz="1200" dirty="0">
                        <a:effectLst/>
                        <a:latin typeface="+mn-lt"/>
                        <a:ea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accent1"/>
                          </a:solidFill>
                          <a:latin typeface="+mn-lt"/>
                        </a:rPr>
                        <a:t>+10</a:t>
                      </a:r>
                      <a:endParaRPr lang="en-US" sz="1200" b="1" dirty="0">
                        <a:solidFill>
                          <a:schemeClr val="accent1"/>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chemeClr val="accent1"/>
                          </a:solidFill>
                        </a:rPr>
                        <a:t>+24</a:t>
                      </a:r>
                      <a:endParaRPr lang="en-US" sz="1400" b="1" dirty="0">
                        <a:solidFill>
                          <a:schemeClr val="accent1"/>
                        </a:solidFill>
                      </a:endParaRPr>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-7</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-8</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marL="0" marR="0" hangingPunct="0">
                        <a:spcBef>
                          <a:spcPts val="100"/>
                        </a:spcBef>
                        <a:spcAft>
                          <a:spcPts val="100"/>
                        </a:spcAft>
                        <a:tabLst>
                          <a:tab pos="4572000" algn="r"/>
                          <a:tab pos="5943600" algn="r"/>
                          <a:tab pos="4706620" algn="l"/>
                        </a:tabLst>
                      </a:pPr>
                      <a:r>
                        <a:rPr lang="en-US" sz="1200" dirty="0" smtClean="0">
                          <a:effectLst/>
                          <a:latin typeface="+mn-lt"/>
                          <a:ea typeface="Times New Roman"/>
                        </a:rPr>
                        <a:t>Healthcare accessibility</a:t>
                      </a:r>
                      <a:r>
                        <a:rPr lang="en-US" sz="1200" dirty="0">
                          <a:effectLst/>
                          <a:latin typeface="+mn-lt"/>
                          <a:ea typeface="Times New Roman"/>
                        </a:rPr>
                        <a: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0" dirty="0" smtClean="0">
                          <a:latin typeface="+mn-lt"/>
                        </a:rPr>
                        <a:t>-8</a:t>
                      </a:r>
                      <a:endParaRPr lang="en-US" sz="1200" b="0" dirty="0">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0" dirty="0" smtClean="0"/>
                        <a:t>-2</a:t>
                      </a:r>
                      <a:endParaRPr lang="en-US" sz="1200" b="0" dirty="0"/>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-17</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-19</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marL="0" marR="0" hangingPunct="0">
                        <a:spcBef>
                          <a:spcPts val="100"/>
                        </a:spcBef>
                        <a:spcAft>
                          <a:spcPts val="100"/>
                        </a:spcAft>
                        <a:tabLst>
                          <a:tab pos="4572000" algn="r"/>
                          <a:tab pos="5943600" algn="r"/>
                          <a:tab pos="4706620" algn="l"/>
                        </a:tabLst>
                      </a:pPr>
                      <a:r>
                        <a:rPr lang="en-US" sz="1200" dirty="0" smtClean="0">
                          <a:effectLst/>
                          <a:latin typeface="+mn-lt"/>
                          <a:ea typeface="Times New Roman"/>
                        </a:rPr>
                        <a:t>Affordable housing availability</a:t>
                      </a:r>
                      <a:endParaRPr lang="en-US" sz="1200" dirty="0">
                        <a:effectLst/>
                        <a:latin typeface="+mn-lt"/>
                        <a:ea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0" dirty="0" smtClean="0">
                          <a:latin typeface="+mn-lt"/>
                        </a:rPr>
                        <a:t>-11</a:t>
                      </a:r>
                      <a:endParaRPr lang="en-US" sz="1200" b="0" dirty="0">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0" dirty="0" smtClean="0"/>
                        <a:t>-8</a:t>
                      </a:r>
                      <a:endParaRPr lang="en-US" sz="1200" b="0" dirty="0"/>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-16</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-20</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marL="0" marR="0" hangingPunct="0">
                        <a:spcBef>
                          <a:spcPts val="100"/>
                        </a:spcBef>
                        <a:spcAft>
                          <a:spcPts val="100"/>
                        </a:spcAft>
                        <a:tabLst>
                          <a:tab pos="4572000" algn="r"/>
                          <a:tab pos="5943600" algn="r"/>
                          <a:tab pos="4706620" algn="l"/>
                        </a:tabLst>
                      </a:pPr>
                      <a:r>
                        <a:rPr lang="en-US" sz="1200" dirty="0" smtClean="0">
                          <a:effectLst/>
                          <a:latin typeface="+mn-lt"/>
                          <a:ea typeface="Times New Roman"/>
                        </a:rPr>
                        <a:t>Race relations</a:t>
                      </a:r>
                      <a:endParaRPr lang="en-US" sz="1200" dirty="0">
                        <a:effectLst/>
                        <a:latin typeface="+mn-lt"/>
                        <a:ea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rgbClr val="C00000"/>
                          </a:solidFill>
                          <a:latin typeface="+mn-lt"/>
                        </a:rPr>
                        <a:t>-28</a:t>
                      </a:r>
                      <a:endParaRPr lang="en-US" sz="1200" b="1" dirty="0">
                        <a:solidFill>
                          <a:srgbClr val="C00000"/>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0" dirty="0" smtClean="0"/>
                        <a:t>-20</a:t>
                      </a:r>
                      <a:endParaRPr lang="en-US" sz="1200" b="0" dirty="0"/>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-37</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-41</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marL="0" marR="0" hangingPunct="0">
                        <a:spcBef>
                          <a:spcPts val="100"/>
                        </a:spcBef>
                        <a:spcAft>
                          <a:spcPts val="100"/>
                        </a:spcAft>
                        <a:tabLst>
                          <a:tab pos="4572000" algn="r"/>
                          <a:tab pos="5943600" algn="r"/>
                          <a:tab pos="4706620" algn="l"/>
                        </a:tabLst>
                      </a:pPr>
                      <a:r>
                        <a:rPr lang="en-US" sz="1200" dirty="0" smtClean="0">
                          <a:effectLst/>
                          <a:latin typeface="+mn-lt"/>
                          <a:ea typeface="Times New Roman"/>
                        </a:rPr>
                        <a:t>Poverty</a:t>
                      </a:r>
                      <a:endParaRPr lang="en-US" sz="1200" dirty="0">
                        <a:effectLst/>
                        <a:latin typeface="+mn-lt"/>
                        <a:ea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rgbClr val="C00000"/>
                          </a:solidFill>
                          <a:latin typeface="+mn-lt"/>
                        </a:rPr>
                        <a:t>-53</a:t>
                      </a:r>
                      <a:endParaRPr lang="en-US" sz="1200" b="1" dirty="0">
                        <a:solidFill>
                          <a:srgbClr val="C00000"/>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0" dirty="0" smtClean="0"/>
                        <a:t>-50</a:t>
                      </a:r>
                      <a:endParaRPr lang="en-US" sz="1200" b="0" dirty="0"/>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-58</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-60</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21</a:t>
            </a:fld>
            <a:endParaRPr lang="en-US" dirty="0"/>
          </a:p>
        </p:txBody>
      </p:sp>
    </p:spTree>
    <p:extLst>
      <p:ext uri="{BB962C8B-B14F-4D97-AF65-F5344CB8AC3E}">
        <p14:creationId xmlns:p14="http://schemas.microsoft.com/office/powerpoint/2010/main" val="4900247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56" y="420566"/>
            <a:ext cx="8353585" cy="857250"/>
          </a:xfrm>
        </p:spPr>
        <p:txBody>
          <a:bodyPr/>
          <a:lstStyle/>
          <a:p>
            <a:r>
              <a:rPr lang="en-US" dirty="0"/>
              <a:t>White participants are more positive than </a:t>
            </a:r>
            <a:r>
              <a:rPr lang="en-US" dirty="0" smtClean="0"/>
              <a:t>participants of color </a:t>
            </a:r>
            <a:r>
              <a:rPr lang="en-US" dirty="0"/>
              <a:t>about </a:t>
            </a:r>
            <a:r>
              <a:rPr lang="en-US" dirty="0" smtClean="0"/>
              <a:t>both </a:t>
            </a:r>
            <a:r>
              <a:rPr lang="en-US" dirty="0"/>
              <a:t>government and private sector leadership</a:t>
            </a:r>
            <a:r>
              <a:rPr lang="en-US" dirty="0" smtClean="0"/>
              <a:t>.  But feelings about local government management of the budget lean highly negative across race.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51998820"/>
              </p:ext>
            </p:extLst>
          </p:nvPr>
        </p:nvGraphicFramePr>
        <p:xfrm>
          <a:off x="1225657" y="1684240"/>
          <a:ext cx="6413864" cy="2103120"/>
        </p:xfrm>
        <a:graphic>
          <a:graphicData uri="http://schemas.openxmlformats.org/drawingml/2006/table">
            <a:tbl>
              <a:tblPr firstRow="1" bandRow="1">
                <a:tableStyleId>{5C22544A-7EE6-4342-B048-85BDC9FD1C3A}</a:tableStyleId>
              </a:tblPr>
              <a:tblGrid>
                <a:gridCol w="2586446"/>
                <a:gridCol w="1097280"/>
                <a:gridCol w="862149"/>
                <a:gridCol w="862149"/>
                <a:gridCol w="1005840"/>
              </a:tblGrid>
              <a:tr h="365760">
                <a:tc>
                  <a:txBody>
                    <a:bodyPr/>
                    <a:lstStyle/>
                    <a:p>
                      <a:r>
                        <a:rPr lang="en-US" sz="1200" dirty="0" smtClean="0">
                          <a:solidFill>
                            <a:schemeClr val="accent1">
                              <a:lumMod val="75000"/>
                            </a:schemeClr>
                          </a:solidFill>
                          <a:latin typeface="+mn-lt"/>
                        </a:rPr>
                        <a:t>NET</a:t>
                      </a:r>
                      <a:r>
                        <a:rPr lang="en-US" sz="1200" baseline="0" dirty="0" smtClean="0">
                          <a:solidFill>
                            <a:schemeClr val="accent1">
                              <a:lumMod val="75000"/>
                            </a:schemeClr>
                          </a:solidFill>
                          <a:latin typeface="+mn-lt"/>
                        </a:rPr>
                        <a:t>: Things have gotten better </a:t>
                      </a:r>
                      <a:br>
                        <a:rPr lang="en-US" sz="1200" baseline="0" dirty="0" smtClean="0">
                          <a:solidFill>
                            <a:schemeClr val="accent1">
                              <a:lumMod val="75000"/>
                            </a:schemeClr>
                          </a:solidFill>
                          <a:latin typeface="+mn-lt"/>
                        </a:rPr>
                      </a:br>
                      <a:r>
                        <a:rPr lang="en-US" sz="1200" b="0" i="1" baseline="0" dirty="0" smtClean="0">
                          <a:solidFill>
                            <a:schemeClr val="accent1">
                              <a:lumMod val="75000"/>
                            </a:schemeClr>
                          </a:solidFill>
                          <a:latin typeface="+mn-lt"/>
                        </a:rPr>
                        <a:t>(minus gotten worse)</a:t>
                      </a:r>
                      <a:endParaRPr lang="en-US" sz="1200" b="0" i="1" dirty="0">
                        <a:solidFill>
                          <a:schemeClr val="accent1">
                            <a:lumMod val="75000"/>
                          </a:schemeClr>
                        </a:solidFill>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All participants</a:t>
                      </a:r>
                    </a:p>
                  </a:txBody>
                  <a:tcPr anchor="ctr">
                    <a:lnL w="12700" cmpd="sng">
                      <a:noFill/>
                    </a:lnL>
                    <a:lnR w="6350" cap="flat" cmpd="sng" algn="ctr">
                      <a:solidFill>
                        <a:schemeClr val="accent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endParaRPr lang="en-US" sz="1200" b="1" kern="1200" dirty="0" smtClean="0">
                        <a:solidFill>
                          <a:schemeClr val="lt1"/>
                        </a:solidFill>
                        <a:effectLst/>
                        <a:latin typeface="+mn-lt"/>
                        <a:ea typeface="+mn-ea"/>
                        <a:cs typeface="+mn-cs"/>
                      </a:endParaRPr>
                    </a:p>
                    <a:p>
                      <a:pPr marL="0" marR="0" indent="0" algn="ctr" defTabSz="914400" rtl="0" eaLnBrk="1" fontAlgn="auto" latinLnBrk="0" hangingPunct="1">
                        <a:lnSpc>
                          <a:spcPts val="12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Whites</a:t>
                      </a:r>
                    </a:p>
                  </a:txBody>
                  <a:tcPr anchor="ctr">
                    <a:lnL w="6350" cap="flat" cmpd="sng" algn="ctr">
                      <a:solidFill>
                        <a:schemeClr val="accent2"/>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endParaRPr lang="en-US" sz="1200" dirty="0" smtClean="0">
                        <a:latin typeface="+mn-lt"/>
                      </a:endParaRPr>
                    </a:p>
                    <a:p>
                      <a:pPr algn="ctr">
                        <a:lnSpc>
                          <a:spcPts val="1200"/>
                        </a:lnSpc>
                      </a:pPr>
                      <a:r>
                        <a:rPr lang="en-US" sz="1200" dirty="0" err="1" smtClean="0">
                          <a:latin typeface="+mn-lt"/>
                        </a:rPr>
                        <a:t>PoC</a:t>
                      </a:r>
                      <a:endParaRPr lang="en-US" sz="1200" dirty="0">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r>
                        <a:rPr lang="en-US" sz="1200" dirty="0" smtClean="0">
                          <a:latin typeface="+mn-lt"/>
                        </a:rPr>
                        <a:t>African Americans</a:t>
                      </a:r>
                      <a:endParaRPr lang="en-US" sz="1200" dirty="0">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548640">
                <a:tc>
                  <a:txBody>
                    <a:bodyPr/>
                    <a:lstStyle/>
                    <a:p>
                      <a:pPr marL="0" marR="0" hangingPunct="0">
                        <a:spcBef>
                          <a:spcPts val="100"/>
                        </a:spcBef>
                        <a:spcAft>
                          <a:spcPts val="100"/>
                        </a:spcAft>
                        <a:tabLst>
                          <a:tab pos="4572000" algn="r"/>
                          <a:tab pos="5943600" algn="r"/>
                          <a:tab pos="4706620" algn="l"/>
                        </a:tabLst>
                      </a:pPr>
                      <a:r>
                        <a:rPr lang="en-US" sz="1200" dirty="0" smtClean="0">
                          <a:effectLst/>
                          <a:latin typeface="+mn-lt"/>
                          <a:ea typeface="Times New Roman"/>
                        </a:rPr>
                        <a:t>Private sector leadership</a:t>
                      </a:r>
                      <a:endParaRPr lang="en-US" sz="1200" dirty="0">
                        <a:effectLst/>
                        <a:latin typeface="+mn-lt"/>
                        <a:ea typeface="Times New Roman"/>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accent1"/>
                          </a:solidFill>
                          <a:latin typeface="+mn-lt"/>
                        </a:rPr>
                        <a:t>+25</a:t>
                      </a:r>
                      <a:endParaRPr lang="en-US" sz="1200" b="1" dirty="0">
                        <a:solidFill>
                          <a:schemeClr val="accent1"/>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chemeClr val="accent1"/>
                          </a:solidFill>
                        </a:rPr>
                        <a:t>+38</a:t>
                      </a:r>
                      <a:endParaRPr lang="en-US" sz="1200" b="1" dirty="0">
                        <a:solidFill>
                          <a:schemeClr val="accent1"/>
                        </a:solidFill>
                      </a:endParaRPr>
                    </a:p>
                  </a:txBody>
                  <a:tcPr anchor="ctr">
                    <a:lnL w="6350" cap="flat" cmpd="sng" algn="ctr">
                      <a:solidFill>
                        <a:schemeClr val="accent2"/>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t>+6</a:t>
                      </a:r>
                      <a:endParaRPr lang="en-US" sz="120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t>+1</a:t>
                      </a:r>
                      <a:endParaRPr lang="en-US" sz="120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548640">
                <a:tc>
                  <a:txBody>
                    <a:bodyPr/>
                    <a:lstStyle/>
                    <a:p>
                      <a:pPr marL="0" marR="0" hangingPunct="0">
                        <a:spcBef>
                          <a:spcPts val="100"/>
                        </a:spcBef>
                        <a:spcAft>
                          <a:spcPts val="100"/>
                        </a:spcAft>
                        <a:tabLst>
                          <a:tab pos="4572000" algn="r"/>
                          <a:tab pos="5943600" algn="r"/>
                          <a:tab pos="4706620" algn="l"/>
                        </a:tabLst>
                      </a:pPr>
                      <a:r>
                        <a:rPr lang="en-US" sz="1200" dirty="0" smtClean="0">
                          <a:effectLst/>
                          <a:latin typeface="+mn-lt"/>
                          <a:ea typeface="Times New Roman"/>
                        </a:rPr>
                        <a:t>Government</a:t>
                      </a:r>
                      <a:r>
                        <a:rPr lang="en-US" sz="1200" baseline="0" dirty="0" smtClean="0">
                          <a:effectLst/>
                          <a:latin typeface="+mn-lt"/>
                          <a:ea typeface="Times New Roman"/>
                        </a:rPr>
                        <a:t> leadership</a:t>
                      </a:r>
                      <a:endParaRPr lang="en-US" sz="1200" dirty="0">
                        <a:effectLst/>
                        <a:latin typeface="+mn-lt"/>
                        <a:ea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rgbClr val="C00000"/>
                          </a:solidFill>
                          <a:latin typeface="+mn-lt"/>
                        </a:rPr>
                        <a:t>-44</a:t>
                      </a:r>
                      <a:endParaRPr lang="en-US" sz="1200" b="1" dirty="0">
                        <a:solidFill>
                          <a:srgbClr val="C00000"/>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t>-38</a:t>
                      </a:r>
                      <a:endParaRPr lang="en-US" sz="1200" dirty="0"/>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-51</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smtClean="0">
                          <a:solidFill>
                            <a:srgbClr val="C00000"/>
                          </a:solidFill>
                        </a:rPr>
                        <a:t>-54</a:t>
                      </a:r>
                      <a:endParaRPr lang="en-US" sz="1400" b="1" dirty="0">
                        <a:solidFill>
                          <a:srgbClr val="C0000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48640">
                <a:tc>
                  <a:txBody>
                    <a:bodyPr/>
                    <a:lstStyle/>
                    <a:p>
                      <a:pPr marL="0" marR="0" hangingPunct="0">
                        <a:spcBef>
                          <a:spcPts val="100"/>
                        </a:spcBef>
                        <a:spcAft>
                          <a:spcPts val="100"/>
                        </a:spcAft>
                        <a:tabLst>
                          <a:tab pos="4572000" algn="r"/>
                          <a:tab pos="5943600" algn="r"/>
                          <a:tab pos="4706620" algn="l"/>
                        </a:tabLst>
                      </a:pPr>
                      <a:r>
                        <a:rPr lang="en-US" sz="1200" dirty="0" smtClean="0">
                          <a:effectLst/>
                          <a:latin typeface="+mn-lt"/>
                          <a:ea typeface="Times New Roman"/>
                        </a:rPr>
                        <a:t>Local government</a:t>
                      </a:r>
                      <a:r>
                        <a:rPr lang="en-US" sz="1200" baseline="0" dirty="0" smtClean="0">
                          <a:effectLst/>
                          <a:latin typeface="+mn-lt"/>
                          <a:ea typeface="Times New Roman"/>
                        </a:rPr>
                        <a:t> management of Macon-Bibb County budget</a:t>
                      </a:r>
                      <a:endParaRPr lang="en-US" sz="1200" dirty="0">
                        <a:effectLst/>
                        <a:latin typeface="+mn-lt"/>
                        <a:ea typeface="Times New Roman"/>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rgbClr val="C00000"/>
                          </a:solidFill>
                          <a:latin typeface="+mn-lt"/>
                        </a:rPr>
                        <a:t>-68</a:t>
                      </a:r>
                      <a:endParaRPr lang="en-US" sz="1200" b="1" dirty="0">
                        <a:solidFill>
                          <a:srgbClr val="C00000"/>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t>-68</a:t>
                      </a:r>
                      <a:endParaRPr lang="en-US" sz="1200" dirty="0"/>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t>-69</a:t>
                      </a:r>
                      <a:endParaRPr lang="en-US"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t>-71</a:t>
                      </a:r>
                      <a:endParaRPr lang="en-US"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22</a:t>
            </a:fld>
            <a:endParaRPr lang="en-US" dirty="0"/>
          </a:p>
        </p:txBody>
      </p:sp>
    </p:spTree>
    <p:extLst>
      <p:ext uri="{BB962C8B-B14F-4D97-AF65-F5344CB8AC3E}">
        <p14:creationId xmlns:p14="http://schemas.microsoft.com/office/powerpoint/2010/main" val="18236984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657249935"/>
              </p:ext>
            </p:extLst>
          </p:nvPr>
        </p:nvGraphicFramePr>
        <p:xfrm>
          <a:off x="327170" y="1711102"/>
          <a:ext cx="8168426" cy="31059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0346" y="327145"/>
            <a:ext cx="8426817" cy="857250"/>
          </a:xfrm>
        </p:spPr>
        <p:txBody>
          <a:bodyPr/>
          <a:lstStyle/>
          <a:p>
            <a:pPr algn="just"/>
            <a:r>
              <a:rPr lang="en-US" dirty="0"/>
              <a:t>Participants are most optimistic about improving the community through </a:t>
            </a:r>
            <a:r>
              <a:rPr lang="en-US" dirty="0" smtClean="0"/>
              <a:t>more workforce </a:t>
            </a:r>
            <a:r>
              <a:rPr lang="en-US" dirty="0"/>
              <a:t>and financial training for unemployed and low-income citizens and improved fiscal stability of local </a:t>
            </a:r>
            <a:r>
              <a:rPr lang="en-US" dirty="0" smtClean="0"/>
              <a:t>government.</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23</a:t>
            </a:fld>
            <a:endParaRPr lang="en-US" dirty="0"/>
          </a:p>
        </p:txBody>
      </p:sp>
      <p:sp>
        <p:nvSpPr>
          <p:cNvPr id="6" name="Rectangle 5"/>
          <p:cNvSpPr/>
          <p:nvPr/>
        </p:nvSpPr>
        <p:spPr>
          <a:xfrm>
            <a:off x="712434" y="1420229"/>
            <a:ext cx="7719133" cy="307777"/>
          </a:xfrm>
          <a:prstGeom prst="rect">
            <a:avLst/>
          </a:prstGeom>
        </p:spPr>
        <p:txBody>
          <a:bodyPr wrap="square">
            <a:spAutoFit/>
          </a:bodyPr>
          <a:lstStyle/>
          <a:p>
            <a:r>
              <a:rPr lang="en-US" i="1" dirty="0" smtClean="0">
                <a:solidFill>
                  <a:schemeClr val="tx1">
                    <a:lumMod val="65000"/>
                    <a:lumOff val="35000"/>
                  </a:schemeClr>
                </a:solidFill>
              </a:rPr>
              <a:t>Which TWO of these would do the most to improve the Macon-Bibb community?</a:t>
            </a:r>
            <a:endParaRPr lang="en-US" i="1" dirty="0">
              <a:solidFill>
                <a:schemeClr val="tx1">
                  <a:lumMod val="65000"/>
                  <a:lumOff val="35000"/>
                </a:schemeClr>
              </a:solidFill>
            </a:endParaRPr>
          </a:p>
        </p:txBody>
      </p:sp>
    </p:spTree>
    <p:extLst>
      <p:ext uri="{BB962C8B-B14F-4D97-AF65-F5344CB8AC3E}">
        <p14:creationId xmlns:p14="http://schemas.microsoft.com/office/powerpoint/2010/main" val="42361665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56" y="328049"/>
            <a:ext cx="8187371" cy="857250"/>
          </a:xfrm>
        </p:spPr>
        <p:txBody>
          <a:bodyPr/>
          <a:lstStyle/>
          <a:p>
            <a:pPr algn="just"/>
            <a:r>
              <a:rPr lang="en-US" dirty="0"/>
              <a:t>White participants are more focused on improving local government’s fiscal stability, while </a:t>
            </a:r>
            <a:r>
              <a:rPr lang="en-US" dirty="0" smtClean="0"/>
              <a:t>participants of color </a:t>
            </a:r>
            <a:r>
              <a:rPr lang="en-US" dirty="0"/>
              <a:t>are more focused on </a:t>
            </a:r>
            <a:r>
              <a:rPr lang="en-US" dirty="0" smtClean="0"/>
              <a:t>expanding workforce </a:t>
            </a:r>
            <a:r>
              <a:rPr lang="en-US" dirty="0"/>
              <a:t>training and financial training for unemployed and low-income citizens</a:t>
            </a:r>
            <a:r>
              <a:rPr lang="en-US" dirty="0" smtClean="0"/>
              <a: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35392737"/>
              </p:ext>
            </p:extLst>
          </p:nvPr>
        </p:nvGraphicFramePr>
        <p:xfrm>
          <a:off x="814596" y="1550763"/>
          <a:ext cx="7393578" cy="3017520"/>
        </p:xfrm>
        <a:graphic>
          <a:graphicData uri="http://schemas.openxmlformats.org/drawingml/2006/table">
            <a:tbl>
              <a:tblPr firstRow="1" bandRow="1">
                <a:tableStyleId>{5C22544A-7EE6-4342-B048-85BDC9FD1C3A}</a:tableStyleId>
              </a:tblPr>
              <a:tblGrid>
                <a:gridCol w="3566160"/>
                <a:gridCol w="1097280"/>
                <a:gridCol w="862149"/>
                <a:gridCol w="862149"/>
                <a:gridCol w="1005840"/>
              </a:tblGrid>
              <a:tr h="365760">
                <a:tc>
                  <a:txBody>
                    <a:bodyPr/>
                    <a:lstStyle/>
                    <a:p>
                      <a:r>
                        <a:rPr lang="en-US" sz="1200" b="0" i="1" dirty="0" smtClean="0">
                          <a:solidFill>
                            <a:schemeClr val="accent1">
                              <a:lumMod val="75000"/>
                            </a:schemeClr>
                          </a:solidFill>
                          <a:latin typeface="+mn-lt"/>
                        </a:rPr>
                        <a:t>Proportions selecting each among the TWO that would do the most to improve the Macon-Bibb community:</a:t>
                      </a:r>
                      <a:endParaRPr lang="en-US" sz="1200" b="0" i="1" dirty="0">
                        <a:solidFill>
                          <a:schemeClr val="accent1">
                            <a:lumMod val="75000"/>
                          </a:schemeClr>
                        </a:solidFill>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All participants</a:t>
                      </a:r>
                    </a:p>
                  </a:txBody>
                  <a:tcPr anchor="ctr">
                    <a:lnL w="12700" cmpd="sng">
                      <a:noFill/>
                    </a:lnL>
                    <a:lnR w="6350" cap="flat" cmpd="sng" algn="ctr">
                      <a:solidFill>
                        <a:schemeClr val="accent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endParaRPr lang="en-US" sz="1200" b="1" kern="1200" dirty="0" smtClean="0">
                        <a:solidFill>
                          <a:schemeClr val="lt1"/>
                        </a:solidFill>
                        <a:effectLst/>
                        <a:latin typeface="+mn-lt"/>
                        <a:ea typeface="+mn-ea"/>
                        <a:cs typeface="+mn-cs"/>
                      </a:endParaRPr>
                    </a:p>
                    <a:p>
                      <a:pPr marL="0" marR="0" indent="0" algn="ctr" defTabSz="914400" rtl="0" eaLnBrk="1" fontAlgn="auto" latinLnBrk="0" hangingPunct="1">
                        <a:lnSpc>
                          <a:spcPts val="12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Whites</a:t>
                      </a:r>
                    </a:p>
                  </a:txBody>
                  <a:tcPr anchor="ctr">
                    <a:lnL w="6350" cap="flat" cmpd="sng" algn="ctr">
                      <a:solidFill>
                        <a:schemeClr val="accent2"/>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endParaRPr lang="en-US" sz="1200" dirty="0" smtClean="0">
                        <a:latin typeface="+mn-lt"/>
                      </a:endParaRPr>
                    </a:p>
                    <a:p>
                      <a:pPr algn="ctr">
                        <a:lnSpc>
                          <a:spcPts val="1200"/>
                        </a:lnSpc>
                      </a:pPr>
                      <a:r>
                        <a:rPr lang="en-US" sz="1200" dirty="0" err="1" smtClean="0">
                          <a:latin typeface="+mn-lt"/>
                        </a:rPr>
                        <a:t>PoC</a:t>
                      </a:r>
                      <a:endParaRPr lang="en-US" sz="1200" dirty="0">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r>
                        <a:rPr lang="en-US" sz="1200" dirty="0" smtClean="0">
                          <a:latin typeface="+mn-lt"/>
                        </a:rPr>
                        <a:t>African Americans</a:t>
                      </a:r>
                      <a:endParaRPr lang="en-US" sz="1200" dirty="0">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457200">
                <a:tc>
                  <a:txBody>
                    <a:bodyPr/>
                    <a:lstStyle/>
                    <a:p>
                      <a:pPr marL="0" marR="0" algn="l" hangingPunct="1">
                        <a:spcBef>
                          <a:spcPts val="300"/>
                        </a:spcBef>
                        <a:spcAft>
                          <a:spcPts val="0"/>
                        </a:spcAft>
                        <a:tabLst>
                          <a:tab pos="3529330" algn="r"/>
                        </a:tabLst>
                      </a:pPr>
                      <a:r>
                        <a:rPr lang="en-US" sz="1200" dirty="0">
                          <a:effectLst/>
                          <a:latin typeface="+mn-lt"/>
                          <a:ea typeface="Times New Roman"/>
                        </a:rPr>
                        <a:t>Offer more workforce training and financial education for unemployed and low-income citizens</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tx1"/>
                          </a:solidFill>
                          <a:latin typeface="+mn-lt"/>
                        </a:rPr>
                        <a:t>48%</a:t>
                      </a:r>
                      <a:endParaRPr lang="en-US" sz="1200" b="1" dirty="0">
                        <a:solidFill>
                          <a:schemeClr val="tx1"/>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41%</a:t>
                      </a:r>
                      <a:endParaRPr lang="en-US" sz="1200" dirty="0">
                        <a:solidFill>
                          <a:schemeClr val="tx1"/>
                        </a:solidFill>
                      </a:endParaRPr>
                    </a:p>
                  </a:txBody>
                  <a:tcPr anchor="ctr">
                    <a:lnL w="6350" cap="flat" cmpd="sng" algn="ctr">
                      <a:solidFill>
                        <a:schemeClr val="accent2"/>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tx1"/>
                          </a:solidFill>
                        </a:rPr>
                        <a:t>58%</a:t>
                      </a:r>
                      <a:endParaRPr lang="en-US" sz="1200" b="1"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1200" b="1" dirty="0" smtClean="0">
                          <a:solidFill>
                            <a:schemeClr val="tx1"/>
                          </a:solidFill>
                        </a:rPr>
                        <a:t>59%</a:t>
                      </a:r>
                      <a:endParaRPr lang="en-US" sz="1200" b="1"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2">
                        <a:lumMod val="40000"/>
                        <a:lumOff val="60000"/>
                      </a:schemeClr>
                    </a:solidFill>
                  </a:tcPr>
                </a:tc>
              </a:tr>
              <a:tr h="457200">
                <a:tc>
                  <a:txBody>
                    <a:bodyPr/>
                    <a:lstStyle/>
                    <a:p>
                      <a:pPr marL="0" marR="0">
                        <a:lnSpc>
                          <a:spcPct val="107000"/>
                        </a:lnSpc>
                        <a:spcBef>
                          <a:spcPts val="300"/>
                        </a:spcBef>
                        <a:spcAft>
                          <a:spcPts val="0"/>
                        </a:spcAft>
                        <a:tabLst>
                          <a:tab pos="3529330" algn="r"/>
                        </a:tabLst>
                      </a:pPr>
                      <a:r>
                        <a:rPr lang="en-US" sz="1200" dirty="0">
                          <a:effectLst/>
                          <a:latin typeface="+mn-lt"/>
                          <a:ea typeface="Times New Roman"/>
                          <a:cs typeface="Times New Roman"/>
                        </a:rPr>
                        <a:t>Improve the fiscal stability of Macon-Bibb County government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tx1"/>
                          </a:solidFill>
                          <a:latin typeface="+mn-lt"/>
                        </a:rPr>
                        <a:t>47%</a:t>
                      </a:r>
                      <a:endParaRPr lang="en-US" sz="1200" b="1" dirty="0">
                        <a:solidFill>
                          <a:schemeClr val="tx1"/>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tx1"/>
                          </a:solidFill>
                        </a:rPr>
                        <a:t>54%</a:t>
                      </a:r>
                      <a:endParaRPr lang="en-US" sz="1200" b="1" dirty="0">
                        <a:solidFill>
                          <a:schemeClr val="tx1"/>
                        </a:solidFill>
                      </a:endParaRPr>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1200" dirty="0" smtClean="0">
                          <a:solidFill>
                            <a:schemeClr val="tx1"/>
                          </a:solidFill>
                        </a:rPr>
                        <a:t>36%</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37%</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0040">
                <a:tc>
                  <a:txBody>
                    <a:bodyPr/>
                    <a:lstStyle/>
                    <a:p>
                      <a:pPr marL="0" marR="0">
                        <a:lnSpc>
                          <a:spcPct val="107000"/>
                        </a:lnSpc>
                        <a:spcBef>
                          <a:spcPts val="300"/>
                        </a:spcBef>
                        <a:spcAft>
                          <a:spcPts val="0"/>
                        </a:spcAft>
                        <a:tabLst>
                          <a:tab pos="3529330" algn="r"/>
                        </a:tabLst>
                      </a:pPr>
                      <a:r>
                        <a:rPr lang="en-US" sz="1200" dirty="0">
                          <a:effectLst/>
                          <a:latin typeface="+mn-lt"/>
                          <a:ea typeface="Times New Roman"/>
                          <a:cs typeface="Times New Roman"/>
                        </a:rPr>
                        <a:t>Improve race relations</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tx1"/>
                          </a:solidFill>
                          <a:latin typeface="+mn-lt"/>
                        </a:rPr>
                        <a:t>30%</a:t>
                      </a:r>
                      <a:endParaRPr lang="en-US" sz="1200" b="1" dirty="0">
                        <a:solidFill>
                          <a:schemeClr val="tx1"/>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28%</a:t>
                      </a:r>
                      <a:endParaRPr lang="en-US" sz="1200" dirty="0">
                        <a:solidFill>
                          <a:schemeClr val="tx1"/>
                        </a:solidFill>
                      </a:endParaRPr>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33%</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32%</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marL="0" marR="0">
                        <a:lnSpc>
                          <a:spcPct val="107000"/>
                        </a:lnSpc>
                        <a:spcBef>
                          <a:spcPts val="300"/>
                        </a:spcBef>
                        <a:spcAft>
                          <a:spcPts val="0"/>
                        </a:spcAft>
                        <a:tabLst>
                          <a:tab pos="3529330" algn="r"/>
                        </a:tabLst>
                      </a:pPr>
                      <a:r>
                        <a:rPr lang="en-US" sz="1200" dirty="0">
                          <a:effectLst/>
                          <a:latin typeface="+mn-lt"/>
                          <a:ea typeface="Times New Roman"/>
                          <a:cs typeface="Times New Roman"/>
                        </a:rPr>
                        <a:t>Reduce the number of vacant, neglected properties</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tx1"/>
                          </a:solidFill>
                          <a:latin typeface="+mn-lt"/>
                        </a:rPr>
                        <a:t>29%</a:t>
                      </a:r>
                      <a:endParaRPr lang="en-US" sz="1200" b="1" dirty="0">
                        <a:solidFill>
                          <a:schemeClr val="tx1"/>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27%</a:t>
                      </a:r>
                      <a:endParaRPr lang="en-US" sz="1200" dirty="0">
                        <a:solidFill>
                          <a:schemeClr val="tx1"/>
                        </a:solidFill>
                      </a:endParaRPr>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31%</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32%</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0040">
                <a:tc>
                  <a:txBody>
                    <a:bodyPr/>
                    <a:lstStyle/>
                    <a:p>
                      <a:pPr marL="0" marR="0">
                        <a:lnSpc>
                          <a:spcPct val="107000"/>
                        </a:lnSpc>
                        <a:spcBef>
                          <a:spcPts val="300"/>
                        </a:spcBef>
                        <a:spcAft>
                          <a:spcPts val="0"/>
                        </a:spcAft>
                        <a:tabLst>
                          <a:tab pos="3529330" algn="r"/>
                        </a:tabLst>
                      </a:pPr>
                      <a:r>
                        <a:rPr lang="en-US" sz="1200" dirty="0">
                          <a:effectLst/>
                          <a:latin typeface="+mn-lt"/>
                          <a:ea typeface="Times New Roman"/>
                          <a:cs typeface="Times New Roman"/>
                        </a:rPr>
                        <a:t>Attract outside investment to our community</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tx1"/>
                          </a:solidFill>
                          <a:latin typeface="+mn-lt"/>
                        </a:rPr>
                        <a:t>27%</a:t>
                      </a:r>
                      <a:endParaRPr lang="en-US" sz="1200" b="1" dirty="0">
                        <a:solidFill>
                          <a:schemeClr val="tx1"/>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27%</a:t>
                      </a:r>
                      <a:endParaRPr lang="en-US" sz="1200" dirty="0">
                        <a:solidFill>
                          <a:schemeClr val="tx1"/>
                        </a:solidFill>
                      </a:endParaRPr>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26%</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24%</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marL="0" marR="0">
                        <a:lnSpc>
                          <a:spcPct val="107000"/>
                        </a:lnSpc>
                        <a:spcBef>
                          <a:spcPts val="300"/>
                        </a:spcBef>
                        <a:spcAft>
                          <a:spcPts val="0"/>
                        </a:spcAft>
                        <a:tabLst>
                          <a:tab pos="3529330" algn="r"/>
                        </a:tabLst>
                      </a:pPr>
                      <a:r>
                        <a:rPr lang="en-US" sz="1200" dirty="0">
                          <a:effectLst/>
                          <a:latin typeface="+mn-lt"/>
                          <a:ea typeface="Times New Roman"/>
                          <a:cs typeface="Times New Roman"/>
                        </a:rPr>
                        <a:t>Continue redevelopment progress in the </a:t>
                      </a:r>
                      <a:r>
                        <a:rPr lang="en-US" sz="1200" dirty="0" smtClean="0">
                          <a:effectLst/>
                          <a:latin typeface="+mn-lt"/>
                          <a:ea typeface="Times New Roman"/>
                          <a:cs typeface="Times New Roman"/>
                        </a:rPr>
                        <a:t/>
                      </a:r>
                      <a:br>
                        <a:rPr lang="en-US" sz="1200" dirty="0" smtClean="0">
                          <a:effectLst/>
                          <a:latin typeface="+mn-lt"/>
                          <a:ea typeface="Times New Roman"/>
                          <a:cs typeface="Times New Roman"/>
                        </a:rPr>
                      </a:br>
                      <a:r>
                        <a:rPr lang="en-US" sz="1200" dirty="0" smtClean="0">
                          <a:effectLst/>
                          <a:latin typeface="+mn-lt"/>
                          <a:ea typeface="Times New Roman"/>
                          <a:cs typeface="Times New Roman"/>
                        </a:rPr>
                        <a:t>downtown </a:t>
                      </a:r>
                      <a:r>
                        <a:rPr lang="en-US" sz="1200" dirty="0">
                          <a:effectLst/>
                          <a:latin typeface="+mn-lt"/>
                          <a:ea typeface="Times New Roman"/>
                          <a:cs typeface="Times New Roman"/>
                        </a:rPr>
                        <a:t>core</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tx1"/>
                          </a:solidFill>
                          <a:latin typeface="+mn-lt"/>
                        </a:rPr>
                        <a:t>14%</a:t>
                      </a:r>
                      <a:endParaRPr lang="en-US" sz="1200" b="1" dirty="0">
                        <a:solidFill>
                          <a:schemeClr val="tx1"/>
                        </a:solidFill>
                        <a:latin typeface="+mn-lt"/>
                      </a:endParaRPr>
                    </a:p>
                  </a:txBody>
                  <a:tcPr anchor="ctr">
                    <a:lnL w="12700" cmpd="sng">
                      <a:noFill/>
                    </a:lnL>
                    <a:lnR w="63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dirty="0" smtClean="0">
                          <a:solidFill>
                            <a:schemeClr val="tx1"/>
                          </a:solidFill>
                        </a:rPr>
                        <a:t>19%</a:t>
                      </a:r>
                      <a:endParaRPr lang="en-US" sz="1200" b="1" dirty="0">
                        <a:solidFill>
                          <a:schemeClr val="tx1"/>
                        </a:solidFill>
                      </a:endParaRPr>
                    </a:p>
                  </a:txBody>
                  <a:tcPr anchor="ctr">
                    <a:lnL w="63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1200" dirty="0" smtClean="0">
                          <a:solidFill>
                            <a:schemeClr val="tx1"/>
                          </a:solidFill>
                        </a:rPr>
                        <a:t>8%</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9%</a:t>
                      </a:r>
                      <a:endParaRPr lang="en-US" sz="120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24</a:t>
            </a:fld>
            <a:endParaRPr lang="en-US" dirty="0"/>
          </a:p>
        </p:txBody>
      </p:sp>
    </p:spTree>
    <p:extLst>
      <p:ext uri="{BB962C8B-B14F-4D97-AF65-F5344CB8AC3E}">
        <p14:creationId xmlns:p14="http://schemas.microsoft.com/office/powerpoint/2010/main" val="22127853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Effecting Change </a:t>
            </a:r>
            <a:r>
              <a:rPr lang="en-US" dirty="0" smtClean="0"/>
              <a:t/>
            </a:r>
            <a:br>
              <a:rPr lang="en-US" dirty="0" smtClean="0"/>
            </a:br>
            <a:r>
              <a:rPr lang="en-US" dirty="0" smtClean="0"/>
              <a:t>in </a:t>
            </a:r>
            <a:r>
              <a:rPr lang="en-US" dirty="0"/>
              <a:t>My </a:t>
            </a:r>
            <a:r>
              <a:rPr lang="en-US" dirty="0" smtClean="0"/>
              <a:t>Community</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25</a:t>
            </a:fld>
            <a:endParaRPr lang="en-US" dirty="0"/>
          </a:p>
        </p:txBody>
      </p:sp>
    </p:spTree>
    <p:extLst>
      <p:ext uri="{BB962C8B-B14F-4D97-AF65-F5344CB8AC3E}">
        <p14:creationId xmlns:p14="http://schemas.microsoft.com/office/powerpoint/2010/main" val="2088796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59" y="266821"/>
            <a:ext cx="8032161" cy="857250"/>
          </a:xfrm>
        </p:spPr>
        <p:txBody>
          <a:bodyPr/>
          <a:lstStyle/>
          <a:p>
            <a:r>
              <a:rPr lang="en-US" dirty="0" smtClean="0"/>
              <a:t>Nonprofits and faith communities </a:t>
            </a:r>
            <a:r>
              <a:rPr lang="en-US" dirty="0"/>
              <a:t>are seen as the </a:t>
            </a:r>
            <a:r>
              <a:rPr lang="en-US" dirty="0" smtClean="0"/>
              <a:t>strongest agents </a:t>
            </a:r>
            <a:r>
              <a:rPr lang="en-US" dirty="0"/>
              <a:t>of </a:t>
            </a:r>
            <a:r>
              <a:rPr lang="en-US" dirty="0" smtClean="0"/>
              <a:t>change; residents, business, and school teachers and leaders are second tier.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03334846"/>
              </p:ext>
            </p:extLst>
          </p:nvPr>
        </p:nvGraphicFramePr>
        <p:xfrm>
          <a:off x="612397" y="1557940"/>
          <a:ext cx="7705088" cy="338613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26</a:t>
            </a:fld>
            <a:endParaRPr lang="en-US" dirty="0"/>
          </a:p>
        </p:txBody>
      </p:sp>
      <p:sp>
        <p:nvSpPr>
          <p:cNvPr id="6" name="Rectangle 5"/>
          <p:cNvSpPr/>
          <p:nvPr/>
        </p:nvSpPr>
        <p:spPr>
          <a:xfrm>
            <a:off x="390698" y="1211601"/>
            <a:ext cx="8336057" cy="307777"/>
          </a:xfrm>
          <a:prstGeom prst="rect">
            <a:avLst/>
          </a:prstGeom>
        </p:spPr>
        <p:txBody>
          <a:bodyPr wrap="square">
            <a:spAutoFit/>
          </a:bodyPr>
          <a:lstStyle/>
          <a:p>
            <a:pPr algn="l"/>
            <a:r>
              <a:rPr lang="en-US" i="1" dirty="0" smtClean="0">
                <a:solidFill>
                  <a:schemeClr val="tx1">
                    <a:lumMod val="65000"/>
                    <a:lumOff val="35000"/>
                  </a:schemeClr>
                </a:solidFill>
              </a:rPr>
              <a:t>TWO </a:t>
            </a:r>
            <a:r>
              <a:rPr lang="en-US" i="1" dirty="0">
                <a:solidFill>
                  <a:schemeClr val="tx1">
                    <a:lumMod val="65000"/>
                    <a:lumOff val="35000"/>
                  </a:schemeClr>
                </a:solidFill>
              </a:rPr>
              <a:t>or THREE </a:t>
            </a:r>
            <a:r>
              <a:rPr lang="en-US" i="1" dirty="0" smtClean="0">
                <a:solidFill>
                  <a:schemeClr val="tx1">
                    <a:lumMod val="65000"/>
                    <a:lumOff val="35000"/>
                  </a:schemeClr>
                </a:solidFill>
              </a:rPr>
              <a:t>groups that have the greatest </a:t>
            </a:r>
            <a:r>
              <a:rPr lang="en-US" i="1" dirty="0">
                <a:solidFill>
                  <a:schemeClr val="tx1">
                    <a:lumMod val="65000"/>
                    <a:lumOff val="35000"/>
                  </a:schemeClr>
                </a:solidFill>
              </a:rPr>
              <a:t>impact on making </a:t>
            </a:r>
            <a:r>
              <a:rPr lang="en-US" i="1" dirty="0" smtClean="0">
                <a:solidFill>
                  <a:schemeClr val="tx1">
                    <a:lumMod val="65000"/>
                    <a:lumOff val="35000"/>
                  </a:schemeClr>
                </a:solidFill>
              </a:rPr>
              <a:t>my community </a:t>
            </a:r>
            <a:r>
              <a:rPr lang="en-US" i="1" dirty="0">
                <a:solidFill>
                  <a:schemeClr val="tx1">
                    <a:lumMod val="65000"/>
                    <a:lumOff val="35000"/>
                  </a:schemeClr>
                </a:solidFill>
              </a:rPr>
              <a:t>a better place to </a:t>
            </a:r>
            <a:r>
              <a:rPr lang="en-US" i="1" dirty="0" smtClean="0">
                <a:solidFill>
                  <a:schemeClr val="tx1">
                    <a:lumMod val="65000"/>
                    <a:lumOff val="35000"/>
                  </a:schemeClr>
                </a:solidFill>
              </a:rPr>
              <a:t>live:</a:t>
            </a:r>
            <a:endParaRPr lang="en-US" i="1" dirty="0">
              <a:solidFill>
                <a:schemeClr val="tx1">
                  <a:lumMod val="65000"/>
                  <a:lumOff val="35000"/>
                </a:schemeClr>
              </a:solidFill>
            </a:endParaRPr>
          </a:p>
        </p:txBody>
      </p:sp>
    </p:spTree>
    <p:extLst>
      <p:ext uri="{BB962C8B-B14F-4D97-AF65-F5344CB8AC3E}">
        <p14:creationId xmlns:p14="http://schemas.microsoft.com/office/powerpoint/2010/main" val="4070940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665419886"/>
              </p:ext>
            </p:extLst>
          </p:nvPr>
        </p:nvGraphicFramePr>
        <p:xfrm>
          <a:off x="457200" y="1527514"/>
          <a:ext cx="6957753" cy="338613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27</a:t>
            </a:fld>
            <a:endParaRPr lang="en-US" dirty="0"/>
          </a:p>
        </p:txBody>
      </p:sp>
      <p:sp>
        <p:nvSpPr>
          <p:cNvPr id="6" name="Rectangle 5"/>
          <p:cNvSpPr/>
          <p:nvPr/>
        </p:nvSpPr>
        <p:spPr>
          <a:xfrm>
            <a:off x="456713" y="1126311"/>
            <a:ext cx="3262544" cy="451406"/>
          </a:xfrm>
          <a:prstGeom prst="rect">
            <a:avLst/>
          </a:prstGeom>
        </p:spPr>
        <p:txBody>
          <a:bodyPr wrap="square">
            <a:spAutoFit/>
          </a:bodyPr>
          <a:lstStyle/>
          <a:p>
            <a:pPr>
              <a:lnSpc>
                <a:spcPts val="1400"/>
              </a:lnSpc>
            </a:pPr>
            <a:r>
              <a:rPr lang="en-US" i="1" dirty="0" smtClean="0">
                <a:solidFill>
                  <a:schemeClr val="tx1">
                    <a:lumMod val="75000"/>
                    <a:lumOff val="25000"/>
                  </a:schemeClr>
                </a:solidFill>
              </a:rPr>
              <a:t>Involvement in my community </a:t>
            </a:r>
            <a:br>
              <a:rPr lang="en-US" i="1" dirty="0" smtClean="0">
                <a:solidFill>
                  <a:schemeClr val="tx1">
                    <a:lumMod val="75000"/>
                    <a:lumOff val="25000"/>
                  </a:schemeClr>
                </a:solidFill>
              </a:rPr>
            </a:br>
            <a:r>
              <a:rPr lang="en-US" i="1" dirty="0" smtClean="0">
                <a:solidFill>
                  <a:schemeClr val="tx1">
                    <a:lumMod val="75000"/>
                    <a:lumOff val="25000"/>
                  </a:schemeClr>
                </a:solidFill>
              </a:rPr>
              <a:t>and </a:t>
            </a:r>
            <a:r>
              <a:rPr lang="en-US" i="1" dirty="0">
                <a:solidFill>
                  <a:schemeClr val="tx1">
                    <a:lumMod val="75000"/>
                    <a:lumOff val="25000"/>
                  </a:schemeClr>
                </a:solidFill>
              </a:rPr>
              <a:t>neighborhood </a:t>
            </a:r>
            <a:r>
              <a:rPr lang="en-US" i="1" dirty="0" smtClean="0">
                <a:solidFill>
                  <a:schemeClr val="tx1">
                    <a:lumMod val="75000"/>
                    <a:lumOff val="25000"/>
                  </a:schemeClr>
                </a:solidFill>
              </a:rPr>
              <a:t>activities:</a:t>
            </a:r>
            <a:endParaRPr lang="en-US" i="1" dirty="0">
              <a:solidFill>
                <a:schemeClr val="tx1">
                  <a:lumMod val="75000"/>
                  <a:lumOff val="25000"/>
                </a:schemeClr>
              </a:solidFill>
            </a:endParaRPr>
          </a:p>
        </p:txBody>
      </p:sp>
      <p:sp>
        <p:nvSpPr>
          <p:cNvPr id="7" name="TextBox 6"/>
          <p:cNvSpPr txBox="1"/>
          <p:nvPr/>
        </p:nvSpPr>
        <p:spPr>
          <a:xfrm>
            <a:off x="575514" y="3546968"/>
            <a:ext cx="1047565" cy="430887"/>
          </a:xfrm>
          <a:prstGeom prst="rect">
            <a:avLst/>
          </a:prstGeom>
          <a:noFill/>
        </p:spPr>
        <p:txBody>
          <a:bodyPr wrap="square" rtlCol="0">
            <a:spAutoFit/>
          </a:bodyPr>
          <a:lstStyle/>
          <a:p>
            <a:r>
              <a:rPr lang="en-US" sz="1100" b="1" dirty="0" smtClean="0">
                <a:solidFill>
                  <a:schemeClr val="bg1"/>
                </a:solidFill>
              </a:rPr>
              <a:t>Very involved</a:t>
            </a:r>
            <a:endParaRPr lang="en-US" sz="1100" b="1" dirty="0">
              <a:solidFill>
                <a:schemeClr val="bg1"/>
              </a:solidFill>
            </a:endParaRPr>
          </a:p>
        </p:txBody>
      </p:sp>
      <p:sp>
        <p:nvSpPr>
          <p:cNvPr id="8" name="TextBox 7"/>
          <p:cNvSpPr txBox="1"/>
          <p:nvPr/>
        </p:nvSpPr>
        <p:spPr>
          <a:xfrm>
            <a:off x="866196" y="1812392"/>
            <a:ext cx="518091" cy="292388"/>
          </a:xfrm>
          <a:prstGeom prst="rect">
            <a:avLst/>
          </a:prstGeom>
          <a:noFill/>
        </p:spPr>
        <p:txBody>
          <a:bodyPr wrap="none" rtlCol="0">
            <a:spAutoFit/>
          </a:bodyPr>
          <a:lstStyle/>
          <a:p>
            <a:r>
              <a:rPr lang="en-US" sz="1300" b="1" dirty="0" smtClean="0"/>
              <a:t>79%</a:t>
            </a:r>
            <a:endParaRPr lang="en-US" sz="1300" b="1" dirty="0"/>
          </a:p>
        </p:txBody>
      </p:sp>
      <p:sp>
        <p:nvSpPr>
          <p:cNvPr id="9" name="TextBox 8"/>
          <p:cNvSpPr txBox="1"/>
          <p:nvPr/>
        </p:nvSpPr>
        <p:spPr>
          <a:xfrm>
            <a:off x="5381269" y="1666004"/>
            <a:ext cx="518091" cy="292388"/>
          </a:xfrm>
          <a:prstGeom prst="rect">
            <a:avLst/>
          </a:prstGeom>
          <a:noFill/>
        </p:spPr>
        <p:txBody>
          <a:bodyPr wrap="none" rtlCol="0">
            <a:spAutoFit/>
          </a:bodyPr>
          <a:lstStyle/>
          <a:p>
            <a:r>
              <a:rPr lang="en-US" sz="1300" b="1" dirty="0" smtClean="0"/>
              <a:t>85%</a:t>
            </a:r>
            <a:endParaRPr lang="en-US" sz="1300" b="1" dirty="0"/>
          </a:p>
        </p:txBody>
      </p:sp>
      <p:sp>
        <p:nvSpPr>
          <p:cNvPr id="10" name="Rectangle 9"/>
          <p:cNvSpPr/>
          <p:nvPr/>
        </p:nvSpPr>
        <p:spPr>
          <a:xfrm>
            <a:off x="5274086" y="1136350"/>
            <a:ext cx="3262544" cy="451406"/>
          </a:xfrm>
          <a:prstGeom prst="rect">
            <a:avLst/>
          </a:prstGeom>
        </p:spPr>
        <p:txBody>
          <a:bodyPr wrap="square">
            <a:spAutoFit/>
          </a:bodyPr>
          <a:lstStyle/>
          <a:p>
            <a:pPr>
              <a:lnSpc>
                <a:spcPts val="1400"/>
              </a:lnSpc>
            </a:pPr>
            <a:r>
              <a:rPr lang="en-US" i="1" dirty="0" smtClean="0">
                <a:solidFill>
                  <a:schemeClr val="tx1">
                    <a:lumMod val="75000"/>
                    <a:lumOff val="25000"/>
                  </a:schemeClr>
                </a:solidFill>
              </a:rPr>
              <a:t>Impact people like me can have in making my community a better place:</a:t>
            </a:r>
            <a:endParaRPr lang="en-US" i="1" dirty="0">
              <a:solidFill>
                <a:schemeClr val="tx1">
                  <a:lumMod val="75000"/>
                  <a:lumOff val="25000"/>
                </a:schemeClr>
              </a:solidFill>
            </a:endParaRPr>
          </a:p>
        </p:txBody>
      </p:sp>
      <p:sp>
        <p:nvSpPr>
          <p:cNvPr id="11" name="TextBox 10"/>
          <p:cNvSpPr txBox="1"/>
          <p:nvPr/>
        </p:nvSpPr>
        <p:spPr>
          <a:xfrm>
            <a:off x="5107519" y="3147589"/>
            <a:ext cx="1047565" cy="430887"/>
          </a:xfrm>
          <a:prstGeom prst="rect">
            <a:avLst/>
          </a:prstGeom>
          <a:noFill/>
        </p:spPr>
        <p:txBody>
          <a:bodyPr wrap="square" rtlCol="0">
            <a:spAutoFit/>
          </a:bodyPr>
          <a:lstStyle/>
          <a:p>
            <a:r>
              <a:rPr lang="en-US" sz="1100" b="1" dirty="0" smtClean="0">
                <a:solidFill>
                  <a:schemeClr val="bg1"/>
                </a:solidFill>
              </a:rPr>
              <a:t>Big </a:t>
            </a:r>
            <a:br>
              <a:rPr lang="en-US" sz="1100" b="1" dirty="0" smtClean="0">
                <a:solidFill>
                  <a:schemeClr val="bg1"/>
                </a:solidFill>
              </a:rPr>
            </a:br>
            <a:r>
              <a:rPr lang="en-US" sz="1100" b="1" dirty="0" smtClean="0">
                <a:solidFill>
                  <a:schemeClr val="bg1"/>
                </a:solidFill>
              </a:rPr>
              <a:t>impact</a:t>
            </a:r>
            <a:endParaRPr lang="en-US" sz="1100" b="1" dirty="0">
              <a:solidFill>
                <a:schemeClr val="bg1"/>
              </a:solidFill>
            </a:endParaRPr>
          </a:p>
        </p:txBody>
      </p:sp>
      <p:sp>
        <p:nvSpPr>
          <p:cNvPr id="3" name="Title 2"/>
          <p:cNvSpPr>
            <a:spLocks noGrp="1"/>
          </p:cNvSpPr>
          <p:nvPr>
            <p:ph type="title"/>
          </p:nvPr>
        </p:nvSpPr>
        <p:spPr>
          <a:xfrm>
            <a:off x="486242" y="248703"/>
            <a:ext cx="8000745" cy="857250"/>
          </a:xfrm>
        </p:spPr>
        <p:txBody>
          <a:bodyPr/>
          <a:lstStyle/>
          <a:p>
            <a:r>
              <a:rPr lang="en-US" dirty="0"/>
              <a:t>Large majorities are involved in their community and believe they can </a:t>
            </a:r>
            <a:r>
              <a:rPr lang="en-US" dirty="0" smtClean="0"/>
              <a:t>make </a:t>
            </a:r>
            <a:r>
              <a:rPr lang="en-US" dirty="0"/>
              <a:t>their community a better place to live</a:t>
            </a:r>
            <a:r>
              <a:rPr lang="en-US" dirty="0" smtClean="0"/>
              <a:t>.</a:t>
            </a:r>
            <a:endParaRPr lang="en-US" dirty="0"/>
          </a:p>
        </p:txBody>
      </p:sp>
      <p:grpSp>
        <p:nvGrpSpPr>
          <p:cNvPr id="16" name="Group 15"/>
          <p:cNvGrpSpPr/>
          <p:nvPr/>
        </p:nvGrpSpPr>
        <p:grpSpPr>
          <a:xfrm>
            <a:off x="1910884" y="1896696"/>
            <a:ext cx="1709122" cy="1323439"/>
            <a:chOff x="1910884" y="1812426"/>
            <a:chExt cx="1709122" cy="1323439"/>
          </a:xfrm>
        </p:grpSpPr>
        <p:sp>
          <p:nvSpPr>
            <p:cNvPr id="12" name="TextBox 11"/>
            <p:cNvSpPr txBox="1"/>
            <p:nvPr/>
          </p:nvSpPr>
          <p:spPr>
            <a:xfrm>
              <a:off x="1910884" y="1812426"/>
              <a:ext cx="1709122" cy="1323439"/>
            </a:xfrm>
            <a:prstGeom prst="rect">
              <a:avLst/>
            </a:prstGeom>
            <a:noFill/>
            <a:ln>
              <a:solidFill>
                <a:schemeClr val="tx1">
                  <a:lumMod val="75000"/>
                  <a:lumOff val="25000"/>
                </a:schemeClr>
              </a:solidFill>
            </a:ln>
          </p:spPr>
          <p:txBody>
            <a:bodyPr wrap="none" rtlCol="0">
              <a:spAutoFit/>
            </a:bodyPr>
            <a:lstStyle/>
            <a:p>
              <a:pPr algn="l"/>
              <a:r>
                <a:rPr lang="en-US" sz="1000" b="1" dirty="0" smtClean="0">
                  <a:solidFill>
                    <a:schemeClr val="tx1">
                      <a:lumMod val="75000"/>
                      <a:lumOff val="25000"/>
                    </a:schemeClr>
                  </a:solidFill>
                </a:rPr>
                <a:t>Very/somewhat involved</a:t>
              </a:r>
              <a:r>
                <a:rPr lang="en-US" sz="1000" dirty="0" smtClean="0">
                  <a:solidFill>
                    <a:schemeClr val="tx1">
                      <a:lumMod val="75000"/>
                      <a:lumOff val="25000"/>
                    </a:schemeClr>
                  </a:solidFill>
                </a:rPr>
                <a:t>:</a:t>
              </a:r>
            </a:p>
            <a:p>
              <a:pPr marL="115888" algn="l">
                <a:tabLst>
                  <a:tab pos="1144588" algn="l"/>
                </a:tabLst>
              </a:pPr>
              <a:r>
                <a:rPr lang="en-US" sz="1000" dirty="0" smtClean="0">
                  <a:solidFill>
                    <a:schemeClr val="tx1">
                      <a:lumMod val="75000"/>
                      <a:lumOff val="25000"/>
                    </a:schemeClr>
                  </a:solidFill>
                </a:rPr>
                <a:t>Age 18 to 34	79%</a:t>
              </a:r>
            </a:p>
            <a:p>
              <a:pPr marL="115888" algn="l">
                <a:tabLst>
                  <a:tab pos="1144588" algn="l"/>
                </a:tabLst>
              </a:pPr>
              <a:r>
                <a:rPr lang="en-US" sz="1000" dirty="0">
                  <a:solidFill>
                    <a:schemeClr val="tx1">
                      <a:lumMod val="75000"/>
                      <a:lumOff val="25000"/>
                    </a:schemeClr>
                  </a:solidFill>
                </a:rPr>
                <a:t>Age 35 to 49	75%</a:t>
              </a:r>
            </a:p>
            <a:p>
              <a:pPr marL="115888" algn="l">
                <a:tabLst>
                  <a:tab pos="1144588" algn="l"/>
                </a:tabLst>
              </a:pPr>
              <a:r>
                <a:rPr lang="en-US" sz="1000" dirty="0">
                  <a:solidFill>
                    <a:schemeClr val="tx1">
                      <a:lumMod val="75000"/>
                      <a:lumOff val="25000"/>
                    </a:schemeClr>
                  </a:solidFill>
                </a:rPr>
                <a:t>Age 50 to 64	79%</a:t>
              </a:r>
            </a:p>
            <a:p>
              <a:pPr marL="115888" algn="l">
                <a:tabLst>
                  <a:tab pos="1144588" algn="l"/>
                </a:tabLst>
              </a:pPr>
              <a:r>
                <a:rPr lang="en-US" sz="1000" dirty="0">
                  <a:solidFill>
                    <a:schemeClr val="tx1">
                      <a:lumMod val="75000"/>
                      <a:lumOff val="25000"/>
                    </a:schemeClr>
                  </a:solidFill>
                </a:rPr>
                <a:t>Age 65/older	89%</a:t>
              </a:r>
            </a:p>
            <a:p>
              <a:pPr marL="115888" algn="l">
                <a:tabLst>
                  <a:tab pos="1144588" algn="l"/>
                </a:tabLst>
              </a:pPr>
              <a:r>
                <a:rPr lang="en-US" sz="1000" dirty="0" smtClean="0">
                  <a:solidFill>
                    <a:schemeClr val="tx1">
                      <a:lumMod val="75000"/>
                      <a:lumOff val="25000"/>
                    </a:schemeClr>
                  </a:solidFill>
                </a:rPr>
                <a:t>Whites	83%</a:t>
              </a:r>
            </a:p>
            <a:p>
              <a:pPr marL="115888" algn="l">
                <a:tabLst>
                  <a:tab pos="1144588" algn="l"/>
                </a:tabLst>
              </a:pPr>
              <a:r>
                <a:rPr lang="en-US" sz="1000" dirty="0" err="1" smtClean="0">
                  <a:solidFill>
                    <a:schemeClr val="tx1">
                      <a:lumMod val="75000"/>
                      <a:lumOff val="25000"/>
                    </a:schemeClr>
                  </a:solidFill>
                </a:rPr>
                <a:t>PoC</a:t>
              </a:r>
              <a:r>
                <a:rPr lang="en-US" sz="1000" dirty="0" smtClean="0">
                  <a:solidFill>
                    <a:schemeClr val="tx1">
                      <a:lumMod val="75000"/>
                      <a:lumOff val="25000"/>
                    </a:schemeClr>
                  </a:solidFill>
                </a:rPr>
                <a:t>	74%</a:t>
              </a:r>
            </a:p>
            <a:p>
              <a:pPr marL="115888" algn="l">
                <a:spcBef>
                  <a:spcPts val="0"/>
                </a:spcBef>
                <a:tabLst>
                  <a:tab pos="1144588" algn="l"/>
                </a:tabLst>
              </a:pPr>
              <a:r>
                <a:rPr lang="en-US" sz="1000" dirty="0" smtClean="0">
                  <a:solidFill>
                    <a:schemeClr val="tx1">
                      <a:lumMod val="75000"/>
                      <a:lumOff val="25000"/>
                    </a:schemeClr>
                  </a:solidFill>
                </a:rPr>
                <a:t>Afr Americans	74%</a:t>
              </a:r>
              <a:endParaRPr lang="en-US" sz="1050" dirty="0" smtClean="0">
                <a:solidFill>
                  <a:schemeClr val="tx1">
                    <a:lumMod val="75000"/>
                    <a:lumOff val="25000"/>
                  </a:schemeClr>
                </a:solidFill>
              </a:endParaRPr>
            </a:p>
          </p:txBody>
        </p:sp>
        <p:cxnSp>
          <p:nvCxnSpPr>
            <p:cNvPr id="15" name="Straight Connector 14"/>
            <p:cNvCxnSpPr/>
            <p:nvPr/>
          </p:nvCxnSpPr>
          <p:spPr bwMode="auto">
            <a:xfrm>
              <a:off x="1970115" y="2618508"/>
              <a:ext cx="1502551" cy="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8" name="Group 17"/>
          <p:cNvGrpSpPr/>
          <p:nvPr/>
        </p:nvGrpSpPr>
        <p:grpSpPr>
          <a:xfrm>
            <a:off x="6577094" y="1896696"/>
            <a:ext cx="1595630" cy="1323439"/>
            <a:chOff x="1910884" y="1812426"/>
            <a:chExt cx="1595630" cy="1323439"/>
          </a:xfrm>
        </p:grpSpPr>
        <p:sp>
          <p:nvSpPr>
            <p:cNvPr id="19" name="TextBox 18"/>
            <p:cNvSpPr txBox="1"/>
            <p:nvPr/>
          </p:nvSpPr>
          <p:spPr>
            <a:xfrm>
              <a:off x="1910884" y="1812426"/>
              <a:ext cx="1595630" cy="1323439"/>
            </a:xfrm>
            <a:prstGeom prst="rect">
              <a:avLst/>
            </a:prstGeom>
            <a:noFill/>
            <a:ln>
              <a:solidFill>
                <a:schemeClr val="tx1">
                  <a:lumMod val="75000"/>
                  <a:lumOff val="25000"/>
                </a:schemeClr>
              </a:solidFill>
            </a:ln>
          </p:spPr>
          <p:txBody>
            <a:bodyPr wrap="none" rtlCol="0">
              <a:spAutoFit/>
            </a:bodyPr>
            <a:lstStyle/>
            <a:p>
              <a:pPr algn="l"/>
              <a:r>
                <a:rPr lang="en-US" sz="1000" b="1" dirty="0" smtClean="0">
                  <a:solidFill>
                    <a:schemeClr val="tx1">
                      <a:lumMod val="75000"/>
                      <a:lumOff val="25000"/>
                    </a:schemeClr>
                  </a:solidFill>
                </a:rPr>
                <a:t>Big/moderate impact</a:t>
              </a:r>
              <a:r>
                <a:rPr lang="en-US" sz="1000" dirty="0" smtClean="0">
                  <a:solidFill>
                    <a:schemeClr val="tx1">
                      <a:lumMod val="75000"/>
                      <a:lumOff val="25000"/>
                    </a:schemeClr>
                  </a:solidFill>
                </a:rPr>
                <a:t>:</a:t>
              </a:r>
            </a:p>
            <a:p>
              <a:pPr marL="115888" algn="l">
                <a:tabLst>
                  <a:tab pos="1144588" algn="l"/>
                </a:tabLst>
              </a:pPr>
              <a:r>
                <a:rPr lang="en-US" sz="1000" dirty="0">
                  <a:solidFill>
                    <a:schemeClr val="tx1">
                      <a:lumMod val="75000"/>
                      <a:lumOff val="25000"/>
                    </a:schemeClr>
                  </a:solidFill>
                </a:rPr>
                <a:t>Age 18 to 34	90%</a:t>
              </a:r>
            </a:p>
            <a:p>
              <a:pPr marL="115888" algn="l">
                <a:tabLst>
                  <a:tab pos="1144588" algn="l"/>
                </a:tabLst>
              </a:pPr>
              <a:r>
                <a:rPr lang="en-US" sz="1000" dirty="0">
                  <a:solidFill>
                    <a:schemeClr val="tx1">
                      <a:lumMod val="75000"/>
                      <a:lumOff val="25000"/>
                    </a:schemeClr>
                  </a:solidFill>
                </a:rPr>
                <a:t>Age 35 to 49	89%</a:t>
              </a:r>
            </a:p>
            <a:p>
              <a:pPr marL="115888" algn="l">
                <a:tabLst>
                  <a:tab pos="1144588" algn="l"/>
                </a:tabLst>
              </a:pPr>
              <a:r>
                <a:rPr lang="en-US" sz="1000" dirty="0">
                  <a:solidFill>
                    <a:schemeClr val="tx1">
                      <a:lumMod val="75000"/>
                      <a:lumOff val="25000"/>
                    </a:schemeClr>
                  </a:solidFill>
                </a:rPr>
                <a:t>Age 50 to 64	83%</a:t>
              </a:r>
            </a:p>
            <a:p>
              <a:pPr marL="115888" algn="l">
                <a:tabLst>
                  <a:tab pos="1144588" algn="l"/>
                </a:tabLst>
              </a:pPr>
              <a:r>
                <a:rPr lang="en-US" sz="1000" dirty="0">
                  <a:solidFill>
                    <a:schemeClr val="tx1">
                      <a:lumMod val="75000"/>
                      <a:lumOff val="25000"/>
                    </a:schemeClr>
                  </a:solidFill>
                </a:rPr>
                <a:t>Age 65/older	80%</a:t>
              </a:r>
            </a:p>
            <a:p>
              <a:pPr marL="115888" algn="l">
                <a:tabLst>
                  <a:tab pos="1144588" algn="l"/>
                </a:tabLst>
              </a:pPr>
              <a:r>
                <a:rPr lang="en-US" sz="1000" dirty="0">
                  <a:solidFill>
                    <a:schemeClr val="tx1">
                      <a:lumMod val="75000"/>
                      <a:lumOff val="25000"/>
                    </a:schemeClr>
                  </a:solidFill>
                </a:rPr>
                <a:t>Whites	83%</a:t>
              </a:r>
            </a:p>
            <a:p>
              <a:pPr marL="115888" algn="l">
                <a:tabLst>
                  <a:tab pos="1144588" algn="l"/>
                </a:tabLst>
              </a:pPr>
              <a:r>
                <a:rPr lang="en-US" sz="1000" dirty="0" err="1" smtClean="0">
                  <a:solidFill>
                    <a:schemeClr val="tx1">
                      <a:lumMod val="75000"/>
                      <a:lumOff val="25000"/>
                    </a:schemeClr>
                  </a:solidFill>
                </a:rPr>
                <a:t>PoC</a:t>
              </a:r>
              <a:r>
                <a:rPr lang="en-US" sz="1000" dirty="0">
                  <a:solidFill>
                    <a:schemeClr val="tx1">
                      <a:lumMod val="75000"/>
                      <a:lumOff val="25000"/>
                    </a:schemeClr>
                  </a:solidFill>
                </a:rPr>
                <a:t>	89%</a:t>
              </a:r>
            </a:p>
            <a:p>
              <a:pPr marL="115888" algn="l">
                <a:spcBef>
                  <a:spcPts val="0"/>
                </a:spcBef>
                <a:tabLst>
                  <a:tab pos="1144588" algn="l"/>
                </a:tabLst>
              </a:pPr>
              <a:r>
                <a:rPr lang="en-US" sz="1000" dirty="0">
                  <a:solidFill>
                    <a:schemeClr val="tx1">
                      <a:lumMod val="75000"/>
                      <a:lumOff val="25000"/>
                    </a:schemeClr>
                  </a:solidFill>
                </a:rPr>
                <a:t>Afr Americans	90%</a:t>
              </a:r>
            </a:p>
          </p:txBody>
        </p:sp>
        <p:cxnSp>
          <p:nvCxnSpPr>
            <p:cNvPr id="20" name="Straight Connector 19"/>
            <p:cNvCxnSpPr/>
            <p:nvPr/>
          </p:nvCxnSpPr>
          <p:spPr bwMode="auto">
            <a:xfrm>
              <a:off x="1970115" y="2618508"/>
              <a:ext cx="1502551" cy="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7580542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191204238"/>
              </p:ext>
            </p:extLst>
          </p:nvPr>
        </p:nvGraphicFramePr>
        <p:xfrm>
          <a:off x="511098" y="1522578"/>
          <a:ext cx="7802392" cy="351845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65513" y="256547"/>
            <a:ext cx="8295985" cy="857250"/>
          </a:xfrm>
        </p:spPr>
        <p:txBody>
          <a:bodyPr/>
          <a:lstStyle/>
          <a:p>
            <a:r>
              <a:rPr lang="en-US" dirty="0"/>
              <a:t>Shoring up their community for future generations and concern about direction of </a:t>
            </a:r>
            <a:r>
              <a:rPr lang="en-US" dirty="0" smtClean="0"/>
              <a:t>the community </a:t>
            </a:r>
            <a:r>
              <a:rPr lang="en-US" dirty="0"/>
              <a:t>are top motivators of community </a:t>
            </a:r>
            <a:r>
              <a:rPr lang="en-US" dirty="0" smtClean="0"/>
              <a:t>engagement.</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28</a:t>
            </a:fld>
            <a:endParaRPr lang="en-US" dirty="0"/>
          </a:p>
        </p:txBody>
      </p:sp>
      <p:sp>
        <p:nvSpPr>
          <p:cNvPr id="6" name="Rectangle 5"/>
          <p:cNvSpPr/>
          <p:nvPr/>
        </p:nvSpPr>
        <p:spPr>
          <a:xfrm>
            <a:off x="787935" y="1101447"/>
            <a:ext cx="7719133" cy="523220"/>
          </a:xfrm>
          <a:prstGeom prst="rect">
            <a:avLst/>
          </a:prstGeom>
        </p:spPr>
        <p:txBody>
          <a:bodyPr wrap="square">
            <a:spAutoFit/>
          </a:bodyPr>
          <a:lstStyle/>
          <a:p>
            <a:pPr algn="l"/>
            <a:r>
              <a:rPr lang="en-US" i="1" dirty="0" smtClean="0">
                <a:solidFill>
                  <a:schemeClr val="tx1">
                    <a:lumMod val="65000"/>
                    <a:lumOff val="35000"/>
                  </a:schemeClr>
                </a:solidFill>
              </a:rPr>
              <a:t>Which TWO </a:t>
            </a:r>
            <a:r>
              <a:rPr lang="en-US" i="1" dirty="0">
                <a:solidFill>
                  <a:schemeClr val="tx1">
                    <a:lumMod val="65000"/>
                    <a:lumOff val="35000"/>
                  </a:schemeClr>
                </a:solidFill>
              </a:rPr>
              <a:t>of </a:t>
            </a:r>
            <a:r>
              <a:rPr lang="en-US" i="1" dirty="0" smtClean="0">
                <a:solidFill>
                  <a:schemeClr val="tx1">
                    <a:lumMod val="65000"/>
                    <a:lumOff val="35000"/>
                  </a:schemeClr>
                </a:solidFill>
              </a:rPr>
              <a:t>these </a:t>
            </a:r>
            <a:r>
              <a:rPr lang="en-US" i="1" dirty="0">
                <a:solidFill>
                  <a:schemeClr val="tx1">
                    <a:lumMod val="65000"/>
                    <a:lumOff val="35000"/>
                  </a:schemeClr>
                </a:solidFill>
              </a:rPr>
              <a:t>are the most </a:t>
            </a:r>
            <a:r>
              <a:rPr lang="en-US" i="1" dirty="0" smtClean="0">
                <a:solidFill>
                  <a:schemeClr val="tx1">
                    <a:lumMod val="65000"/>
                    <a:lumOff val="35000"/>
                  </a:schemeClr>
                </a:solidFill>
              </a:rPr>
              <a:t>motivating </a:t>
            </a:r>
            <a:r>
              <a:rPr lang="en-US" i="1" dirty="0">
                <a:solidFill>
                  <a:schemeClr val="tx1">
                    <a:lumMod val="65000"/>
                    <a:lumOff val="35000"/>
                  </a:schemeClr>
                </a:solidFill>
              </a:rPr>
              <a:t>to you personally as reasons to be involved and engaged in your community</a:t>
            </a:r>
            <a:r>
              <a:rPr lang="en-US" i="1" dirty="0" smtClean="0">
                <a:solidFill>
                  <a:schemeClr val="tx1">
                    <a:lumMod val="65000"/>
                    <a:lumOff val="35000"/>
                  </a:schemeClr>
                </a:solidFill>
              </a:rPr>
              <a:t>?</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9403045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73107501"/>
              </p:ext>
            </p:extLst>
          </p:nvPr>
        </p:nvGraphicFramePr>
        <p:xfrm>
          <a:off x="142613" y="1507981"/>
          <a:ext cx="8755655" cy="33861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0346" y="172657"/>
            <a:ext cx="8295985" cy="857250"/>
          </a:xfrm>
        </p:spPr>
        <p:txBody>
          <a:bodyPr/>
          <a:lstStyle/>
          <a:p>
            <a:r>
              <a:rPr lang="en-US" dirty="0"/>
              <a:t>Participants are most interested in getting involved by volunteering and connecting with others across Macon-Bibb County</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29</a:t>
            </a:fld>
            <a:endParaRPr lang="en-US" dirty="0"/>
          </a:p>
        </p:txBody>
      </p:sp>
      <p:sp>
        <p:nvSpPr>
          <p:cNvPr id="6" name="Rectangle 5"/>
          <p:cNvSpPr/>
          <p:nvPr/>
        </p:nvSpPr>
        <p:spPr>
          <a:xfrm>
            <a:off x="333284" y="1010110"/>
            <a:ext cx="8456970" cy="307777"/>
          </a:xfrm>
          <a:prstGeom prst="rect">
            <a:avLst/>
          </a:prstGeom>
        </p:spPr>
        <p:txBody>
          <a:bodyPr wrap="square">
            <a:spAutoFit/>
          </a:bodyPr>
          <a:lstStyle/>
          <a:p>
            <a:pPr algn="l"/>
            <a:r>
              <a:rPr lang="en-US" i="1" dirty="0" smtClean="0">
                <a:solidFill>
                  <a:schemeClr val="tx1">
                    <a:lumMod val="65000"/>
                    <a:lumOff val="35000"/>
                  </a:schemeClr>
                </a:solidFill>
              </a:rPr>
              <a:t>In which THREE of these ways would you be </a:t>
            </a:r>
            <a:r>
              <a:rPr lang="en-US" i="1" dirty="0">
                <a:solidFill>
                  <a:schemeClr val="tx1">
                    <a:lumMod val="65000"/>
                    <a:lumOff val="35000"/>
                  </a:schemeClr>
                </a:solidFill>
              </a:rPr>
              <a:t>most interested in getting </a:t>
            </a:r>
            <a:r>
              <a:rPr lang="en-US" i="1" dirty="0" smtClean="0">
                <a:solidFill>
                  <a:schemeClr val="tx1">
                    <a:lumMod val="65000"/>
                    <a:lumOff val="35000"/>
                  </a:schemeClr>
                </a:solidFill>
              </a:rPr>
              <a:t>involved in your community?</a:t>
            </a:r>
            <a:endParaRPr lang="en-US" i="1" dirty="0">
              <a:solidFill>
                <a:schemeClr val="tx1">
                  <a:lumMod val="65000"/>
                  <a:lumOff val="35000"/>
                </a:schemeClr>
              </a:solidFill>
            </a:endParaRPr>
          </a:p>
        </p:txBody>
      </p:sp>
    </p:spTree>
    <p:extLst>
      <p:ext uri="{BB962C8B-B14F-4D97-AF65-F5344CB8AC3E}">
        <p14:creationId xmlns:p14="http://schemas.microsoft.com/office/powerpoint/2010/main" val="28594673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3</a:t>
            </a:fld>
            <a:endParaRPr lang="en-US" dirty="0"/>
          </a:p>
        </p:txBody>
      </p:sp>
      <p:grpSp>
        <p:nvGrpSpPr>
          <p:cNvPr id="5" name="Group 4"/>
          <p:cNvGrpSpPr/>
          <p:nvPr/>
        </p:nvGrpSpPr>
        <p:grpSpPr>
          <a:xfrm>
            <a:off x="136333" y="1050046"/>
            <a:ext cx="5215098" cy="2945492"/>
            <a:chOff x="780048" y="1262524"/>
            <a:chExt cx="5215098" cy="2945492"/>
          </a:xfrm>
        </p:grpSpPr>
        <p:grpSp>
          <p:nvGrpSpPr>
            <p:cNvPr id="6" name="Group 5"/>
            <p:cNvGrpSpPr/>
            <p:nvPr/>
          </p:nvGrpSpPr>
          <p:grpSpPr>
            <a:xfrm>
              <a:off x="780048" y="1262524"/>
              <a:ext cx="5052126" cy="2945492"/>
              <a:chOff x="662189" y="695355"/>
              <a:chExt cx="7186723" cy="4190005"/>
            </a:xfrm>
            <a:solidFill>
              <a:schemeClr val="bg1"/>
            </a:solidFill>
          </p:grpSpPr>
          <p:sp>
            <p:nvSpPr>
              <p:cNvPr id="9" name="Freeform 152"/>
              <p:cNvSpPr>
                <a:spLocks/>
              </p:cNvSpPr>
              <p:nvPr/>
            </p:nvSpPr>
            <p:spPr bwMode="auto">
              <a:xfrm>
                <a:off x="5577438" y="3917913"/>
                <a:ext cx="1253077" cy="902316"/>
              </a:xfrm>
              <a:custGeom>
                <a:avLst/>
                <a:gdLst>
                  <a:gd name="T0" fmla="*/ 536 w 728"/>
                  <a:gd name="T1" fmla="*/ 40 h 560"/>
                  <a:gd name="T2" fmla="*/ 520 w 728"/>
                  <a:gd name="T3" fmla="*/ 64 h 560"/>
                  <a:gd name="T4" fmla="*/ 528 w 728"/>
                  <a:gd name="T5" fmla="*/ 40 h 560"/>
                  <a:gd name="T6" fmla="*/ 552 w 728"/>
                  <a:gd name="T7" fmla="*/ 80 h 560"/>
                  <a:gd name="T8" fmla="*/ 568 w 728"/>
                  <a:gd name="T9" fmla="*/ 104 h 560"/>
                  <a:gd name="T10" fmla="*/ 600 w 728"/>
                  <a:gd name="T11" fmla="*/ 160 h 560"/>
                  <a:gd name="T12" fmla="*/ 584 w 728"/>
                  <a:gd name="T13" fmla="*/ 144 h 560"/>
                  <a:gd name="T14" fmla="*/ 616 w 728"/>
                  <a:gd name="T15" fmla="*/ 192 h 560"/>
                  <a:gd name="T16" fmla="*/ 664 w 728"/>
                  <a:gd name="T17" fmla="*/ 296 h 560"/>
                  <a:gd name="T18" fmla="*/ 704 w 728"/>
                  <a:gd name="T19" fmla="*/ 368 h 560"/>
                  <a:gd name="T20" fmla="*/ 720 w 728"/>
                  <a:gd name="T21" fmla="*/ 384 h 560"/>
                  <a:gd name="T22" fmla="*/ 720 w 728"/>
                  <a:gd name="T23" fmla="*/ 472 h 560"/>
                  <a:gd name="T24" fmla="*/ 712 w 728"/>
                  <a:gd name="T25" fmla="*/ 544 h 560"/>
                  <a:gd name="T26" fmla="*/ 672 w 728"/>
                  <a:gd name="T27" fmla="*/ 552 h 560"/>
                  <a:gd name="T28" fmla="*/ 640 w 728"/>
                  <a:gd name="T29" fmla="*/ 544 h 560"/>
                  <a:gd name="T30" fmla="*/ 656 w 728"/>
                  <a:gd name="T31" fmla="*/ 552 h 560"/>
                  <a:gd name="T32" fmla="*/ 656 w 728"/>
                  <a:gd name="T33" fmla="*/ 536 h 560"/>
                  <a:gd name="T34" fmla="*/ 648 w 728"/>
                  <a:gd name="T35" fmla="*/ 520 h 560"/>
                  <a:gd name="T36" fmla="*/ 640 w 728"/>
                  <a:gd name="T37" fmla="*/ 536 h 560"/>
                  <a:gd name="T38" fmla="*/ 584 w 728"/>
                  <a:gd name="T39" fmla="*/ 488 h 560"/>
                  <a:gd name="T40" fmla="*/ 552 w 728"/>
                  <a:gd name="T41" fmla="*/ 440 h 560"/>
                  <a:gd name="T42" fmla="*/ 536 w 728"/>
                  <a:gd name="T43" fmla="*/ 408 h 560"/>
                  <a:gd name="T44" fmla="*/ 528 w 728"/>
                  <a:gd name="T45" fmla="*/ 392 h 560"/>
                  <a:gd name="T46" fmla="*/ 528 w 728"/>
                  <a:gd name="T47" fmla="*/ 408 h 560"/>
                  <a:gd name="T48" fmla="*/ 496 w 728"/>
                  <a:gd name="T49" fmla="*/ 384 h 560"/>
                  <a:gd name="T50" fmla="*/ 480 w 728"/>
                  <a:gd name="T51" fmla="*/ 344 h 560"/>
                  <a:gd name="T52" fmla="*/ 480 w 728"/>
                  <a:gd name="T53" fmla="*/ 312 h 560"/>
                  <a:gd name="T54" fmla="*/ 464 w 728"/>
                  <a:gd name="T55" fmla="*/ 328 h 560"/>
                  <a:gd name="T56" fmla="*/ 456 w 728"/>
                  <a:gd name="T57" fmla="*/ 288 h 560"/>
                  <a:gd name="T58" fmla="*/ 456 w 728"/>
                  <a:gd name="T59" fmla="*/ 216 h 560"/>
                  <a:gd name="T60" fmla="*/ 440 w 728"/>
                  <a:gd name="T61" fmla="*/ 184 h 560"/>
                  <a:gd name="T62" fmla="*/ 408 w 728"/>
                  <a:gd name="T63" fmla="*/ 184 h 560"/>
                  <a:gd name="T64" fmla="*/ 392 w 728"/>
                  <a:gd name="T65" fmla="*/ 160 h 560"/>
                  <a:gd name="T66" fmla="*/ 328 w 728"/>
                  <a:gd name="T67" fmla="*/ 104 h 560"/>
                  <a:gd name="T68" fmla="*/ 288 w 728"/>
                  <a:gd name="T69" fmla="*/ 120 h 560"/>
                  <a:gd name="T70" fmla="*/ 248 w 728"/>
                  <a:gd name="T71" fmla="*/ 144 h 560"/>
                  <a:gd name="T72" fmla="*/ 248 w 728"/>
                  <a:gd name="T73" fmla="*/ 136 h 560"/>
                  <a:gd name="T74" fmla="*/ 208 w 728"/>
                  <a:gd name="T75" fmla="*/ 160 h 560"/>
                  <a:gd name="T76" fmla="*/ 208 w 728"/>
                  <a:gd name="T77" fmla="*/ 152 h 560"/>
                  <a:gd name="T78" fmla="*/ 200 w 728"/>
                  <a:gd name="T79" fmla="*/ 136 h 560"/>
                  <a:gd name="T80" fmla="*/ 192 w 728"/>
                  <a:gd name="T81" fmla="*/ 120 h 560"/>
                  <a:gd name="T82" fmla="*/ 184 w 728"/>
                  <a:gd name="T83" fmla="*/ 96 h 560"/>
                  <a:gd name="T84" fmla="*/ 168 w 728"/>
                  <a:gd name="T85" fmla="*/ 112 h 560"/>
                  <a:gd name="T86" fmla="*/ 104 w 728"/>
                  <a:gd name="T87" fmla="*/ 96 h 560"/>
                  <a:gd name="T88" fmla="*/ 120 w 728"/>
                  <a:gd name="T89" fmla="*/ 88 h 560"/>
                  <a:gd name="T90" fmla="*/ 80 w 728"/>
                  <a:gd name="T91" fmla="*/ 96 h 560"/>
                  <a:gd name="T92" fmla="*/ 48 w 728"/>
                  <a:gd name="T93" fmla="*/ 104 h 560"/>
                  <a:gd name="T94" fmla="*/ 56 w 728"/>
                  <a:gd name="T95" fmla="*/ 88 h 560"/>
                  <a:gd name="T96" fmla="*/ 40 w 728"/>
                  <a:gd name="T97" fmla="*/ 80 h 560"/>
                  <a:gd name="T98" fmla="*/ 32 w 728"/>
                  <a:gd name="T99" fmla="*/ 104 h 560"/>
                  <a:gd name="T100" fmla="*/ 24 w 728"/>
                  <a:gd name="T101" fmla="*/ 104 h 560"/>
                  <a:gd name="T102" fmla="*/ 24 w 728"/>
                  <a:gd name="T103" fmla="*/ 96 h 560"/>
                  <a:gd name="T104" fmla="*/ 8 w 728"/>
                  <a:gd name="T105" fmla="*/ 64 h 560"/>
                  <a:gd name="T106" fmla="*/ 224 w 728"/>
                  <a:gd name="T107" fmla="*/ 24 h 560"/>
                  <a:gd name="T108" fmla="*/ 464 w 728"/>
                  <a:gd name="T109" fmla="*/ 32 h 560"/>
                  <a:gd name="T110" fmla="*/ 488 w 728"/>
                  <a:gd name="T111" fmla="*/ 40 h 560"/>
                  <a:gd name="T112" fmla="*/ 488 w 728"/>
                  <a:gd name="T113" fmla="*/ 0 h 560"/>
                  <a:gd name="T114" fmla="*/ 528 w 728"/>
                  <a:gd name="T115" fmla="*/ 16 h 5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28"/>
                  <a:gd name="T175" fmla="*/ 0 h 560"/>
                  <a:gd name="T176" fmla="*/ 728 w 728"/>
                  <a:gd name="T177" fmla="*/ 560 h 5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28" h="560">
                    <a:moveTo>
                      <a:pt x="528" y="32"/>
                    </a:moveTo>
                    <a:lnTo>
                      <a:pt x="528" y="32"/>
                    </a:lnTo>
                    <a:lnTo>
                      <a:pt x="536" y="32"/>
                    </a:lnTo>
                    <a:lnTo>
                      <a:pt x="536" y="40"/>
                    </a:lnTo>
                    <a:lnTo>
                      <a:pt x="528" y="40"/>
                    </a:lnTo>
                    <a:lnTo>
                      <a:pt x="520" y="40"/>
                    </a:lnTo>
                    <a:lnTo>
                      <a:pt x="520" y="56"/>
                    </a:lnTo>
                    <a:lnTo>
                      <a:pt x="520" y="64"/>
                    </a:lnTo>
                    <a:lnTo>
                      <a:pt x="520" y="56"/>
                    </a:lnTo>
                    <a:lnTo>
                      <a:pt x="520" y="48"/>
                    </a:lnTo>
                    <a:lnTo>
                      <a:pt x="528" y="40"/>
                    </a:lnTo>
                    <a:lnTo>
                      <a:pt x="536" y="40"/>
                    </a:lnTo>
                    <a:lnTo>
                      <a:pt x="552" y="80"/>
                    </a:lnTo>
                    <a:lnTo>
                      <a:pt x="552" y="96"/>
                    </a:lnTo>
                    <a:lnTo>
                      <a:pt x="560" y="112"/>
                    </a:lnTo>
                    <a:lnTo>
                      <a:pt x="568" y="104"/>
                    </a:lnTo>
                    <a:lnTo>
                      <a:pt x="576" y="112"/>
                    </a:lnTo>
                    <a:lnTo>
                      <a:pt x="584" y="136"/>
                    </a:lnTo>
                    <a:lnTo>
                      <a:pt x="592" y="144"/>
                    </a:lnTo>
                    <a:lnTo>
                      <a:pt x="600" y="160"/>
                    </a:lnTo>
                    <a:lnTo>
                      <a:pt x="600" y="168"/>
                    </a:lnTo>
                    <a:lnTo>
                      <a:pt x="584" y="144"/>
                    </a:lnTo>
                    <a:lnTo>
                      <a:pt x="600" y="168"/>
                    </a:lnTo>
                    <a:lnTo>
                      <a:pt x="608" y="176"/>
                    </a:lnTo>
                    <a:lnTo>
                      <a:pt x="616" y="192"/>
                    </a:lnTo>
                    <a:lnTo>
                      <a:pt x="624" y="224"/>
                    </a:lnTo>
                    <a:lnTo>
                      <a:pt x="664" y="296"/>
                    </a:lnTo>
                    <a:lnTo>
                      <a:pt x="688" y="328"/>
                    </a:lnTo>
                    <a:lnTo>
                      <a:pt x="696" y="344"/>
                    </a:lnTo>
                    <a:lnTo>
                      <a:pt x="704" y="352"/>
                    </a:lnTo>
                    <a:lnTo>
                      <a:pt x="704" y="360"/>
                    </a:lnTo>
                    <a:lnTo>
                      <a:pt x="704" y="368"/>
                    </a:lnTo>
                    <a:lnTo>
                      <a:pt x="720" y="376"/>
                    </a:lnTo>
                    <a:lnTo>
                      <a:pt x="712" y="376"/>
                    </a:lnTo>
                    <a:lnTo>
                      <a:pt x="720" y="384"/>
                    </a:lnTo>
                    <a:lnTo>
                      <a:pt x="720" y="408"/>
                    </a:lnTo>
                    <a:lnTo>
                      <a:pt x="728" y="448"/>
                    </a:lnTo>
                    <a:lnTo>
                      <a:pt x="720" y="472"/>
                    </a:lnTo>
                    <a:lnTo>
                      <a:pt x="720" y="480"/>
                    </a:lnTo>
                    <a:lnTo>
                      <a:pt x="712" y="496"/>
                    </a:lnTo>
                    <a:lnTo>
                      <a:pt x="712" y="512"/>
                    </a:lnTo>
                    <a:lnTo>
                      <a:pt x="712" y="520"/>
                    </a:lnTo>
                    <a:lnTo>
                      <a:pt x="712" y="544"/>
                    </a:lnTo>
                    <a:lnTo>
                      <a:pt x="704" y="544"/>
                    </a:lnTo>
                    <a:lnTo>
                      <a:pt x="696" y="544"/>
                    </a:lnTo>
                    <a:lnTo>
                      <a:pt x="688" y="552"/>
                    </a:lnTo>
                    <a:lnTo>
                      <a:pt x="672" y="552"/>
                    </a:lnTo>
                    <a:lnTo>
                      <a:pt x="664" y="560"/>
                    </a:lnTo>
                    <a:lnTo>
                      <a:pt x="648" y="560"/>
                    </a:lnTo>
                    <a:lnTo>
                      <a:pt x="640" y="544"/>
                    </a:lnTo>
                    <a:lnTo>
                      <a:pt x="648" y="544"/>
                    </a:lnTo>
                    <a:lnTo>
                      <a:pt x="656" y="552"/>
                    </a:lnTo>
                    <a:lnTo>
                      <a:pt x="664" y="544"/>
                    </a:lnTo>
                    <a:lnTo>
                      <a:pt x="656" y="536"/>
                    </a:lnTo>
                    <a:lnTo>
                      <a:pt x="664" y="528"/>
                    </a:lnTo>
                    <a:lnTo>
                      <a:pt x="656" y="512"/>
                    </a:lnTo>
                    <a:lnTo>
                      <a:pt x="648" y="520"/>
                    </a:lnTo>
                    <a:lnTo>
                      <a:pt x="656" y="528"/>
                    </a:lnTo>
                    <a:lnTo>
                      <a:pt x="648" y="536"/>
                    </a:lnTo>
                    <a:lnTo>
                      <a:pt x="640" y="536"/>
                    </a:lnTo>
                    <a:lnTo>
                      <a:pt x="624" y="504"/>
                    </a:lnTo>
                    <a:lnTo>
                      <a:pt x="600" y="488"/>
                    </a:lnTo>
                    <a:lnTo>
                      <a:pt x="584" y="488"/>
                    </a:lnTo>
                    <a:lnTo>
                      <a:pt x="576" y="488"/>
                    </a:lnTo>
                    <a:lnTo>
                      <a:pt x="568" y="480"/>
                    </a:lnTo>
                    <a:lnTo>
                      <a:pt x="568" y="448"/>
                    </a:lnTo>
                    <a:lnTo>
                      <a:pt x="552" y="440"/>
                    </a:lnTo>
                    <a:lnTo>
                      <a:pt x="544" y="432"/>
                    </a:lnTo>
                    <a:lnTo>
                      <a:pt x="536" y="424"/>
                    </a:lnTo>
                    <a:lnTo>
                      <a:pt x="536" y="408"/>
                    </a:lnTo>
                    <a:lnTo>
                      <a:pt x="528" y="400"/>
                    </a:lnTo>
                    <a:lnTo>
                      <a:pt x="536" y="384"/>
                    </a:lnTo>
                    <a:lnTo>
                      <a:pt x="528" y="392"/>
                    </a:lnTo>
                    <a:lnTo>
                      <a:pt x="512" y="384"/>
                    </a:lnTo>
                    <a:lnTo>
                      <a:pt x="528" y="400"/>
                    </a:lnTo>
                    <a:lnTo>
                      <a:pt x="528" y="408"/>
                    </a:lnTo>
                    <a:lnTo>
                      <a:pt x="520" y="408"/>
                    </a:lnTo>
                    <a:lnTo>
                      <a:pt x="504" y="392"/>
                    </a:lnTo>
                    <a:lnTo>
                      <a:pt x="496" y="384"/>
                    </a:lnTo>
                    <a:lnTo>
                      <a:pt x="496" y="376"/>
                    </a:lnTo>
                    <a:lnTo>
                      <a:pt x="472" y="344"/>
                    </a:lnTo>
                    <a:lnTo>
                      <a:pt x="480" y="344"/>
                    </a:lnTo>
                    <a:lnTo>
                      <a:pt x="480" y="328"/>
                    </a:lnTo>
                    <a:lnTo>
                      <a:pt x="480" y="312"/>
                    </a:lnTo>
                    <a:lnTo>
                      <a:pt x="472" y="296"/>
                    </a:lnTo>
                    <a:lnTo>
                      <a:pt x="464" y="312"/>
                    </a:lnTo>
                    <a:lnTo>
                      <a:pt x="464" y="320"/>
                    </a:lnTo>
                    <a:lnTo>
                      <a:pt x="464" y="328"/>
                    </a:lnTo>
                    <a:lnTo>
                      <a:pt x="448" y="312"/>
                    </a:lnTo>
                    <a:lnTo>
                      <a:pt x="456" y="304"/>
                    </a:lnTo>
                    <a:lnTo>
                      <a:pt x="456" y="288"/>
                    </a:lnTo>
                    <a:lnTo>
                      <a:pt x="448" y="272"/>
                    </a:lnTo>
                    <a:lnTo>
                      <a:pt x="456" y="264"/>
                    </a:lnTo>
                    <a:lnTo>
                      <a:pt x="456" y="224"/>
                    </a:lnTo>
                    <a:lnTo>
                      <a:pt x="456" y="216"/>
                    </a:lnTo>
                    <a:lnTo>
                      <a:pt x="448" y="200"/>
                    </a:lnTo>
                    <a:lnTo>
                      <a:pt x="440" y="184"/>
                    </a:lnTo>
                    <a:lnTo>
                      <a:pt x="432" y="184"/>
                    </a:lnTo>
                    <a:lnTo>
                      <a:pt x="416" y="184"/>
                    </a:lnTo>
                    <a:lnTo>
                      <a:pt x="408" y="184"/>
                    </a:lnTo>
                    <a:lnTo>
                      <a:pt x="408" y="176"/>
                    </a:lnTo>
                    <a:lnTo>
                      <a:pt x="416" y="176"/>
                    </a:lnTo>
                    <a:lnTo>
                      <a:pt x="408" y="168"/>
                    </a:lnTo>
                    <a:lnTo>
                      <a:pt x="392" y="160"/>
                    </a:lnTo>
                    <a:lnTo>
                      <a:pt x="376" y="152"/>
                    </a:lnTo>
                    <a:lnTo>
                      <a:pt x="376" y="144"/>
                    </a:lnTo>
                    <a:lnTo>
                      <a:pt x="360" y="128"/>
                    </a:lnTo>
                    <a:lnTo>
                      <a:pt x="352" y="112"/>
                    </a:lnTo>
                    <a:lnTo>
                      <a:pt x="328" y="104"/>
                    </a:lnTo>
                    <a:lnTo>
                      <a:pt x="312" y="104"/>
                    </a:lnTo>
                    <a:lnTo>
                      <a:pt x="296" y="104"/>
                    </a:lnTo>
                    <a:lnTo>
                      <a:pt x="288" y="112"/>
                    </a:lnTo>
                    <a:lnTo>
                      <a:pt x="288" y="120"/>
                    </a:lnTo>
                    <a:lnTo>
                      <a:pt x="272" y="120"/>
                    </a:lnTo>
                    <a:lnTo>
                      <a:pt x="264" y="136"/>
                    </a:lnTo>
                    <a:lnTo>
                      <a:pt x="256" y="144"/>
                    </a:lnTo>
                    <a:lnTo>
                      <a:pt x="248" y="144"/>
                    </a:lnTo>
                    <a:lnTo>
                      <a:pt x="248" y="136"/>
                    </a:lnTo>
                    <a:lnTo>
                      <a:pt x="240" y="152"/>
                    </a:lnTo>
                    <a:lnTo>
                      <a:pt x="232" y="152"/>
                    </a:lnTo>
                    <a:lnTo>
                      <a:pt x="224" y="152"/>
                    </a:lnTo>
                    <a:lnTo>
                      <a:pt x="208" y="160"/>
                    </a:lnTo>
                    <a:lnTo>
                      <a:pt x="200" y="152"/>
                    </a:lnTo>
                    <a:lnTo>
                      <a:pt x="208" y="152"/>
                    </a:lnTo>
                    <a:lnTo>
                      <a:pt x="208" y="144"/>
                    </a:lnTo>
                    <a:lnTo>
                      <a:pt x="200" y="136"/>
                    </a:lnTo>
                    <a:lnTo>
                      <a:pt x="176" y="120"/>
                    </a:lnTo>
                    <a:lnTo>
                      <a:pt x="192" y="120"/>
                    </a:lnTo>
                    <a:lnTo>
                      <a:pt x="184" y="112"/>
                    </a:lnTo>
                    <a:lnTo>
                      <a:pt x="176" y="112"/>
                    </a:lnTo>
                    <a:lnTo>
                      <a:pt x="184" y="96"/>
                    </a:lnTo>
                    <a:lnTo>
                      <a:pt x="168" y="96"/>
                    </a:lnTo>
                    <a:lnTo>
                      <a:pt x="168" y="112"/>
                    </a:lnTo>
                    <a:lnTo>
                      <a:pt x="152" y="104"/>
                    </a:lnTo>
                    <a:lnTo>
                      <a:pt x="120" y="96"/>
                    </a:lnTo>
                    <a:lnTo>
                      <a:pt x="104" y="96"/>
                    </a:lnTo>
                    <a:lnTo>
                      <a:pt x="112" y="96"/>
                    </a:lnTo>
                    <a:lnTo>
                      <a:pt x="128" y="96"/>
                    </a:lnTo>
                    <a:lnTo>
                      <a:pt x="136" y="88"/>
                    </a:lnTo>
                    <a:lnTo>
                      <a:pt x="120" y="88"/>
                    </a:lnTo>
                    <a:lnTo>
                      <a:pt x="88" y="88"/>
                    </a:lnTo>
                    <a:lnTo>
                      <a:pt x="80" y="96"/>
                    </a:lnTo>
                    <a:lnTo>
                      <a:pt x="64" y="96"/>
                    </a:lnTo>
                    <a:lnTo>
                      <a:pt x="56" y="104"/>
                    </a:lnTo>
                    <a:lnTo>
                      <a:pt x="48" y="104"/>
                    </a:lnTo>
                    <a:lnTo>
                      <a:pt x="48" y="96"/>
                    </a:lnTo>
                    <a:lnTo>
                      <a:pt x="56" y="96"/>
                    </a:lnTo>
                    <a:lnTo>
                      <a:pt x="64" y="88"/>
                    </a:lnTo>
                    <a:lnTo>
                      <a:pt x="56" y="88"/>
                    </a:lnTo>
                    <a:lnTo>
                      <a:pt x="48" y="88"/>
                    </a:lnTo>
                    <a:lnTo>
                      <a:pt x="40" y="80"/>
                    </a:lnTo>
                    <a:lnTo>
                      <a:pt x="40" y="88"/>
                    </a:lnTo>
                    <a:lnTo>
                      <a:pt x="40" y="96"/>
                    </a:lnTo>
                    <a:lnTo>
                      <a:pt x="32" y="104"/>
                    </a:lnTo>
                    <a:lnTo>
                      <a:pt x="32" y="112"/>
                    </a:lnTo>
                    <a:lnTo>
                      <a:pt x="16" y="112"/>
                    </a:lnTo>
                    <a:lnTo>
                      <a:pt x="24" y="104"/>
                    </a:lnTo>
                    <a:lnTo>
                      <a:pt x="24" y="96"/>
                    </a:lnTo>
                    <a:lnTo>
                      <a:pt x="16" y="96"/>
                    </a:lnTo>
                    <a:lnTo>
                      <a:pt x="24" y="96"/>
                    </a:lnTo>
                    <a:lnTo>
                      <a:pt x="16" y="88"/>
                    </a:lnTo>
                    <a:lnTo>
                      <a:pt x="24" y="88"/>
                    </a:lnTo>
                    <a:lnTo>
                      <a:pt x="24" y="72"/>
                    </a:lnTo>
                    <a:lnTo>
                      <a:pt x="8" y="64"/>
                    </a:lnTo>
                    <a:lnTo>
                      <a:pt x="0" y="64"/>
                    </a:lnTo>
                    <a:lnTo>
                      <a:pt x="0" y="48"/>
                    </a:lnTo>
                    <a:lnTo>
                      <a:pt x="224" y="24"/>
                    </a:lnTo>
                    <a:lnTo>
                      <a:pt x="240" y="48"/>
                    </a:lnTo>
                    <a:lnTo>
                      <a:pt x="464" y="32"/>
                    </a:lnTo>
                    <a:lnTo>
                      <a:pt x="472" y="48"/>
                    </a:lnTo>
                    <a:lnTo>
                      <a:pt x="488" y="48"/>
                    </a:lnTo>
                    <a:lnTo>
                      <a:pt x="488" y="40"/>
                    </a:lnTo>
                    <a:lnTo>
                      <a:pt x="480" y="32"/>
                    </a:lnTo>
                    <a:lnTo>
                      <a:pt x="480" y="24"/>
                    </a:lnTo>
                    <a:lnTo>
                      <a:pt x="480" y="8"/>
                    </a:lnTo>
                    <a:lnTo>
                      <a:pt x="488" y="0"/>
                    </a:lnTo>
                    <a:lnTo>
                      <a:pt x="496" y="8"/>
                    </a:lnTo>
                    <a:lnTo>
                      <a:pt x="512" y="8"/>
                    </a:lnTo>
                    <a:lnTo>
                      <a:pt x="520" y="8"/>
                    </a:lnTo>
                    <a:lnTo>
                      <a:pt x="528" y="8"/>
                    </a:lnTo>
                    <a:lnTo>
                      <a:pt x="528" y="16"/>
                    </a:lnTo>
                    <a:lnTo>
                      <a:pt x="528" y="32"/>
                    </a:lnTo>
                    <a:close/>
                  </a:path>
                </a:pathLst>
              </a:custGeom>
              <a:grpFill/>
              <a:ln w="6350">
                <a:solidFill>
                  <a:schemeClr val="bg2">
                    <a:lumMod val="40000"/>
                    <a:lumOff val="60000"/>
                  </a:schemeClr>
                </a:solidFill>
                <a:round/>
                <a:headEnd/>
                <a:tailEnd/>
              </a:ln>
            </p:spPr>
            <p:txBody>
              <a:bodyPr/>
              <a:lstStyle/>
              <a:p>
                <a:endParaRPr lang="en-US" dirty="0"/>
              </a:p>
            </p:txBody>
          </p:sp>
          <p:sp>
            <p:nvSpPr>
              <p:cNvPr id="10" name="Freeform 104"/>
              <p:cNvSpPr>
                <a:spLocks/>
              </p:cNvSpPr>
              <p:nvPr/>
            </p:nvSpPr>
            <p:spPr bwMode="auto">
              <a:xfrm>
                <a:off x="1006965" y="695355"/>
                <a:ext cx="908299" cy="632300"/>
              </a:xfrm>
              <a:custGeom>
                <a:avLst/>
                <a:gdLst>
                  <a:gd name="T0" fmla="*/ 56 w 528"/>
                  <a:gd name="T1" fmla="*/ 56 h 392"/>
                  <a:gd name="T2" fmla="*/ 96 w 528"/>
                  <a:gd name="T3" fmla="*/ 72 h 392"/>
                  <a:gd name="T4" fmla="*/ 120 w 528"/>
                  <a:gd name="T5" fmla="*/ 88 h 392"/>
                  <a:gd name="T6" fmla="*/ 128 w 528"/>
                  <a:gd name="T7" fmla="*/ 96 h 392"/>
                  <a:gd name="T8" fmla="*/ 136 w 528"/>
                  <a:gd name="T9" fmla="*/ 96 h 392"/>
                  <a:gd name="T10" fmla="*/ 120 w 528"/>
                  <a:gd name="T11" fmla="*/ 128 h 392"/>
                  <a:gd name="T12" fmla="*/ 128 w 528"/>
                  <a:gd name="T13" fmla="*/ 112 h 392"/>
                  <a:gd name="T14" fmla="*/ 88 w 528"/>
                  <a:gd name="T15" fmla="*/ 144 h 392"/>
                  <a:gd name="T16" fmla="*/ 96 w 528"/>
                  <a:gd name="T17" fmla="*/ 160 h 392"/>
                  <a:gd name="T18" fmla="*/ 120 w 528"/>
                  <a:gd name="T19" fmla="*/ 128 h 392"/>
                  <a:gd name="T20" fmla="*/ 144 w 528"/>
                  <a:gd name="T21" fmla="*/ 112 h 392"/>
                  <a:gd name="T22" fmla="*/ 136 w 528"/>
                  <a:gd name="T23" fmla="*/ 128 h 392"/>
                  <a:gd name="T24" fmla="*/ 136 w 528"/>
                  <a:gd name="T25" fmla="*/ 144 h 392"/>
                  <a:gd name="T26" fmla="*/ 120 w 528"/>
                  <a:gd name="T27" fmla="*/ 176 h 392"/>
                  <a:gd name="T28" fmla="*/ 112 w 528"/>
                  <a:gd name="T29" fmla="*/ 168 h 392"/>
                  <a:gd name="T30" fmla="*/ 112 w 528"/>
                  <a:gd name="T31" fmla="*/ 160 h 392"/>
                  <a:gd name="T32" fmla="*/ 88 w 528"/>
                  <a:gd name="T33" fmla="*/ 176 h 392"/>
                  <a:gd name="T34" fmla="*/ 104 w 528"/>
                  <a:gd name="T35" fmla="*/ 184 h 392"/>
                  <a:gd name="T36" fmla="*/ 128 w 528"/>
                  <a:gd name="T37" fmla="*/ 176 h 392"/>
                  <a:gd name="T38" fmla="*/ 144 w 528"/>
                  <a:gd name="T39" fmla="*/ 168 h 392"/>
                  <a:gd name="T40" fmla="*/ 144 w 528"/>
                  <a:gd name="T41" fmla="*/ 136 h 392"/>
                  <a:gd name="T42" fmla="*/ 168 w 528"/>
                  <a:gd name="T43" fmla="*/ 104 h 392"/>
                  <a:gd name="T44" fmla="*/ 160 w 528"/>
                  <a:gd name="T45" fmla="*/ 88 h 392"/>
                  <a:gd name="T46" fmla="*/ 152 w 528"/>
                  <a:gd name="T47" fmla="*/ 88 h 392"/>
                  <a:gd name="T48" fmla="*/ 160 w 528"/>
                  <a:gd name="T49" fmla="*/ 80 h 392"/>
                  <a:gd name="T50" fmla="*/ 152 w 528"/>
                  <a:gd name="T51" fmla="*/ 56 h 392"/>
                  <a:gd name="T52" fmla="*/ 160 w 528"/>
                  <a:gd name="T53" fmla="*/ 48 h 392"/>
                  <a:gd name="T54" fmla="*/ 168 w 528"/>
                  <a:gd name="T55" fmla="*/ 48 h 392"/>
                  <a:gd name="T56" fmla="*/ 168 w 528"/>
                  <a:gd name="T57" fmla="*/ 32 h 392"/>
                  <a:gd name="T58" fmla="*/ 160 w 528"/>
                  <a:gd name="T59" fmla="*/ 0 h 392"/>
                  <a:gd name="T60" fmla="*/ 528 w 528"/>
                  <a:gd name="T61" fmla="*/ 96 h 392"/>
                  <a:gd name="T62" fmla="*/ 480 w 528"/>
                  <a:gd name="T63" fmla="*/ 368 h 392"/>
                  <a:gd name="T64" fmla="*/ 472 w 528"/>
                  <a:gd name="T65" fmla="*/ 392 h 392"/>
                  <a:gd name="T66" fmla="*/ 288 w 528"/>
                  <a:gd name="T67" fmla="*/ 360 h 392"/>
                  <a:gd name="T68" fmla="*/ 256 w 528"/>
                  <a:gd name="T69" fmla="*/ 360 h 392"/>
                  <a:gd name="T70" fmla="*/ 208 w 528"/>
                  <a:gd name="T71" fmla="*/ 360 h 392"/>
                  <a:gd name="T72" fmla="*/ 176 w 528"/>
                  <a:gd name="T73" fmla="*/ 360 h 392"/>
                  <a:gd name="T74" fmla="*/ 136 w 528"/>
                  <a:gd name="T75" fmla="*/ 336 h 392"/>
                  <a:gd name="T76" fmla="*/ 72 w 528"/>
                  <a:gd name="T77" fmla="*/ 328 h 392"/>
                  <a:gd name="T78" fmla="*/ 72 w 528"/>
                  <a:gd name="T79" fmla="*/ 288 h 392"/>
                  <a:gd name="T80" fmla="*/ 40 w 528"/>
                  <a:gd name="T81" fmla="*/ 264 h 392"/>
                  <a:gd name="T82" fmla="*/ 24 w 528"/>
                  <a:gd name="T83" fmla="*/ 248 h 392"/>
                  <a:gd name="T84" fmla="*/ 0 w 528"/>
                  <a:gd name="T85" fmla="*/ 240 h 392"/>
                  <a:gd name="T86" fmla="*/ 0 w 528"/>
                  <a:gd name="T87" fmla="*/ 232 h 392"/>
                  <a:gd name="T88" fmla="*/ 8 w 528"/>
                  <a:gd name="T89" fmla="*/ 208 h 392"/>
                  <a:gd name="T90" fmla="*/ 8 w 528"/>
                  <a:gd name="T91" fmla="*/ 232 h 392"/>
                  <a:gd name="T92" fmla="*/ 16 w 528"/>
                  <a:gd name="T93" fmla="*/ 208 h 392"/>
                  <a:gd name="T94" fmla="*/ 24 w 528"/>
                  <a:gd name="T95" fmla="*/ 192 h 392"/>
                  <a:gd name="T96" fmla="*/ 8 w 528"/>
                  <a:gd name="T97" fmla="*/ 176 h 392"/>
                  <a:gd name="T98" fmla="*/ 32 w 528"/>
                  <a:gd name="T99" fmla="*/ 176 h 392"/>
                  <a:gd name="T100" fmla="*/ 24 w 528"/>
                  <a:gd name="T101" fmla="*/ 168 h 392"/>
                  <a:gd name="T102" fmla="*/ 16 w 528"/>
                  <a:gd name="T103" fmla="*/ 168 h 392"/>
                  <a:gd name="T104" fmla="*/ 16 w 528"/>
                  <a:gd name="T105" fmla="*/ 136 h 392"/>
                  <a:gd name="T106" fmla="*/ 8 w 528"/>
                  <a:gd name="T107" fmla="*/ 64 h 39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28"/>
                  <a:gd name="T163" fmla="*/ 0 h 392"/>
                  <a:gd name="T164" fmla="*/ 528 w 528"/>
                  <a:gd name="T165" fmla="*/ 392 h 39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28" h="392">
                    <a:moveTo>
                      <a:pt x="16" y="32"/>
                    </a:moveTo>
                    <a:lnTo>
                      <a:pt x="16" y="24"/>
                    </a:lnTo>
                    <a:lnTo>
                      <a:pt x="24" y="32"/>
                    </a:lnTo>
                    <a:lnTo>
                      <a:pt x="56" y="56"/>
                    </a:lnTo>
                    <a:lnTo>
                      <a:pt x="72" y="64"/>
                    </a:lnTo>
                    <a:lnTo>
                      <a:pt x="80" y="64"/>
                    </a:lnTo>
                    <a:lnTo>
                      <a:pt x="88" y="72"/>
                    </a:lnTo>
                    <a:lnTo>
                      <a:pt x="96" y="72"/>
                    </a:lnTo>
                    <a:lnTo>
                      <a:pt x="112" y="80"/>
                    </a:lnTo>
                    <a:lnTo>
                      <a:pt x="112" y="88"/>
                    </a:lnTo>
                    <a:lnTo>
                      <a:pt x="120" y="88"/>
                    </a:lnTo>
                    <a:lnTo>
                      <a:pt x="120" y="96"/>
                    </a:lnTo>
                    <a:lnTo>
                      <a:pt x="128" y="96"/>
                    </a:lnTo>
                    <a:lnTo>
                      <a:pt x="128" y="88"/>
                    </a:lnTo>
                    <a:lnTo>
                      <a:pt x="128" y="80"/>
                    </a:lnTo>
                    <a:lnTo>
                      <a:pt x="136" y="80"/>
                    </a:lnTo>
                    <a:lnTo>
                      <a:pt x="136" y="96"/>
                    </a:lnTo>
                    <a:lnTo>
                      <a:pt x="136" y="104"/>
                    </a:lnTo>
                    <a:lnTo>
                      <a:pt x="136" y="112"/>
                    </a:lnTo>
                    <a:lnTo>
                      <a:pt x="120" y="128"/>
                    </a:lnTo>
                    <a:lnTo>
                      <a:pt x="120" y="120"/>
                    </a:lnTo>
                    <a:lnTo>
                      <a:pt x="128" y="112"/>
                    </a:lnTo>
                    <a:lnTo>
                      <a:pt x="104" y="136"/>
                    </a:lnTo>
                    <a:lnTo>
                      <a:pt x="88" y="144"/>
                    </a:lnTo>
                    <a:lnTo>
                      <a:pt x="88" y="152"/>
                    </a:lnTo>
                    <a:lnTo>
                      <a:pt x="96" y="160"/>
                    </a:lnTo>
                    <a:lnTo>
                      <a:pt x="104" y="152"/>
                    </a:lnTo>
                    <a:lnTo>
                      <a:pt x="96" y="144"/>
                    </a:lnTo>
                    <a:lnTo>
                      <a:pt x="120" y="128"/>
                    </a:lnTo>
                    <a:lnTo>
                      <a:pt x="144" y="112"/>
                    </a:lnTo>
                    <a:lnTo>
                      <a:pt x="144" y="120"/>
                    </a:lnTo>
                    <a:lnTo>
                      <a:pt x="144" y="128"/>
                    </a:lnTo>
                    <a:lnTo>
                      <a:pt x="136" y="128"/>
                    </a:lnTo>
                    <a:lnTo>
                      <a:pt x="128" y="136"/>
                    </a:lnTo>
                    <a:lnTo>
                      <a:pt x="128" y="144"/>
                    </a:lnTo>
                    <a:lnTo>
                      <a:pt x="136" y="144"/>
                    </a:lnTo>
                    <a:lnTo>
                      <a:pt x="128" y="168"/>
                    </a:lnTo>
                    <a:lnTo>
                      <a:pt x="120" y="176"/>
                    </a:lnTo>
                    <a:lnTo>
                      <a:pt x="120" y="168"/>
                    </a:lnTo>
                    <a:lnTo>
                      <a:pt x="128" y="160"/>
                    </a:lnTo>
                    <a:lnTo>
                      <a:pt x="112" y="168"/>
                    </a:lnTo>
                    <a:lnTo>
                      <a:pt x="112" y="176"/>
                    </a:lnTo>
                    <a:lnTo>
                      <a:pt x="112" y="168"/>
                    </a:lnTo>
                    <a:lnTo>
                      <a:pt x="112" y="160"/>
                    </a:lnTo>
                    <a:lnTo>
                      <a:pt x="104" y="160"/>
                    </a:lnTo>
                    <a:lnTo>
                      <a:pt x="88" y="168"/>
                    </a:lnTo>
                    <a:lnTo>
                      <a:pt x="88" y="176"/>
                    </a:lnTo>
                    <a:lnTo>
                      <a:pt x="96" y="176"/>
                    </a:lnTo>
                    <a:lnTo>
                      <a:pt x="104" y="176"/>
                    </a:lnTo>
                    <a:lnTo>
                      <a:pt x="104" y="184"/>
                    </a:lnTo>
                    <a:lnTo>
                      <a:pt x="112" y="184"/>
                    </a:lnTo>
                    <a:lnTo>
                      <a:pt x="120" y="176"/>
                    </a:lnTo>
                    <a:lnTo>
                      <a:pt x="128" y="176"/>
                    </a:lnTo>
                    <a:lnTo>
                      <a:pt x="136" y="176"/>
                    </a:lnTo>
                    <a:lnTo>
                      <a:pt x="144" y="168"/>
                    </a:lnTo>
                    <a:lnTo>
                      <a:pt x="144" y="152"/>
                    </a:lnTo>
                    <a:lnTo>
                      <a:pt x="152" y="144"/>
                    </a:lnTo>
                    <a:lnTo>
                      <a:pt x="144" y="136"/>
                    </a:lnTo>
                    <a:lnTo>
                      <a:pt x="152" y="120"/>
                    </a:lnTo>
                    <a:lnTo>
                      <a:pt x="168" y="104"/>
                    </a:lnTo>
                    <a:lnTo>
                      <a:pt x="160" y="80"/>
                    </a:lnTo>
                    <a:lnTo>
                      <a:pt x="160" y="88"/>
                    </a:lnTo>
                    <a:lnTo>
                      <a:pt x="160" y="96"/>
                    </a:lnTo>
                    <a:lnTo>
                      <a:pt x="152" y="88"/>
                    </a:lnTo>
                    <a:lnTo>
                      <a:pt x="152" y="80"/>
                    </a:lnTo>
                    <a:lnTo>
                      <a:pt x="160" y="80"/>
                    </a:lnTo>
                    <a:lnTo>
                      <a:pt x="168" y="80"/>
                    </a:lnTo>
                    <a:lnTo>
                      <a:pt x="160" y="64"/>
                    </a:lnTo>
                    <a:lnTo>
                      <a:pt x="160" y="56"/>
                    </a:lnTo>
                    <a:lnTo>
                      <a:pt x="152" y="56"/>
                    </a:lnTo>
                    <a:lnTo>
                      <a:pt x="152" y="48"/>
                    </a:lnTo>
                    <a:lnTo>
                      <a:pt x="160" y="40"/>
                    </a:lnTo>
                    <a:lnTo>
                      <a:pt x="160" y="48"/>
                    </a:lnTo>
                    <a:lnTo>
                      <a:pt x="160" y="56"/>
                    </a:lnTo>
                    <a:lnTo>
                      <a:pt x="168" y="56"/>
                    </a:lnTo>
                    <a:lnTo>
                      <a:pt x="160" y="48"/>
                    </a:lnTo>
                    <a:lnTo>
                      <a:pt x="168" y="48"/>
                    </a:lnTo>
                    <a:lnTo>
                      <a:pt x="168" y="40"/>
                    </a:lnTo>
                    <a:lnTo>
                      <a:pt x="168" y="32"/>
                    </a:lnTo>
                    <a:lnTo>
                      <a:pt x="168" y="24"/>
                    </a:lnTo>
                    <a:lnTo>
                      <a:pt x="160" y="24"/>
                    </a:lnTo>
                    <a:lnTo>
                      <a:pt x="160" y="0"/>
                    </a:lnTo>
                    <a:lnTo>
                      <a:pt x="184" y="8"/>
                    </a:lnTo>
                    <a:lnTo>
                      <a:pt x="264" y="32"/>
                    </a:lnTo>
                    <a:lnTo>
                      <a:pt x="456" y="80"/>
                    </a:lnTo>
                    <a:lnTo>
                      <a:pt x="528" y="96"/>
                    </a:lnTo>
                    <a:lnTo>
                      <a:pt x="480" y="344"/>
                    </a:lnTo>
                    <a:lnTo>
                      <a:pt x="472" y="352"/>
                    </a:lnTo>
                    <a:lnTo>
                      <a:pt x="480" y="368"/>
                    </a:lnTo>
                    <a:lnTo>
                      <a:pt x="480" y="376"/>
                    </a:lnTo>
                    <a:lnTo>
                      <a:pt x="472" y="384"/>
                    </a:lnTo>
                    <a:lnTo>
                      <a:pt x="472" y="392"/>
                    </a:lnTo>
                    <a:lnTo>
                      <a:pt x="336" y="360"/>
                    </a:lnTo>
                    <a:lnTo>
                      <a:pt x="320" y="360"/>
                    </a:lnTo>
                    <a:lnTo>
                      <a:pt x="296" y="360"/>
                    </a:lnTo>
                    <a:lnTo>
                      <a:pt x="288" y="360"/>
                    </a:lnTo>
                    <a:lnTo>
                      <a:pt x="288" y="352"/>
                    </a:lnTo>
                    <a:lnTo>
                      <a:pt x="280" y="360"/>
                    </a:lnTo>
                    <a:lnTo>
                      <a:pt x="256" y="360"/>
                    </a:lnTo>
                    <a:lnTo>
                      <a:pt x="240" y="368"/>
                    </a:lnTo>
                    <a:lnTo>
                      <a:pt x="216" y="368"/>
                    </a:lnTo>
                    <a:lnTo>
                      <a:pt x="216" y="360"/>
                    </a:lnTo>
                    <a:lnTo>
                      <a:pt x="208" y="360"/>
                    </a:lnTo>
                    <a:lnTo>
                      <a:pt x="200" y="360"/>
                    </a:lnTo>
                    <a:lnTo>
                      <a:pt x="192" y="360"/>
                    </a:lnTo>
                    <a:lnTo>
                      <a:pt x="184" y="360"/>
                    </a:lnTo>
                    <a:lnTo>
                      <a:pt x="176" y="360"/>
                    </a:lnTo>
                    <a:lnTo>
                      <a:pt x="168" y="352"/>
                    </a:lnTo>
                    <a:lnTo>
                      <a:pt x="152" y="336"/>
                    </a:lnTo>
                    <a:lnTo>
                      <a:pt x="136" y="336"/>
                    </a:lnTo>
                    <a:lnTo>
                      <a:pt x="128" y="344"/>
                    </a:lnTo>
                    <a:lnTo>
                      <a:pt x="112" y="344"/>
                    </a:lnTo>
                    <a:lnTo>
                      <a:pt x="88" y="344"/>
                    </a:lnTo>
                    <a:lnTo>
                      <a:pt x="80" y="336"/>
                    </a:lnTo>
                    <a:lnTo>
                      <a:pt x="72" y="328"/>
                    </a:lnTo>
                    <a:lnTo>
                      <a:pt x="64" y="320"/>
                    </a:lnTo>
                    <a:lnTo>
                      <a:pt x="64" y="312"/>
                    </a:lnTo>
                    <a:lnTo>
                      <a:pt x="72" y="304"/>
                    </a:lnTo>
                    <a:lnTo>
                      <a:pt x="72" y="288"/>
                    </a:lnTo>
                    <a:lnTo>
                      <a:pt x="64" y="272"/>
                    </a:lnTo>
                    <a:lnTo>
                      <a:pt x="48" y="264"/>
                    </a:lnTo>
                    <a:lnTo>
                      <a:pt x="40" y="264"/>
                    </a:lnTo>
                    <a:lnTo>
                      <a:pt x="40" y="248"/>
                    </a:lnTo>
                    <a:lnTo>
                      <a:pt x="32" y="248"/>
                    </a:lnTo>
                    <a:lnTo>
                      <a:pt x="24" y="248"/>
                    </a:lnTo>
                    <a:lnTo>
                      <a:pt x="16" y="248"/>
                    </a:lnTo>
                    <a:lnTo>
                      <a:pt x="16" y="240"/>
                    </a:lnTo>
                    <a:lnTo>
                      <a:pt x="16" y="248"/>
                    </a:lnTo>
                    <a:lnTo>
                      <a:pt x="8" y="240"/>
                    </a:lnTo>
                    <a:lnTo>
                      <a:pt x="0" y="240"/>
                    </a:lnTo>
                    <a:lnTo>
                      <a:pt x="0" y="232"/>
                    </a:lnTo>
                    <a:lnTo>
                      <a:pt x="0" y="224"/>
                    </a:lnTo>
                    <a:lnTo>
                      <a:pt x="8" y="208"/>
                    </a:lnTo>
                    <a:lnTo>
                      <a:pt x="8" y="224"/>
                    </a:lnTo>
                    <a:lnTo>
                      <a:pt x="8" y="232"/>
                    </a:lnTo>
                    <a:lnTo>
                      <a:pt x="8" y="224"/>
                    </a:lnTo>
                    <a:lnTo>
                      <a:pt x="16" y="216"/>
                    </a:lnTo>
                    <a:lnTo>
                      <a:pt x="16" y="208"/>
                    </a:lnTo>
                    <a:lnTo>
                      <a:pt x="16" y="200"/>
                    </a:lnTo>
                    <a:lnTo>
                      <a:pt x="24" y="200"/>
                    </a:lnTo>
                    <a:lnTo>
                      <a:pt x="24" y="192"/>
                    </a:lnTo>
                    <a:lnTo>
                      <a:pt x="16" y="200"/>
                    </a:lnTo>
                    <a:lnTo>
                      <a:pt x="8" y="200"/>
                    </a:lnTo>
                    <a:lnTo>
                      <a:pt x="8" y="176"/>
                    </a:lnTo>
                    <a:lnTo>
                      <a:pt x="16" y="176"/>
                    </a:lnTo>
                    <a:lnTo>
                      <a:pt x="16" y="184"/>
                    </a:lnTo>
                    <a:lnTo>
                      <a:pt x="16" y="176"/>
                    </a:lnTo>
                    <a:lnTo>
                      <a:pt x="32" y="176"/>
                    </a:lnTo>
                    <a:lnTo>
                      <a:pt x="24" y="168"/>
                    </a:lnTo>
                    <a:lnTo>
                      <a:pt x="16" y="168"/>
                    </a:lnTo>
                    <a:lnTo>
                      <a:pt x="8" y="168"/>
                    </a:lnTo>
                    <a:lnTo>
                      <a:pt x="8" y="160"/>
                    </a:lnTo>
                    <a:lnTo>
                      <a:pt x="16" y="160"/>
                    </a:lnTo>
                    <a:lnTo>
                      <a:pt x="16" y="144"/>
                    </a:lnTo>
                    <a:lnTo>
                      <a:pt x="16" y="136"/>
                    </a:lnTo>
                    <a:lnTo>
                      <a:pt x="16" y="88"/>
                    </a:lnTo>
                    <a:lnTo>
                      <a:pt x="16" y="80"/>
                    </a:lnTo>
                    <a:lnTo>
                      <a:pt x="8" y="64"/>
                    </a:lnTo>
                    <a:lnTo>
                      <a:pt x="8" y="48"/>
                    </a:lnTo>
                    <a:lnTo>
                      <a:pt x="8" y="40"/>
                    </a:lnTo>
                    <a:lnTo>
                      <a:pt x="16" y="32"/>
                    </a:lnTo>
                    <a:close/>
                  </a:path>
                </a:pathLst>
              </a:custGeom>
              <a:grpFill/>
              <a:ln w="6350">
                <a:solidFill>
                  <a:schemeClr val="bg2">
                    <a:lumMod val="40000"/>
                    <a:lumOff val="60000"/>
                  </a:schemeClr>
                </a:solidFill>
                <a:round/>
                <a:headEnd/>
                <a:tailEnd/>
              </a:ln>
            </p:spPr>
            <p:txBody>
              <a:bodyPr/>
              <a:lstStyle/>
              <a:p>
                <a:endParaRPr lang="en-US" dirty="0"/>
              </a:p>
            </p:txBody>
          </p:sp>
          <p:sp>
            <p:nvSpPr>
              <p:cNvPr id="11" name="Freeform 105"/>
              <p:cNvSpPr>
                <a:spLocks/>
              </p:cNvSpPr>
              <p:nvPr/>
            </p:nvSpPr>
            <p:spPr bwMode="auto">
              <a:xfrm>
                <a:off x="759248" y="1095629"/>
                <a:ext cx="1100969" cy="862968"/>
              </a:xfrm>
              <a:custGeom>
                <a:avLst/>
                <a:gdLst>
                  <a:gd name="T0" fmla="*/ 184 w 640"/>
                  <a:gd name="T1" fmla="*/ 16 h 536"/>
                  <a:gd name="T2" fmla="*/ 176 w 640"/>
                  <a:gd name="T3" fmla="*/ 8 h 536"/>
                  <a:gd name="T4" fmla="*/ 176 w 640"/>
                  <a:gd name="T5" fmla="*/ 8 h 536"/>
                  <a:gd name="T6" fmla="*/ 168 w 640"/>
                  <a:gd name="T7" fmla="*/ 8 h 536"/>
                  <a:gd name="T8" fmla="*/ 160 w 640"/>
                  <a:gd name="T9" fmla="*/ 0 h 536"/>
                  <a:gd name="T10" fmla="*/ 152 w 640"/>
                  <a:gd name="T11" fmla="*/ 8 h 536"/>
                  <a:gd name="T12" fmla="*/ 144 w 640"/>
                  <a:gd name="T13" fmla="*/ 0 h 536"/>
                  <a:gd name="T14" fmla="*/ 144 w 640"/>
                  <a:gd name="T15" fmla="*/ 0 h 536"/>
                  <a:gd name="T16" fmla="*/ 144 w 640"/>
                  <a:gd name="T17" fmla="*/ 16 h 536"/>
                  <a:gd name="T18" fmla="*/ 136 w 640"/>
                  <a:gd name="T19" fmla="*/ 24 h 536"/>
                  <a:gd name="T20" fmla="*/ 136 w 640"/>
                  <a:gd name="T21" fmla="*/ 32 h 536"/>
                  <a:gd name="T22" fmla="*/ 136 w 640"/>
                  <a:gd name="T23" fmla="*/ 32 h 536"/>
                  <a:gd name="T24" fmla="*/ 136 w 640"/>
                  <a:gd name="T25" fmla="*/ 56 h 536"/>
                  <a:gd name="T26" fmla="*/ 128 w 640"/>
                  <a:gd name="T27" fmla="*/ 72 h 536"/>
                  <a:gd name="T28" fmla="*/ 112 w 640"/>
                  <a:gd name="T29" fmla="*/ 112 h 536"/>
                  <a:gd name="T30" fmla="*/ 96 w 640"/>
                  <a:gd name="T31" fmla="*/ 136 h 536"/>
                  <a:gd name="T32" fmla="*/ 80 w 640"/>
                  <a:gd name="T33" fmla="*/ 176 h 536"/>
                  <a:gd name="T34" fmla="*/ 80 w 640"/>
                  <a:gd name="T35" fmla="*/ 176 h 536"/>
                  <a:gd name="T36" fmla="*/ 40 w 640"/>
                  <a:gd name="T37" fmla="*/ 264 h 536"/>
                  <a:gd name="T38" fmla="*/ 32 w 640"/>
                  <a:gd name="T39" fmla="*/ 272 h 536"/>
                  <a:gd name="T40" fmla="*/ 8 w 640"/>
                  <a:gd name="T41" fmla="*/ 312 h 536"/>
                  <a:gd name="T42" fmla="*/ 8 w 640"/>
                  <a:gd name="T43" fmla="*/ 336 h 536"/>
                  <a:gd name="T44" fmla="*/ 8 w 640"/>
                  <a:gd name="T45" fmla="*/ 352 h 536"/>
                  <a:gd name="T46" fmla="*/ 0 w 640"/>
                  <a:gd name="T47" fmla="*/ 384 h 536"/>
                  <a:gd name="T48" fmla="*/ 8 w 640"/>
                  <a:gd name="T49" fmla="*/ 400 h 536"/>
                  <a:gd name="T50" fmla="*/ 280 w 640"/>
                  <a:gd name="T51" fmla="*/ 480 h 536"/>
                  <a:gd name="T52" fmla="*/ 480 w 640"/>
                  <a:gd name="T53" fmla="*/ 528 h 536"/>
                  <a:gd name="T54" fmla="*/ 520 w 640"/>
                  <a:gd name="T55" fmla="*/ 536 h 536"/>
                  <a:gd name="T56" fmla="*/ 560 w 640"/>
                  <a:gd name="T57" fmla="*/ 368 h 536"/>
                  <a:gd name="T58" fmla="*/ 576 w 640"/>
                  <a:gd name="T59" fmla="*/ 344 h 536"/>
                  <a:gd name="T60" fmla="*/ 576 w 640"/>
                  <a:gd name="T61" fmla="*/ 336 h 536"/>
                  <a:gd name="T62" fmla="*/ 576 w 640"/>
                  <a:gd name="T63" fmla="*/ 328 h 536"/>
                  <a:gd name="T64" fmla="*/ 576 w 640"/>
                  <a:gd name="T65" fmla="*/ 328 h 536"/>
                  <a:gd name="T66" fmla="*/ 560 w 640"/>
                  <a:gd name="T67" fmla="*/ 312 h 536"/>
                  <a:gd name="T68" fmla="*/ 560 w 640"/>
                  <a:gd name="T69" fmla="*/ 304 h 536"/>
                  <a:gd name="T70" fmla="*/ 568 w 640"/>
                  <a:gd name="T71" fmla="*/ 280 h 536"/>
                  <a:gd name="T72" fmla="*/ 600 w 640"/>
                  <a:gd name="T73" fmla="*/ 248 h 536"/>
                  <a:gd name="T74" fmla="*/ 600 w 640"/>
                  <a:gd name="T75" fmla="*/ 240 h 536"/>
                  <a:gd name="T76" fmla="*/ 640 w 640"/>
                  <a:gd name="T77" fmla="*/ 192 h 536"/>
                  <a:gd name="T78" fmla="*/ 640 w 640"/>
                  <a:gd name="T79" fmla="*/ 184 h 536"/>
                  <a:gd name="T80" fmla="*/ 632 w 640"/>
                  <a:gd name="T81" fmla="*/ 168 h 536"/>
                  <a:gd name="T82" fmla="*/ 616 w 640"/>
                  <a:gd name="T83" fmla="*/ 144 h 536"/>
                  <a:gd name="T84" fmla="*/ 480 w 640"/>
                  <a:gd name="T85" fmla="*/ 112 h 536"/>
                  <a:gd name="T86" fmla="*/ 464 w 640"/>
                  <a:gd name="T87" fmla="*/ 112 h 536"/>
                  <a:gd name="T88" fmla="*/ 432 w 640"/>
                  <a:gd name="T89" fmla="*/ 112 h 536"/>
                  <a:gd name="T90" fmla="*/ 424 w 640"/>
                  <a:gd name="T91" fmla="*/ 112 h 536"/>
                  <a:gd name="T92" fmla="*/ 424 w 640"/>
                  <a:gd name="T93" fmla="*/ 112 h 536"/>
                  <a:gd name="T94" fmla="*/ 400 w 640"/>
                  <a:gd name="T95" fmla="*/ 112 h 536"/>
                  <a:gd name="T96" fmla="*/ 360 w 640"/>
                  <a:gd name="T97" fmla="*/ 120 h 536"/>
                  <a:gd name="T98" fmla="*/ 352 w 640"/>
                  <a:gd name="T99" fmla="*/ 112 h 536"/>
                  <a:gd name="T100" fmla="*/ 344 w 640"/>
                  <a:gd name="T101" fmla="*/ 112 h 536"/>
                  <a:gd name="T102" fmla="*/ 328 w 640"/>
                  <a:gd name="T103" fmla="*/ 112 h 536"/>
                  <a:gd name="T104" fmla="*/ 320 w 640"/>
                  <a:gd name="T105" fmla="*/ 112 h 536"/>
                  <a:gd name="T106" fmla="*/ 296 w 640"/>
                  <a:gd name="T107" fmla="*/ 88 h 536"/>
                  <a:gd name="T108" fmla="*/ 280 w 640"/>
                  <a:gd name="T109" fmla="*/ 88 h 536"/>
                  <a:gd name="T110" fmla="*/ 256 w 640"/>
                  <a:gd name="T111" fmla="*/ 96 h 536"/>
                  <a:gd name="T112" fmla="*/ 224 w 640"/>
                  <a:gd name="T113" fmla="*/ 88 h 536"/>
                  <a:gd name="T114" fmla="*/ 216 w 640"/>
                  <a:gd name="T115" fmla="*/ 80 h 536"/>
                  <a:gd name="T116" fmla="*/ 208 w 640"/>
                  <a:gd name="T117" fmla="*/ 64 h 536"/>
                  <a:gd name="T118" fmla="*/ 216 w 640"/>
                  <a:gd name="T119" fmla="*/ 40 h 536"/>
                  <a:gd name="T120" fmla="*/ 192 w 640"/>
                  <a:gd name="T121" fmla="*/ 16 h 536"/>
                  <a:gd name="T122" fmla="*/ 184 w 640"/>
                  <a:gd name="T123" fmla="*/ 16 h 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40"/>
                  <a:gd name="T187" fmla="*/ 0 h 536"/>
                  <a:gd name="T188" fmla="*/ 640 w 640"/>
                  <a:gd name="T189" fmla="*/ 536 h 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40" h="536">
                    <a:moveTo>
                      <a:pt x="192" y="16"/>
                    </a:moveTo>
                    <a:lnTo>
                      <a:pt x="184" y="16"/>
                    </a:lnTo>
                    <a:lnTo>
                      <a:pt x="184" y="8"/>
                    </a:lnTo>
                    <a:lnTo>
                      <a:pt x="176" y="8"/>
                    </a:lnTo>
                    <a:lnTo>
                      <a:pt x="168" y="8"/>
                    </a:lnTo>
                    <a:lnTo>
                      <a:pt x="160" y="8"/>
                    </a:lnTo>
                    <a:lnTo>
                      <a:pt x="160" y="0"/>
                    </a:lnTo>
                    <a:lnTo>
                      <a:pt x="152" y="8"/>
                    </a:lnTo>
                    <a:lnTo>
                      <a:pt x="152" y="0"/>
                    </a:lnTo>
                    <a:lnTo>
                      <a:pt x="144" y="0"/>
                    </a:lnTo>
                    <a:lnTo>
                      <a:pt x="144" y="8"/>
                    </a:lnTo>
                    <a:lnTo>
                      <a:pt x="144" y="16"/>
                    </a:lnTo>
                    <a:lnTo>
                      <a:pt x="136" y="24"/>
                    </a:lnTo>
                    <a:lnTo>
                      <a:pt x="136" y="32"/>
                    </a:lnTo>
                    <a:lnTo>
                      <a:pt x="128" y="48"/>
                    </a:lnTo>
                    <a:lnTo>
                      <a:pt x="136" y="56"/>
                    </a:lnTo>
                    <a:lnTo>
                      <a:pt x="128" y="72"/>
                    </a:lnTo>
                    <a:lnTo>
                      <a:pt x="112" y="112"/>
                    </a:lnTo>
                    <a:lnTo>
                      <a:pt x="96" y="136"/>
                    </a:lnTo>
                    <a:lnTo>
                      <a:pt x="80" y="176"/>
                    </a:lnTo>
                    <a:lnTo>
                      <a:pt x="64" y="224"/>
                    </a:lnTo>
                    <a:lnTo>
                      <a:pt x="40" y="264"/>
                    </a:lnTo>
                    <a:lnTo>
                      <a:pt x="32" y="272"/>
                    </a:lnTo>
                    <a:lnTo>
                      <a:pt x="24" y="288"/>
                    </a:lnTo>
                    <a:lnTo>
                      <a:pt x="8" y="312"/>
                    </a:lnTo>
                    <a:lnTo>
                      <a:pt x="8" y="320"/>
                    </a:lnTo>
                    <a:lnTo>
                      <a:pt x="8" y="336"/>
                    </a:lnTo>
                    <a:lnTo>
                      <a:pt x="8" y="344"/>
                    </a:lnTo>
                    <a:lnTo>
                      <a:pt x="8" y="352"/>
                    </a:lnTo>
                    <a:lnTo>
                      <a:pt x="0" y="368"/>
                    </a:lnTo>
                    <a:lnTo>
                      <a:pt x="0" y="384"/>
                    </a:lnTo>
                    <a:lnTo>
                      <a:pt x="0" y="392"/>
                    </a:lnTo>
                    <a:lnTo>
                      <a:pt x="8" y="400"/>
                    </a:lnTo>
                    <a:lnTo>
                      <a:pt x="24" y="416"/>
                    </a:lnTo>
                    <a:lnTo>
                      <a:pt x="280" y="480"/>
                    </a:lnTo>
                    <a:lnTo>
                      <a:pt x="392" y="504"/>
                    </a:lnTo>
                    <a:lnTo>
                      <a:pt x="480" y="528"/>
                    </a:lnTo>
                    <a:lnTo>
                      <a:pt x="520" y="536"/>
                    </a:lnTo>
                    <a:lnTo>
                      <a:pt x="560" y="384"/>
                    </a:lnTo>
                    <a:lnTo>
                      <a:pt x="560" y="368"/>
                    </a:lnTo>
                    <a:lnTo>
                      <a:pt x="576" y="344"/>
                    </a:lnTo>
                    <a:lnTo>
                      <a:pt x="576" y="336"/>
                    </a:lnTo>
                    <a:lnTo>
                      <a:pt x="576" y="328"/>
                    </a:lnTo>
                    <a:lnTo>
                      <a:pt x="576" y="320"/>
                    </a:lnTo>
                    <a:lnTo>
                      <a:pt x="560" y="312"/>
                    </a:lnTo>
                    <a:lnTo>
                      <a:pt x="560" y="304"/>
                    </a:lnTo>
                    <a:lnTo>
                      <a:pt x="568" y="296"/>
                    </a:lnTo>
                    <a:lnTo>
                      <a:pt x="568" y="280"/>
                    </a:lnTo>
                    <a:lnTo>
                      <a:pt x="592" y="256"/>
                    </a:lnTo>
                    <a:lnTo>
                      <a:pt x="600" y="248"/>
                    </a:lnTo>
                    <a:lnTo>
                      <a:pt x="600" y="240"/>
                    </a:lnTo>
                    <a:lnTo>
                      <a:pt x="640" y="192"/>
                    </a:lnTo>
                    <a:lnTo>
                      <a:pt x="640" y="184"/>
                    </a:lnTo>
                    <a:lnTo>
                      <a:pt x="640" y="176"/>
                    </a:lnTo>
                    <a:lnTo>
                      <a:pt x="632" y="168"/>
                    </a:lnTo>
                    <a:lnTo>
                      <a:pt x="616" y="144"/>
                    </a:lnTo>
                    <a:lnTo>
                      <a:pt x="480" y="112"/>
                    </a:lnTo>
                    <a:lnTo>
                      <a:pt x="464" y="112"/>
                    </a:lnTo>
                    <a:lnTo>
                      <a:pt x="440" y="112"/>
                    </a:lnTo>
                    <a:lnTo>
                      <a:pt x="432" y="112"/>
                    </a:lnTo>
                    <a:lnTo>
                      <a:pt x="432" y="104"/>
                    </a:lnTo>
                    <a:lnTo>
                      <a:pt x="424" y="112"/>
                    </a:lnTo>
                    <a:lnTo>
                      <a:pt x="400" y="112"/>
                    </a:lnTo>
                    <a:lnTo>
                      <a:pt x="384" y="120"/>
                    </a:lnTo>
                    <a:lnTo>
                      <a:pt x="360" y="120"/>
                    </a:lnTo>
                    <a:lnTo>
                      <a:pt x="360" y="112"/>
                    </a:lnTo>
                    <a:lnTo>
                      <a:pt x="352" y="112"/>
                    </a:lnTo>
                    <a:lnTo>
                      <a:pt x="344" y="112"/>
                    </a:lnTo>
                    <a:lnTo>
                      <a:pt x="336" y="112"/>
                    </a:lnTo>
                    <a:lnTo>
                      <a:pt x="328" y="112"/>
                    </a:lnTo>
                    <a:lnTo>
                      <a:pt x="320" y="112"/>
                    </a:lnTo>
                    <a:lnTo>
                      <a:pt x="312" y="104"/>
                    </a:lnTo>
                    <a:lnTo>
                      <a:pt x="296" y="88"/>
                    </a:lnTo>
                    <a:lnTo>
                      <a:pt x="280" y="88"/>
                    </a:lnTo>
                    <a:lnTo>
                      <a:pt x="272" y="96"/>
                    </a:lnTo>
                    <a:lnTo>
                      <a:pt x="256" y="96"/>
                    </a:lnTo>
                    <a:lnTo>
                      <a:pt x="232" y="96"/>
                    </a:lnTo>
                    <a:lnTo>
                      <a:pt x="224" y="88"/>
                    </a:lnTo>
                    <a:lnTo>
                      <a:pt x="216" y="80"/>
                    </a:lnTo>
                    <a:lnTo>
                      <a:pt x="208" y="72"/>
                    </a:lnTo>
                    <a:lnTo>
                      <a:pt x="208" y="64"/>
                    </a:lnTo>
                    <a:lnTo>
                      <a:pt x="216" y="56"/>
                    </a:lnTo>
                    <a:lnTo>
                      <a:pt x="216" y="40"/>
                    </a:lnTo>
                    <a:lnTo>
                      <a:pt x="208" y="24"/>
                    </a:lnTo>
                    <a:lnTo>
                      <a:pt x="192" y="16"/>
                    </a:lnTo>
                    <a:lnTo>
                      <a:pt x="184" y="16"/>
                    </a:lnTo>
                    <a:lnTo>
                      <a:pt x="192" y="16"/>
                    </a:lnTo>
                    <a:close/>
                  </a:path>
                </a:pathLst>
              </a:custGeom>
              <a:grpFill/>
              <a:ln w="6350">
                <a:solidFill>
                  <a:schemeClr val="bg2">
                    <a:lumMod val="40000"/>
                    <a:lumOff val="60000"/>
                  </a:schemeClr>
                </a:solidFill>
                <a:round/>
                <a:headEnd/>
                <a:tailEnd/>
              </a:ln>
            </p:spPr>
            <p:txBody>
              <a:bodyPr/>
              <a:lstStyle/>
              <a:p>
                <a:endParaRPr lang="en-US" dirty="0"/>
              </a:p>
            </p:txBody>
          </p:sp>
          <p:sp>
            <p:nvSpPr>
              <p:cNvPr id="12" name="Freeform 106"/>
              <p:cNvSpPr>
                <a:spLocks/>
              </p:cNvSpPr>
              <p:nvPr/>
            </p:nvSpPr>
            <p:spPr bwMode="auto">
              <a:xfrm>
                <a:off x="662189" y="1740143"/>
                <a:ext cx="1100969" cy="1778852"/>
              </a:xfrm>
              <a:custGeom>
                <a:avLst/>
                <a:gdLst>
                  <a:gd name="T0" fmla="*/ 288 w 640"/>
                  <a:gd name="T1" fmla="*/ 384 h 1104"/>
                  <a:gd name="T2" fmla="*/ 632 w 640"/>
                  <a:gd name="T3" fmla="*/ 920 h 1104"/>
                  <a:gd name="T4" fmla="*/ 640 w 640"/>
                  <a:gd name="T5" fmla="*/ 960 h 1104"/>
                  <a:gd name="T6" fmla="*/ 600 w 640"/>
                  <a:gd name="T7" fmla="*/ 976 h 1104"/>
                  <a:gd name="T8" fmla="*/ 592 w 640"/>
                  <a:gd name="T9" fmla="*/ 1032 h 1104"/>
                  <a:gd name="T10" fmla="*/ 576 w 640"/>
                  <a:gd name="T11" fmla="*/ 1056 h 1104"/>
                  <a:gd name="T12" fmla="*/ 584 w 640"/>
                  <a:gd name="T13" fmla="*/ 1080 h 1104"/>
                  <a:gd name="T14" fmla="*/ 368 w 640"/>
                  <a:gd name="T15" fmla="*/ 1080 h 1104"/>
                  <a:gd name="T16" fmla="*/ 368 w 640"/>
                  <a:gd name="T17" fmla="*/ 1064 h 1104"/>
                  <a:gd name="T18" fmla="*/ 352 w 640"/>
                  <a:gd name="T19" fmla="*/ 1064 h 1104"/>
                  <a:gd name="T20" fmla="*/ 352 w 640"/>
                  <a:gd name="T21" fmla="*/ 1000 h 1104"/>
                  <a:gd name="T22" fmla="*/ 296 w 640"/>
                  <a:gd name="T23" fmla="*/ 936 h 1104"/>
                  <a:gd name="T24" fmla="*/ 288 w 640"/>
                  <a:gd name="T25" fmla="*/ 928 h 1104"/>
                  <a:gd name="T26" fmla="*/ 264 w 640"/>
                  <a:gd name="T27" fmla="*/ 904 h 1104"/>
                  <a:gd name="T28" fmla="*/ 232 w 640"/>
                  <a:gd name="T29" fmla="*/ 872 h 1104"/>
                  <a:gd name="T30" fmla="*/ 192 w 640"/>
                  <a:gd name="T31" fmla="*/ 848 h 1104"/>
                  <a:gd name="T32" fmla="*/ 176 w 640"/>
                  <a:gd name="T33" fmla="*/ 832 h 1104"/>
                  <a:gd name="T34" fmla="*/ 136 w 640"/>
                  <a:gd name="T35" fmla="*/ 816 h 1104"/>
                  <a:gd name="T36" fmla="*/ 128 w 640"/>
                  <a:gd name="T37" fmla="*/ 808 h 1104"/>
                  <a:gd name="T38" fmla="*/ 136 w 640"/>
                  <a:gd name="T39" fmla="*/ 784 h 1104"/>
                  <a:gd name="T40" fmla="*/ 144 w 640"/>
                  <a:gd name="T41" fmla="*/ 744 h 1104"/>
                  <a:gd name="T42" fmla="*/ 128 w 640"/>
                  <a:gd name="T43" fmla="*/ 736 h 1104"/>
                  <a:gd name="T44" fmla="*/ 112 w 640"/>
                  <a:gd name="T45" fmla="*/ 696 h 1104"/>
                  <a:gd name="T46" fmla="*/ 96 w 640"/>
                  <a:gd name="T47" fmla="*/ 648 h 1104"/>
                  <a:gd name="T48" fmla="*/ 80 w 640"/>
                  <a:gd name="T49" fmla="*/ 616 h 1104"/>
                  <a:gd name="T50" fmla="*/ 72 w 640"/>
                  <a:gd name="T51" fmla="*/ 592 h 1104"/>
                  <a:gd name="T52" fmla="*/ 80 w 640"/>
                  <a:gd name="T53" fmla="*/ 584 h 1104"/>
                  <a:gd name="T54" fmla="*/ 88 w 640"/>
                  <a:gd name="T55" fmla="*/ 584 h 1104"/>
                  <a:gd name="T56" fmla="*/ 88 w 640"/>
                  <a:gd name="T57" fmla="*/ 544 h 1104"/>
                  <a:gd name="T58" fmla="*/ 64 w 640"/>
                  <a:gd name="T59" fmla="*/ 520 h 1104"/>
                  <a:gd name="T60" fmla="*/ 64 w 640"/>
                  <a:gd name="T61" fmla="*/ 496 h 1104"/>
                  <a:gd name="T62" fmla="*/ 64 w 640"/>
                  <a:gd name="T63" fmla="*/ 472 h 1104"/>
                  <a:gd name="T64" fmla="*/ 80 w 640"/>
                  <a:gd name="T65" fmla="*/ 456 h 1104"/>
                  <a:gd name="T66" fmla="*/ 80 w 640"/>
                  <a:gd name="T67" fmla="*/ 480 h 1104"/>
                  <a:gd name="T68" fmla="*/ 96 w 640"/>
                  <a:gd name="T69" fmla="*/ 496 h 1104"/>
                  <a:gd name="T70" fmla="*/ 88 w 640"/>
                  <a:gd name="T71" fmla="*/ 464 h 1104"/>
                  <a:gd name="T72" fmla="*/ 80 w 640"/>
                  <a:gd name="T73" fmla="*/ 440 h 1104"/>
                  <a:gd name="T74" fmla="*/ 104 w 640"/>
                  <a:gd name="T75" fmla="*/ 440 h 1104"/>
                  <a:gd name="T76" fmla="*/ 120 w 640"/>
                  <a:gd name="T77" fmla="*/ 432 h 1104"/>
                  <a:gd name="T78" fmla="*/ 104 w 640"/>
                  <a:gd name="T79" fmla="*/ 432 h 1104"/>
                  <a:gd name="T80" fmla="*/ 80 w 640"/>
                  <a:gd name="T81" fmla="*/ 424 h 1104"/>
                  <a:gd name="T82" fmla="*/ 64 w 640"/>
                  <a:gd name="T83" fmla="*/ 448 h 1104"/>
                  <a:gd name="T84" fmla="*/ 56 w 640"/>
                  <a:gd name="T85" fmla="*/ 440 h 1104"/>
                  <a:gd name="T86" fmla="*/ 40 w 640"/>
                  <a:gd name="T87" fmla="*/ 416 h 1104"/>
                  <a:gd name="T88" fmla="*/ 48 w 640"/>
                  <a:gd name="T89" fmla="*/ 400 h 1104"/>
                  <a:gd name="T90" fmla="*/ 32 w 640"/>
                  <a:gd name="T91" fmla="*/ 368 h 1104"/>
                  <a:gd name="T92" fmla="*/ 24 w 640"/>
                  <a:gd name="T93" fmla="*/ 344 h 1104"/>
                  <a:gd name="T94" fmla="*/ 8 w 640"/>
                  <a:gd name="T95" fmla="*/ 312 h 1104"/>
                  <a:gd name="T96" fmla="*/ 16 w 640"/>
                  <a:gd name="T97" fmla="*/ 280 h 1104"/>
                  <a:gd name="T98" fmla="*/ 24 w 640"/>
                  <a:gd name="T99" fmla="*/ 216 h 1104"/>
                  <a:gd name="T100" fmla="*/ 16 w 640"/>
                  <a:gd name="T101" fmla="*/ 192 h 1104"/>
                  <a:gd name="T102" fmla="*/ 32 w 640"/>
                  <a:gd name="T103" fmla="*/ 112 h 1104"/>
                  <a:gd name="T104" fmla="*/ 56 w 640"/>
                  <a:gd name="T105" fmla="*/ 56 h 1104"/>
                  <a:gd name="T106" fmla="*/ 56 w 640"/>
                  <a:gd name="T107" fmla="*/ 40 h 1104"/>
                  <a:gd name="T108" fmla="*/ 56 w 640"/>
                  <a:gd name="T109" fmla="*/ 24 h 1104"/>
                  <a:gd name="T110" fmla="*/ 80 w 640"/>
                  <a:gd name="T111" fmla="*/ 16 h 11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40"/>
                  <a:gd name="T169" fmla="*/ 0 h 1104"/>
                  <a:gd name="T170" fmla="*/ 640 w 640"/>
                  <a:gd name="T171" fmla="*/ 1104 h 110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40" h="1104">
                    <a:moveTo>
                      <a:pt x="80" y="16"/>
                    </a:moveTo>
                    <a:lnTo>
                      <a:pt x="336" y="80"/>
                    </a:lnTo>
                    <a:lnTo>
                      <a:pt x="368" y="88"/>
                    </a:lnTo>
                    <a:lnTo>
                      <a:pt x="288" y="384"/>
                    </a:lnTo>
                    <a:lnTo>
                      <a:pt x="616" y="872"/>
                    </a:lnTo>
                    <a:lnTo>
                      <a:pt x="616" y="888"/>
                    </a:lnTo>
                    <a:lnTo>
                      <a:pt x="616" y="896"/>
                    </a:lnTo>
                    <a:lnTo>
                      <a:pt x="632" y="920"/>
                    </a:lnTo>
                    <a:lnTo>
                      <a:pt x="632" y="936"/>
                    </a:lnTo>
                    <a:lnTo>
                      <a:pt x="640" y="952"/>
                    </a:lnTo>
                    <a:lnTo>
                      <a:pt x="640" y="960"/>
                    </a:lnTo>
                    <a:lnTo>
                      <a:pt x="640" y="968"/>
                    </a:lnTo>
                    <a:lnTo>
                      <a:pt x="624" y="968"/>
                    </a:lnTo>
                    <a:lnTo>
                      <a:pt x="600" y="976"/>
                    </a:lnTo>
                    <a:lnTo>
                      <a:pt x="600" y="992"/>
                    </a:lnTo>
                    <a:lnTo>
                      <a:pt x="600" y="1000"/>
                    </a:lnTo>
                    <a:lnTo>
                      <a:pt x="600" y="1008"/>
                    </a:lnTo>
                    <a:lnTo>
                      <a:pt x="600" y="1024"/>
                    </a:lnTo>
                    <a:lnTo>
                      <a:pt x="592" y="1032"/>
                    </a:lnTo>
                    <a:lnTo>
                      <a:pt x="576" y="1040"/>
                    </a:lnTo>
                    <a:lnTo>
                      <a:pt x="576" y="1048"/>
                    </a:lnTo>
                    <a:lnTo>
                      <a:pt x="576" y="1056"/>
                    </a:lnTo>
                    <a:lnTo>
                      <a:pt x="576" y="1072"/>
                    </a:lnTo>
                    <a:lnTo>
                      <a:pt x="584" y="1080"/>
                    </a:lnTo>
                    <a:lnTo>
                      <a:pt x="584" y="1104"/>
                    </a:lnTo>
                    <a:lnTo>
                      <a:pt x="576" y="1104"/>
                    </a:lnTo>
                    <a:lnTo>
                      <a:pt x="568" y="1104"/>
                    </a:lnTo>
                    <a:lnTo>
                      <a:pt x="368" y="1080"/>
                    </a:lnTo>
                    <a:lnTo>
                      <a:pt x="360" y="1072"/>
                    </a:lnTo>
                    <a:lnTo>
                      <a:pt x="368" y="1072"/>
                    </a:lnTo>
                    <a:lnTo>
                      <a:pt x="368" y="1064"/>
                    </a:lnTo>
                    <a:lnTo>
                      <a:pt x="360" y="1064"/>
                    </a:lnTo>
                    <a:lnTo>
                      <a:pt x="352" y="1064"/>
                    </a:lnTo>
                    <a:lnTo>
                      <a:pt x="352" y="1048"/>
                    </a:lnTo>
                    <a:lnTo>
                      <a:pt x="360" y="1048"/>
                    </a:lnTo>
                    <a:lnTo>
                      <a:pt x="360" y="1040"/>
                    </a:lnTo>
                    <a:lnTo>
                      <a:pt x="360" y="1016"/>
                    </a:lnTo>
                    <a:lnTo>
                      <a:pt x="352" y="1000"/>
                    </a:lnTo>
                    <a:lnTo>
                      <a:pt x="344" y="992"/>
                    </a:lnTo>
                    <a:lnTo>
                      <a:pt x="328" y="968"/>
                    </a:lnTo>
                    <a:lnTo>
                      <a:pt x="312" y="944"/>
                    </a:lnTo>
                    <a:lnTo>
                      <a:pt x="304" y="936"/>
                    </a:lnTo>
                    <a:lnTo>
                      <a:pt x="296" y="936"/>
                    </a:lnTo>
                    <a:lnTo>
                      <a:pt x="296" y="944"/>
                    </a:lnTo>
                    <a:lnTo>
                      <a:pt x="288" y="936"/>
                    </a:lnTo>
                    <a:lnTo>
                      <a:pt x="288" y="928"/>
                    </a:lnTo>
                    <a:lnTo>
                      <a:pt x="288" y="920"/>
                    </a:lnTo>
                    <a:lnTo>
                      <a:pt x="288" y="912"/>
                    </a:lnTo>
                    <a:lnTo>
                      <a:pt x="280" y="904"/>
                    </a:lnTo>
                    <a:lnTo>
                      <a:pt x="264" y="904"/>
                    </a:lnTo>
                    <a:lnTo>
                      <a:pt x="256" y="904"/>
                    </a:lnTo>
                    <a:lnTo>
                      <a:pt x="248" y="896"/>
                    </a:lnTo>
                    <a:lnTo>
                      <a:pt x="232" y="880"/>
                    </a:lnTo>
                    <a:lnTo>
                      <a:pt x="232" y="872"/>
                    </a:lnTo>
                    <a:lnTo>
                      <a:pt x="224" y="856"/>
                    </a:lnTo>
                    <a:lnTo>
                      <a:pt x="208" y="848"/>
                    </a:lnTo>
                    <a:lnTo>
                      <a:pt x="200" y="848"/>
                    </a:lnTo>
                    <a:lnTo>
                      <a:pt x="192" y="848"/>
                    </a:lnTo>
                    <a:lnTo>
                      <a:pt x="192" y="840"/>
                    </a:lnTo>
                    <a:lnTo>
                      <a:pt x="184" y="840"/>
                    </a:lnTo>
                    <a:lnTo>
                      <a:pt x="176" y="832"/>
                    </a:lnTo>
                    <a:lnTo>
                      <a:pt x="160" y="824"/>
                    </a:lnTo>
                    <a:lnTo>
                      <a:pt x="144" y="824"/>
                    </a:lnTo>
                    <a:lnTo>
                      <a:pt x="136" y="824"/>
                    </a:lnTo>
                    <a:lnTo>
                      <a:pt x="136" y="816"/>
                    </a:lnTo>
                    <a:lnTo>
                      <a:pt x="128" y="816"/>
                    </a:lnTo>
                    <a:lnTo>
                      <a:pt x="128" y="808"/>
                    </a:lnTo>
                    <a:lnTo>
                      <a:pt x="136" y="800"/>
                    </a:lnTo>
                    <a:lnTo>
                      <a:pt x="136" y="792"/>
                    </a:lnTo>
                    <a:lnTo>
                      <a:pt x="136" y="784"/>
                    </a:lnTo>
                    <a:lnTo>
                      <a:pt x="136" y="768"/>
                    </a:lnTo>
                    <a:lnTo>
                      <a:pt x="144" y="760"/>
                    </a:lnTo>
                    <a:lnTo>
                      <a:pt x="144" y="744"/>
                    </a:lnTo>
                    <a:lnTo>
                      <a:pt x="136" y="744"/>
                    </a:lnTo>
                    <a:lnTo>
                      <a:pt x="128" y="736"/>
                    </a:lnTo>
                    <a:lnTo>
                      <a:pt x="136" y="728"/>
                    </a:lnTo>
                    <a:lnTo>
                      <a:pt x="136" y="712"/>
                    </a:lnTo>
                    <a:lnTo>
                      <a:pt x="128" y="712"/>
                    </a:lnTo>
                    <a:lnTo>
                      <a:pt x="112" y="696"/>
                    </a:lnTo>
                    <a:lnTo>
                      <a:pt x="104" y="688"/>
                    </a:lnTo>
                    <a:lnTo>
                      <a:pt x="104" y="672"/>
                    </a:lnTo>
                    <a:lnTo>
                      <a:pt x="96" y="656"/>
                    </a:lnTo>
                    <a:lnTo>
                      <a:pt x="96" y="648"/>
                    </a:lnTo>
                    <a:lnTo>
                      <a:pt x="88" y="640"/>
                    </a:lnTo>
                    <a:lnTo>
                      <a:pt x="96" y="640"/>
                    </a:lnTo>
                    <a:lnTo>
                      <a:pt x="96" y="632"/>
                    </a:lnTo>
                    <a:lnTo>
                      <a:pt x="80" y="616"/>
                    </a:lnTo>
                    <a:lnTo>
                      <a:pt x="72" y="616"/>
                    </a:lnTo>
                    <a:lnTo>
                      <a:pt x="72" y="608"/>
                    </a:lnTo>
                    <a:lnTo>
                      <a:pt x="80" y="608"/>
                    </a:lnTo>
                    <a:lnTo>
                      <a:pt x="72" y="592"/>
                    </a:lnTo>
                    <a:lnTo>
                      <a:pt x="80" y="584"/>
                    </a:lnTo>
                    <a:lnTo>
                      <a:pt x="80" y="576"/>
                    </a:lnTo>
                    <a:lnTo>
                      <a:pt x="80" y="584"/>
                    </a:lnTo>
                    <a:lnTo>
                      <a:pt x="88" y="584"/>
                    </a:lnTo>
                    <a:lnTo>
                      <a:pt x="96" y="568"/>
                    </a:lnTo>
                    <a:lnTo>
                      <a:pt x="96" y="544"/>
                    </a:lnTo>
                    <a:lnTo>
                      <a:pt x="88" y="544"/>
                    </a:lnTo>
                    <a:lnTo>
                      <a:pt x="80" y="544"/>
                    </a:lnTo>
                    <a:lnTo>
                      <a:pt x="64" y="520"/>
                    </a:lnTo>
                    <a:lnTo>
                      <a:pt x="64" y="512"/>
                    </a:lnTo>
                    <a:lnTo>
                      <a:pt x="64" y="504"/>
                    </a:lnTo>
                    <a:lnTo>
                      <a:pt x="64" y="496"/>
                    </a:lnTo>
                    <a:lnTo>
                      <a:pt x="64" y="488"/>
                    </a:lnTo>
                    <a:lnTo>
                      <a:pt x="64" y="480"/>
                    </a:lnTo>
                    <a:lnTo>
                      <a:pt x="64" y="472"/>
                    </a:lnTo>
                    <a:lnTo>
                      <a:pt x="64" y="456"/>
                    </a:lnTo>
                    <a:lnTo>
                      <a:pt x="72" y="456"/>
                    </a:lnTo>
                    <a:lnTo>
                      <a:pt x="80" y="456"/>
                    </a:lnTo>
                    <a:lnTo>
                      <a:pt x="80" y="464"/>
                    </a:lnTo>
                    <a:lnTo>
                      <a:pt x="72" y="464"/>
                    </a:lnTo>
                    <a:lnTo>
                      <a:pt x="72" y="472"/>
                    </a:lnTo>
                    <a:lnTo>
                      <a:pt x="80" y="480"/>
                    </a:lnTo>
                    <a:lnTo>
                      <a:pt x="80" y="488"/>
                    </a:lnTo>
                    <a:lnTo>
                      <a:pt x="96" y="496"/>
                    </a:lnTo>
                    <a:lnTo>
                      <a:pt x="96" y="488"/>
                    </a:lnTo>
                    <a:lnTo>
                      <a:pt x="88" y="480"/>
                    </a:lnTo>
                    <a:lnTo>
                      <a:pt x="88" y="472"/>
                    </a:lnTo>
                    <a:lnTo>
                      <a:pt x="88" y="464"/>
                    </a:lnTo>
                    <a:lnTo>
                      <a:pt x="88" y="456"/>
                    </a:lnTo>
                    <a:lnTo>
                      <a:pt x="80" y="448"/>
                    </a:lnTo>
                    <a:lnTo>
                      <a:pt x="80" y="440"/>
                    </a:lnTo>
                    <a:lnTo>
                      <a:pt x="88" y="440"/>
                    </a:lnTo>
                    <a:lnTo>
                      <a:pt x="96" y="432"/>
                    </a:lnTo>
                    <a:lnTo>
                      <a:pt x="104" y="440"/>
                    </a:lnTo>
                    <a:lnTo>
                      <a:pt x="120" y="440"/>
                    </a:lnTo>
                    <a:lnTo>
                      <a:pt x="128" y="440"/>
                    </a:lnTo>
                    <a:lnTo>
                      <a:pt x="120" y="432"/>
                    </a:lnTo>
                    <a:lnTo>
                      <a:pt x="112" y="432"/>
                    </a:lnTo>
                    <a:lnTo>
                      <a:pt x="104" y="432"/>
                    </a:lnTo>
                    <a:lnTo>
                      <a:pt x="96" y="432"/>
                    </a:lnTo>
                    <a:lnTo>
                      <a:pt x="96" y="424"/>
                    </a:lnTo>
                    <a:lnTo>
                      <a:pt x="88" y="416"/>
                    </a:lnTo>
                    <a:lnTo>
                      <a:pt x="80" y="424"/>
                    </a:lnTo>
                    <a:lnTo>
                      <a:pt x="72" y="432"/>
                    </a:lnTo>
                    <a:lnTo>
                      <a:pt x="72" y="448"/>
                    </a:lnTo>
                    <a:lnTo>
                      <a:pt x="64" y="448"/>
                    </a:lnTo>
                    <a:lnTo>
                      <a:pt x="64" y="440"/>
                    </a:lnTo>
                    <a:lnTo>
                      <a:pt x="56" y="440"/>
                    </a:lnTo>
                    <a:lnTo>
                      <a:pt x="56" y="432"/>
                    </a:lnTo>
                    <a:lnTo>
                      <a:pt x="48" y="416"/>
                    </a:lnTo>
                    <a:lnTo>
                      <a:pt x="40" y="424"/>
                    </a:lnTo>
                    <a:lnTo>
                      <a:pt x="40" y="416"/>
                    </a:lnTo>
                    <a:lnTo>
                      <a:pt x="40" y="408"/>
                    </a:lnTo>
                    <a:lnTo>
                      <a:pt x="48" y="408"/>
                    </a:lnTo>
                    <a:lnTo>
                      <a:pt x="48" y="400"/>
                    </a:lnTo>
                    <a:lnTo>
                      <a:pt x="40" y="392"/>
                    </a:lnTo>
                    <a:lnTo>
                      <a:pt x="40" y="376"/>
                    </a:lnTo>
                    <a:lnTo>
                      <a:pt x="32" y="368"/>
                    </a:lnTo>
                    <a:lnTo>
                      <a:pt x="24" y="352"/>
                    </a:lnTo>
                    <a:lnTo>
                      <a:pt x="24" y="344"/>
                    </a:lnTo>
                    <a:lnTo>
                      <a:pt x="24" y="336"/>
                    </a:lnTo>
                    <a:lnTo>
                      <a:pt x="16" y="328"/>
                    </a:lnTo>
                    <a:lnTo>
                      <a:pt x="8" y="320"/>
                    </a:lnTo>
                    <a:lnTo>
                      <a:pt x="8" y="312"/>
                    </a:lnTo>
                    <a:lnTo>
                      <a:pt x="16" y="304"/>
                    </a:lnTo>
                    <a:lnTo>
                      <a:pt x="16" y="296"/>
                    </a:lnTo>
                    <a:lnTo>
                      <a:pt x="16" y="280"/>
                    </a:lnTo>
                    <a:lnTo>
                      <a:pt x="16" y="264"/>
                    </a:lnTo>
                    <a:lnTo>
                      <a:pt x="16" y="256"/>
                    </a:lnTo>
                    <a:lnTo>
                      <a:pt x="24" y="248"/>
                    </a:lnTo>
                    <a:lnTo>
                      <a:pt x="24" y="216"/>
                    </a:lnTo>
                    <a:lnTo>
                      <a:pt x="16" y="200"/>
                    </a:lnTo>
                    <a:lnTo>
                      <a:pt x="16" y="192"/>
                    </a:lnTo>
                    <a:lnTo>
                      <a:pt x="8" y="192"/>
                    </a:lnTo>
                    <a:lnTo>
                      <a:pt x="0" y="176"/>
                    </a:lnTo>
                    <a:lnTo>
                      <a:pt x="0" y="152"/>
                    </a:lnTo>
                    <a:lnTo>
                      <a:pt x="16" y="128"/>
                    </a:lnTo>
                    <a:lnTo>
                      <a:pt x="32" y="112"/>
                    </a:lnTo>
                    <a:lnTo>
                      <a:pt x="40" y="104"/>
                    </a:lnTo>
                    <a:lnTo>
                      <a:pt x="40" y="96"/>
                    </a:lnTo>
                    <a:lnTo>
                      <a:pt x="40" y="88"/>
                    </a:lnTo>
                    <a:lnTo>
                      <a:pt x="48" y="80"/>
                    </a:lnTo>
                    <a:lnTo>
                      <a:pt x="56" y="56"/>
                    </a:lnTo>
                    <a:lnTo>
                      <a:pt x="56" y="48"/>
                    </a:lnTo>
                    <a:lnTo>
                      <a:pt x="56" y="40"/>
                    </a:lnTo>
                    <a:lnTo>
                      <a:pt x="56" y="32"/>
                    </a:lnTo>
                    <a:lnTo>
                      <a:pt x="56" y="24"/>
                    </a:lnTo>
                    <a:lnTo>
                      <a:pt x="64" y="16"/>
                    </a:lnTo>
                    <a:lnTo>
                      <a:pt x="64" y="8"/>
                    </a:lnTo>
                    <a:lnTo>
                      <a:pt x="64" y="0"/>
                    </a:lnTo>
                    <a:lnTo>
                      <a:pt x="80" y="16"/>
                    </a:lnTo>
                    <a:close/>
                  </a:path>
                </a:pathLst>
              </a:custGeom>
              <a:grpFill/>
              <a:ln w="6350">
                <a:solidFill>
                  <a:schemeClr val="bg2">
                    <a:lumMod val="40000"/>
                    <a:lumOff val="60000"/>
                  </a:schemeClr>
                </a:solidFill>
                <a:round/>
                <a:headEnd/>
                <a:tailEnd/>
              </a:ln>
            </p:spPr>
            <p:txBody>
              <a:bodyPr/>
              <a:lstStyle/>
              <a:p>
                <a:endParaRPr lang="en-US" dirty="0"/>
              </a:p>
            </p:txBody>
          </p:sp>
          <p:sp>
            <p:nvSpPr>
              <p:cNvPr id="13" name="Freeform 107"/>
              <p:cNvSpPr>
                <a:spLocks/>
              </p:cNvSpPr>
              <p:nvPr/>
            </p:nvSpPr>
            <p:spPr bwMode="auto">
              <a:xfrm>
                <a:off x="1157625" y="1881257"/>
                <a:ext cx="880776" cy="1263242"/>
              </a:xfrm>
              <a:custGeom>
                <a:avLst/>
                <a:gdLst>
                  <a:gd name="T0" fmla="*/ 0 w 512"/>
                  <a:gd name="T1" fmla="*/ 296 h 784"/>
                  <a:gd name="T2" fmla="*/ 0 w 512"/>
                  <a:gd name="T3" fmla="*/ 296 h 784"/>
                  <a:gd name="T4" fmla="*/ 80 w 512"/>
                  <a:gd name="T5" fmla="*/ 0 h 784"/>
                  <a:gd name="T6" fmla="*/ 80 w 512"/>
                  <a:gd name="T7" fmla="*/ 0 h 784"/>
                  <a:gd name="T8" fmla="*/ 160 w 512"/>
                  <a:gd name="T9" fmla="*/ 16 h 784"/>
                  <a:gd name="T10" fmla="*/ 248 w 512"/>
                  <a:gd name="T11" fmla="*/ 40 h 784"/>
                  <a:gd name="T12" fmla="*/ 288 w 512"/>
                  <a:gd name="T13" fmla="*/ 48 h 784"/>
                  <a:gd name="T14" fmla="*/ 512 w 512"/>
                  <a:gd name="T15" fmla="*/ 96 h 784"/>
                  <a:gd name="T16" fmla="*/ 512 w 512"/>
                  <a:gd name="T17" fmla="*/ 96 h 784"/>
                  <a:gd name="T18" fmla="*/ 416 w 512"/>
                  <a:gd name="T19" fmla="*/ 600 h 784"/>
                  <a:gd name="T20" fmla="*/ 400 w 512"/>
                  <a:gd name="T21" fmla="*/ 672 h 784"/>
                  <a:gd name="T22" fmla="*/ 400 w 512"/>
                  <a:gd name="T23" fmla="*/ 680 h 784"/>
                  <a:gd name="T24" fmla="*/ 392 w 512"/>
                  <a:gd name="T25" fmla="*/ 696 h 784"/>
                  <a:gd name="T26" fmla="*/ 384 w 512"/>
                  <a:gd name="T27" fmla="*/ 696 h 784"/>
                  <a:gd name="T28" fmla="*/ 376 w 512"/>
                  <a:gd name="T29" fmla="*/ 688 h 784"/>
                  <a:gd name="T30" fmla="*/ 376 w 512"/>
                  <a:gd name="T31" fmla="*/ 680 h 784"/>
                  <a:gd name="T32" fmla="*/ 360 w 512"/>
                  <a:gd name="T33" fmla="*/ 680 h 784"/>
                  <a:gd name="T34" fmla="*/ 360 w 512"/>
                  <a:gd name="T35" fmla="*/ 680 h 784"/>
                  <a:gd name="T36" fmla="*/ 360 w 512"/>
                  <a:gd name="T37" fmla="*/ 672 h 784"/>
                  <a:gd name="T38" fmla="*/ 352 w 512"/>
                  <a:gd name="T39" fmla="*/ 672 h 784"/>
                  <a:gd name="T40" fmla="*/ 352 w 512"/>
                  <a:gd name="T41" fmla="*/ 680 h 784"/>
                  <a:gd name="T42" fmla="*/ 344 w 512"/>
                  <a:gd name="T43" fmla="*/ 680 h 784"/>
                  <a:gd name="T44" fmla="*/ 344 w 512"/>
                  <a:gd name="T45" fmla="*/ 688 h 784"/>
                  <a:gd name="T46" fmla="*/ 344 w 512"/>
                  <a:gd name="T47" fmla="*/ 704 h 784"/>
                  <a:gd name="T48" fmla="*/ 344 w 512"/>
                  <a:gd name="T49" fmla="*/ 736 h 784"/>
                  <a:gd name="T50" fmla="*/ 336 w 512"/>
                  <a:gd name="T51" fmla="*/ 744 h 784"/>
                  <a:gd name="T52" fmla="*/ 336 w 512"/>
                  <a:gd name="T53" fmla="*/ 744 h 784"/>
                  <a:gd name="T54" fmla="*/ 336 w 512"/>
                  <a:gd name="T55" fmla="*/ 752 h 784"/>
                  <a:gd name="T56" fmla="*/ 336 w 512"/>
                  <a:gd name="T57" fmla="*/ 768 h 784"/>
                  <a:gd name="T58" fmla="*/ 336 w 512"/>
                  <a:gd name="T59" fmla="*/ 776 h 784"/>
                  <a:gd name="T60" fmla="*/ 336 w 512"/>
                  <a:gd name="T61" fmla="*/ 776 h 784"/>
                  <a:gd name="T62" fmla="*/ 328 w 512"/>
                  <a:gd name="T63" fmla="*/ 784 h 784"/>
                  <a:gd name="T64" fmla="*/ 328 w 512"/>
                  <a:gd name="T65" fmla="*/ 784 h 784"/>
                  <a:gd name="T66" fmla="*/ 0 w 512"/>
                  <a:gd name="T67" fmla="*/ 296 h 7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12"/>
                  <a:gd name="T103" fmla="*/ 0 h 784"/>
                  <a:gd name="T104" fmla="*/ 512 w 512"/>
                  <a:gd name="T105" fmla="*/ 784 h 7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12" h="784">
                    <a:moveTo>
                      <a:pt x="0" y="296"/>
                    </a:moveTo>
                    <a:lnTo>
                      <a:pt x="0" y="296"/>
                    </a:lnTo>
                    <a:lnTo>
                      <a:pt x="80" y="0"/>
                    </a:lnTo>
                    <a:lnTo>
                      <a:pt x="160" y="16"/>
                    </a:lnTo>
                    <a:lnTo>
                      <a:pt x="248" y="40"/>
                    </a:lnTo>
                    <a:lnTo>
                      <a:pt x="288" y="48"/>
                    </a:lnTo>
                    <a:lnTo>
                      <a:pt x="512" y="96"/>
                    </a:lnTo>
                    <a:lnTo>
                      <a:pt x="416" y="600"/>
                    </a:lnTo>
                    <a:lnTo>
                      <a:pt x="400" y="672"/>
                    </a:lnTo>
                    <a:lnTo>
                      <a:pt x="400" y="680"/>
                    </a:lnTo>
                    <a:lnTo>
                      <a:pt x="392" y="696"/>
                    </a:lnTo>
                    <a:lnTo>
                      <a:pt x="384" y="696"/>
                    </a:lnTo>
                    <a:lnTo>
                      <a:pt x="376" y="688"/>
                    </a:lnTo>
                    <a:lnTo>
                      <a:pt x="376" y="680"/>
                    </a:lnTo>
                    <a:lnTo>
                      <a:pt x="360" y="680"/>
                    </a:lnTo>
                    <a:lnTo>
                      <a:pt x="360" y="672"/>
                    </a:lnTo>
                    <a:lnTo>
                      <a:pt x="352" y="672"/>
                    </a:lnTo>
                    <a:lnTo>
                      <a:pt x="352" y="680"/>
                    </a:lnTo>
                    <a:lnTo>
                      <a:pt x="344" y="680"/>
                    </a:lnTo>
                    <a:lnTo>
                      <a:pt x="344" y="688"/>
                    </a:lnTo>
                    <a:lnTo>
                      <a:pt x="344" y="704"/>
                    </a:lnTo>
                    <a:lnTo>
                      <a:pt x="344" y="736"/>
                    </a:lnTo>
                    <a:lnTo>
                      <a:pt x="336" y="744"/>
                    </a:lnTo>
                    <a:lnTo>
                      <a:pt x="336" y="752"/>
                    </a:lnTo>
                    <a:lnTo>
                      <a:pt x="336" y="768"/>
                    </a:lnTo>
                    <a:lnTo>
                      <a:pt x="336" y="776"/>
                    </a:lnTo>
                    <a:lnTo>
                      <a:pt x="328" y="784"/>
                    </a:lnTo>
                    <a:lnTo>
                      <a:pt x="0" y="296"/>
                    </a:lnTo>
                    <a:close/>
                  </a:path>
                </a:pathLst>
              </a:custGeom>
              <a:grpFill/>
              <a:ln w="6350">
                <a:solidFill>
                  <a:schemeClr val="bg2">
                    <a:lumMod val="40000"/>
                    <a:lumOff val="60000"/>
                  </a:schemeClr>
                </a:solidFill>
                <a:round/>
                <a:headEnd/>
                <a:tailEnd/>
              </a:ln>
            </p:spPr>
            <p:txBody>
              <a:bodyPr/>
              <a:lstStyle/>
              <a:p>
                <a:endParaRPr lang="en-US" dirty="0"/>
              </a:p>
            </p:txBody>
          </p:sp>
          <p:sp>
            <p:nvSpPr>
              <p:cNvPr id="14" name="Freeform 108"/>
              <p:cNvSpPr>
                <a:spLocks/>
              </p:cNvSpPr>
              <p:nvPr/>
            </p:nvSpPr>
            <p:spPr bwMode="auto">
              <a:xfrm>
                <a:off x="1873256" y="2035940"/>
                <a:ext cx="770679" cy="915884"/>
              </a:xfrm>
              <a:custGeom>
                <a:avLst/>
                <a:gdLst>
                  <a:gd name="T0" fmla="*/ 448 w 448"/>
                  <a:gd name="T1" fmla="*/ 160 h 568"/>
                  <a:gd name="T2" fmla="*/ 448 w 448"/>
                  <a:gd name="T3" fmla="*/ 160 h 568"/>
                  <a:gd name="T4" fmla="*/ 296 w 448"/>
                  <a:gd name="T5" fmla="*/ 136 h 568"/>
                  <a:gd name="T6" fmla="*/ 296 w 448"/>
                  <a:gd name="T7" fmla="*/ 136 h 568"/>
                  <a:gd name="T8" fmla="*/ 312 w 448"/>
                  <a:gd name="T9" fmla="*/ 40 h 568"/>
                  <a:gd name="T10" fmla="*/ 312 w 448"/>
                  <a:gd name="T11" fmla="*/ 40 h 568"/>
                  <a:gd name="T12" fmla="*/ 96 w 448"/>
                  <a:gd name="T13" fmla="*/ 0 h 568"/>
                  <a:gd name="T14" fmla="*/ 96 w 448"/>
                  <a:gd name="T15" fmla="*/ 0 h 568"/>
                  <a:gd name="T16" fmla="*/ 0 w 448"/>
                  <a:gd name="T17" fmla="*/ 504 h 568"/>
                  <a:gd name="T18" fmla="*/ 0 w 448"/>
                  <a:gd name="T19" fmla="*/ 504 h 568"/>
                  <a:gd name="T20" fmla="*/ 392 w 448"/>
                  <a:gd name="T21" fmla="*/ 568 h 568"/>
                  <a:gd name="T22" fmla="*/ 392 w 448"/>
                  <a:gd name="T23" fmla="*/ 568 h 568"/>
                  <a:gd name="T24" fmla="*/ 448 w 448"/>
                  <a:gd name="T25" fmla="*/ 160 h 5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8"/>
                  <a:gd name="T40" fmla="*/ 0 h 568"/>
                  <a:gd name="T41" fmla="*/ 448 w 448"/>
                  <a:gd name="T42" fmla="*/ 568 h 56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8" h="568">
                    <a:moveTo>
                      <a:pt x="448" y="160"/>
                    </a:moveTo>
                    <a:lnTo>
                      <a:pt x="448" y="160"/>
                    </a:lnTo>
                    <a:lnTo>
                      <a:pt x="296" y="136"/>
                    </a:lnTo>
                    <a:lnTo>
                      <a:pt x="312" y="40"/>
                    </a:lnTo>
                    <a:lnTo>
                      <a:pt x="96" y="0"/>
                    </a:lnTo>
                    <a:lnTo>
                      <a:pt x="0" y="504"/>
                    </a:lnTo>
                    <a:lnTo>
                      <a:pt x="392" y="568"/>
                    </a:lnTo>
                    <a:lnTo>
                      <a:pt x="448" y="160"/>
                    </a:lnTo>
                    <a:close/>
                  </a:path>
                </a:pathLst>
              </a:custGeom>
              <a:grpFill/>
              <a:ln w="6350">
                <a:solidFill>
                  <a:schemeClr val="bg2">
                    <a:lumMod val="40000"/>
                    <a:lumOff val="60000"/>
                  </a:schemeClr>
                </a:solidFill>
                <a:round/>
                <a:headEnd/>
                <a:tailEnd/>
              </a:ln>
            </p:spPr>
            <p:txBody>
              <a:bodyPr/>
              <a:lstStyle/>
              <a:p>
                <a:endParaRPr lang="en-US" dirty="0"/>
              </a:p>
            </p:txBody>
          </p:sp>
          <p:sp>
            <p:nvSpPr>
              <p:cNvPr id="15" name="Freeform 109"/>
              <p:cNvSpPr>
                <a:spLocks/>
              </p:cNvSpPr>
              <p:nvPr/>
            </p:nvSpPr>
            <p:spPr bwMode="auto">
              <a:xfrm>
                <a:off x="1612499" y="2848702"/>
                <a:ext cx="935824" cy="1017649"/>
              </a:xfrm>
              <a:custGeom>
                <a:avLst/>
                <a:gdLst>
                  <a:gd name="T0" fmla="*/ 32 w 544"/>
                  <a:gd name="T1" fmla="*/ 416 h 632"/>
                  <a:gd name="T2" fmla="*/ 32 w 544"/>
                  <a:gd name="T3" fmla="*/ 392 h 632"/>
                  <a:gd name="T4" fmla="*/ 24 w 544"/>
                  <a:gd name="T5" fmla="*/ 384 h 632"/>
                  <a:gd name="T6" fmla="*/ 24 w 544"/>
                  <a:gd name="T7" fmla="*/ 368 h 632"/>
                  <a:gd name="T8" fmla="*/ 24 w 544"/>
                  <a:gd name="T9" fmla="*/ 360 h 632"/>
                  <a:gd name="T10" fmla="*/ 24 w 544"/>
                  <a:gd name="T11" fmla="*/ 352 h 632"/>
                  <a:gd name="T12" fmla="*/ 48 w 544"/>
                  <a:gd name="T13" fmla="*/ 336 h 632"/>
                  <a:gd name="T14" fmla="*/ 48 w 544"/>
                  <a:gd name="T15" fmla="*/ 312 h 632"/>
                  <a:gd name="T16" fmla="*/ 48 w 544"/>
                  <a:gd name="T17" fmla="*/ 296 h 632"/>
                  <a:gd name="T18" fmla="*/ 88 w 544"/>
                  <a:gd name="T19" fmla="*/ 280 h 632"/>
                  <a:gd name="T20" fmla="*/ 88 w 544"/>
                  <a:gd name="T21" fmla="*/ 272 h 632"/>
                  <a:gd name="T22" fmla="*/ 88 w 544"/>
                  <a:gd name="T23" fmla="*/ 264 h 632"/>
                  <a:gd name="T24" fmla="*/ 80 w 544"/>
                  <a:gd name="T25" fmla="*/ 248 h 632"/>
                  <a:gd name="T26" fmla="*/ 80 w 544"/>
                  <a:gd name="T27" fmla="*/ 232 h 632"/>
                  <a:gd name="T28" fmla="*/ 64 w 544"/>
                  <a:gd name="T29" fmla="*/ 200 h 632"/>
                  <a:gd name="T30" fmla="*/ 64 w 544"/>
                  <a:gd name="T31" fmla="*/ 184 h 632"/>
                  <a:gd name="T32" fmla="*/ 72 w 544"/>
                  <a:gd name="T33" fmla="*/ 176 h 632"/>
                  <a:gd name="T34" fmla="*/ 72 w 544"/>
                  <a:gd name="T35" fmla="*/ 152 h 632"/>
                  <a:gd name="T36" fmla="*/ 72 w 544"/>
                  <a:gd name="T37" fmla="*/ 144 h 632"/>
                  <a:gd name="T38" fmla="*/ 80 w 544"/>
                  <a:gd name="T39" fmla="*/ 104 h 632"/>
                  <a:gd name="T40" fmla="*/ 80 w 544"/>
                  <a:gd name="T41" fmla="*/ 80 h 632"/>
                  <a:gd name="T42" fmla="*/ 88 w 544"/>
                  <a:gd name="T43" fmla="*/ 72 h 632"/>
                  <a:gd name="T44" fmla="*/ 96 w 544"/>
                  <a:gd name="T45" fmla="*/ 72 h 632"/>
                  <a:gd name="T46" fmla="*/ 112 w 544"/>
                  <a:gd name="T47" fmla="*/ 80 h 632"/>
                  <a:gd name="T48" fmla="*/ 120 w 544"/>
                  <a:gd name="T49" fmla="*/ 96 h 632"/>
                  <a:gd name="T50" fmla="*/ 136 w 544"/>
                  <a:gd name="T51" fmla="*/ 80 h 632"/>
                  <a:gd name="T52" fmla="*/ 152 w 544"/>
                  <a:gd name="T53" fmla="*/ 0 h 632"/>
                  <a:gd name="T54" fmla="*/ 544 w 544"/>
                  <a:gd name="T55" fmla="*/ 64 h 632"/>
                  <a:gd name="T56" fmla="*/ 464 w 544"/>
                  <a:gd name="T57" fmla="*/ 632 h 632"/>
                  <a:gd name="T58" fmla="*/ 296 w 544"/>
                  <a:gd name="T59" fmla="*/ 608 h 632"/>
                  <a:gd name="T60" fmla="*/ 0 w 544"/>
                  <a:gd name="T61" fmla="*/ 440 h 632"/>
                  <a:gd name="T62" fmla="*/ 16 w 544"/>
                  <a:gd name="T63" fmla="*/ 416 h 632"/>
                  <a:gd name="T64" fmla="*/ 24 w 544"/>
                  <a:gd name="T65" fmla="*/ 416 h 6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44"/>
                  <a:gd name="T100" fmla="*/ 0 h 632"/>
                  <a:gd name="T101" fmla="*/ 544 w 544"/>
                  <a:gd name="T102" fmla="*/ 632 h 63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44" h="632">
                    <a:moveTo>
                      <a:pt x="24" y="416"/>
                    </a:moveTo>
                    <a:lnTo>
                      <a:pt x="32" y="416"/>
                    </a:lnTo>
                    <a:lnTo>
                      <a:pt x="32" y="392"/>
                    </a:lnTo>
                    <a:lnTo>
                      <a:pt x="24" y="384"/>
                    </a:lnTo>
                    <a:lnTo>
                      <a:pt x="24" y="368"/>
                    </a:lnTo>
                    <a:lnTo>
                      <a:pt x="24" y="360"/>
                    </a:lnTo>
                    <a:lnTo>
                      <a:pt x="24" y="352"/>
                    </a:lnTo>
                    <a:lnTo>
                      <a:pt x="40" y="344"/>
                    </a:lnTo>
                    <a:lnTo>
                      <a:pt x="48" y="336"/>
                    </a:lnTo>
                    <a:lnTo>
                      <a:pt x="48" y="320"/>
                    </a:lnTo>
                    <a:lnTo>
                      <a:pt x="48" y="312"/>
                    </a:lnTo>
                    <a:lnTo>
                      <a:pt x="48" y="304"/>
                    </a:lnTo>
                    <a:lnTo>
                      <a:pt x="48" y="296"/>
                    </a:lnTo>
                    <a:lnTo>
                      <a:pt x="72" y="280"/>
                    </a:lnTo>
                    <a:lnTo>
                      <a:pt x="88" y="280"/>
                    </a:lnTo>
                    <a:lnTo>
                      <a:pt x="88" y="272"/>
                    </a:lnTo>
                    <a:lnTo>
                      <a:pt x="88" y="264"/>
                    </a:lnTo>
                    <a:lnTo>
                      <a:pt x="80" y="248"/>
                    </a:lnTo>
                    <a:lnTo>
                      <a:pt x="80" y="232"/>
                    </a:lnTo>
                    <a:lnTo>
                      <a:pt x="64" y="208"/>
                    </a:lnTo>
                    <a:lnTo>
                      <a:pt x="64" y="200"/>
                    </a:lnTo>
                    <a:lnTo>
                      <a:pt x="64" y="184"/>
                    </a:lnTo>
                    <a:lnTo>
                      <a:pt x="72" y="176"/>
                    </a:lnTo>
                    <a:lnTo>
                      <a:pt x="72" y="168"/>
                    </a:lnTo>
                    <a:lnTo>
                      <a:pt x="72" y="152"/>
                    </a:lnTo>
                    <a:lnTo>
                      <a:pt x="72" y="144"/>
                    </a:lnTo>
                    <a:lnTo>
                      <a:pt x="80" y="136"/>
                    </a:lnTo>
                    <a:lnTo>
                      <a:pt x="80" y="104"/>
                    </a:lnTo>
                    <a:lnTo>
                      <a:pt x="80" y="88"/>
                    </a:lnTo>
                    <a:lnTo>
                      <a:pt x="80" y="80"/>
                    </a:lnTo>
                    <a:lnTo>
                      <a:pt x="88" y="80"/>
                    </a:lnTo>
                    <a:lnTo>
                      <a:pt x="88" y="72"/>
                    </a:lnTo>
                    <a:lnTo>
                      <a:pt x="96" y="72"/>
                    </a:lnTo>
                    <a:lnTo>
                      <a:pt x="96" y="80"/>
                    </a:lnTo>
                    <a:lnTo>
                      <a:pt x="112" y="80"/>
                    </a:lnTo>
                    <a:lnTo>
                      <a:pt x="112" y="88"/>
                    </a:lnTo>
                    <a:lnTo>
                      <a:pt x="120" y="96"/>
                    </a:lnTo>
                    <a:lnTo>
                      <a:pt x="128" y="96"/>
                    </a:lnTo>
                    <a:lnTo>
                      <a:pt x="136" y="80"/>
                    </a:lnTo>
                    <a:lnTo>
                      <a:pt x="136" y="72"/>
                    </a:lnTo>
                    <a:lnTo>
                      <a:pt x="152" y="0"/>
                    </a:lnTo>
                    <a:lnTo>
                      <a:pt x="544" y="64"/>
                    </a:lnTo>
                    <a:lnTo>
                      <a:pt x="464" y="632"/>
                    </a:lnTo>
                    <a:lnTo>
                      <a:pt x="296" y="608"/>
                    </a:lnTo>
                    <a:lnTo>
                      <a:pt x="0" y="440"/>
                    </a:lnTo>
                    <a:lnTo>
                      <a:pt x="16" y="416"/>
                    </a:lnTo>
                    <a:lnTo>
                      <a:pt x="24" y="416"/>
                    </a:lnTo>
                    <a:close/>
                  </a:path>
                </a:pathLst>
              </a:custGeom>
              <a:grpFill/>
              <a:ln w="6350">
                <a:solidFill>
                  <a:schemeClr val="bg2">
                    <a:lumMod val="40000"/>
                    <a:lumOff val="60000"/>
                  </a:schemeClr>
                </a:solidFill>
                <a:round/>
                <a:headEnd/>
                <a:tailEnd/>
              </a:ln>
            </p:spPr>
            <p:txBody>
              <a:bodyPr/>
              <a:lstStyle/>
              <a:p>
                <a:endParaRPr lang="en-US" dirty="0"/>
              </a:p>
            </p:txBody>
          </p:sp>
          <p:sp>
            <p:nvSpPr>
              <p:cNvPr id="16" name="Freeform 110"/>
              <p:cNvSpPr>
                <a:spLocks/>
              </p:cNvSpPr>
              <p:nvPr/>
            </p:nvSpPr>
            <p:spPr bwMode="auto">
              <a:xfrm>
                <a:off x="1653061" y="850038"/>
                <a:ext cx="825726" cy="1251031"/>
              </a:xfrm>
              <a:custGeom>
                <a:avLst/>
                <a:gdLst>
                  <a:gd name="T0" fmla="*/ 208 w 480"/>
                  <a:gd name="T1" fmla="*/ 128 h 776"/>
                  <a:gd name="T2" fmla="*/ 216 w 480"/>
                  <a:gd name="T3" fmla="*/ 160 h 776"/>
                  <a:gd name="T4" fmla="*/ 216 w 480"/>
                  <a:gd name="T5" fmla="*/ 168 h 776"/>
                  <a:gd name="T6" fmla="*/ 208 w 480"/>
                  <a:gd name="T7" fmla="*/ 168 h 776"/>
                  <a:gd name="T8" fmla="*/ 224 w 480"/>
                  <a:gd name="T9" fmla="*/ 184 h 776"/>
                  <a:gd name="T10" fmla="*/ 224 w 480"/>
                  <a:gd name="T11" fmla="*/ 192 h 776"/>
                  <a:gd name="T12" fmla="*/ 248 w 480"/>
                  <a:gd name="T13" fmla="*/ 248 h 776"/>
                  <a:gd name="T14" fmla="*/ 256 w 480"/>
                  <a:gd name="T15" fmla="*/ 248 h 776"/>
                  <a:gd name="T16" fmla="*/ 264 w 480"/>
                  <a:gd name="T17" fmla="*/ 256 h 776"/>
                  <a:gd name="T18" fmla="*/ 272 w 480"/>
                  <a:gd name="T19" fmla="*/ 264 h 776"/>
                  <a:gd name="T20" fmla="*/ 288 w 480"/>
                  <a:gd name="T21" fmla="*/ 272 h 776"/>
                  <a:gd name="T22" fmla="*/ 280 w 480"/>
                  <a:gd name="T23" fmla="*/ 296 h 776"/>
                  <a:gd name="T24" fmla="*/ 272 w 480"/>
                  <a:gd name="T25" fmla="*/ 304 h 776"/>
                  <a:gd name="T26" fmla="*/ 272 w 480"/>
                  <a:gd name="T27" fmla="*/ 320 h 776"/>
                  <a:gd name="T28" fmla="*/ 272 w 480"/>
                  <a:gd name="T29" fmla="*/ 336 h 776"/>
                  <a:gd name="T30" fmla="*/ 264 w 480"/>
                  <a:gd name="T31" fmla="*/ 344 h 776"/>
                  <a:gd name="T32" fmla="*/ 256 w 480"/>
                  <a:gd name="T33" fmla="*/ 368 h 776"/>
                  <a:gd name="T34" fmla="*/ 256 w 480"/>
                  <a:gd name="T35" fmla="*/ 368 h 776"/>
                  <a:gd name="T36" fmla="*/ 264 w 480"/>
                  <a:gd name="T37" fmla="*/ 376 h 776"/>
                  <a:gd name="T38" fmla="*/ 280 w 480"/>
                  <a:gd name="T39" fmla="*/ 384 h 776"/>
                  <a:gd name="T40" fmla="*/ 296 w 480"/>
                  <a:gd name="T41" fmla="*/ 368 h 776"/>
                  <a:gd name="T42" fmla="*/ 304 w 480"/>
                  <a:gd name="T43" fmla="*/ 384 h 776"/>
                  <a:gd name="T44" fmla="*/ 304 w 480"/>
                  <a:gd name="T45" fmla="*/ 408 h 776"/>
                  <a:gd name="T46" fmla="*/ 320 w 480"/>
                  <a:gd name="T47" fmla="*/ 448 h 776"/>
                  <a:gd name="T48" fmla="*/ 320 w 480"/>
                  <a:gd name="T49" fmla="*/ 464 h 776"/>
                  <a:gd name="T50" fmla="*/ 336 w 480"/>
                  <a:gd name="T51" fmla="*/ 480 h 776"/>
                  <a:gd name="T52" fmla="*/ 344 w 480"/>
                  <a:gd name="T53" fmla="*/ 520 h 776"/>
                  <a:gd name="T54" fmla="*/ 360 w 480"/>
                  <a:gd name="T55" fmla="*/ 504 h 776"/>
                  <a:gd name="T56" fmla="*/ 376 w 480"/>
                  <a:gd name="T57" fmla="*/ 512 h 776"/>
                  <a:gd name="T58" fmla="*/ 392 w 480"/>
                  <a:gd name="T59" fmla="*/ 504 h 776"/>
                  <a:gd name="T60" fmla="*/ 400 w 480"/>
                  <a:gd name="T61" fmla="*/ 512 h 776"/>
                  <a:gd name="T62" fmla="*/ 424 w 480"/>
                  <a:gd name="T63" fmla="*/ 504 h 776"/>
                  <a:gd name="T64" fmla="*/ 440 w 480"/>
                  <a:gd name="T65" fmla="*/ 512 h 776"/>
                  <a:gd name="T66" fmla="*/ 456 w 480"/>
                  <a:gd name="T67" fmla="*/ 496 h 776"/>
                  <a:gd name="T68" fmla="*/ 464 w 480"/>
                  <a:gd name="T69" fmla="*/ 496 h 776"/>
                  <a:gd name="T70" fmla="*/ 480 w 480"/>
                  <a:gd name="T71" fmla="*/ 528 h 776"/>
                  <a:gd name="T72" fmla="*/ 224 w 480"/>
                  <a:gd name="T73" fmla="*/ 736 h 776"/>
                  <a:gd name="T74" fmla="*/ 0 w 480"/>
                  <a:gd name="T75" fmla="*/ 688 h 776"/>
                  <a:gd name="T76" fmla="*/ 40 w 480"/>
                  <a:gd name="T77" fmla="*/ 520 h 776"/>
                  <a:gd name="T78" fmla="*/ 56 w 480"/>
                  <a:gd name="T79" fmla="*/ 496 h 776"/>
                  <a:gd name="T80" fmla="*/ 56 w 480"/>
                  <a:gd name="T81" fmla="*/ 480 h 776"/>
                  <a:gd name="T82" fmla="*/ 56 w 480"/>
                  <a:gd name="T83" fmla="*/ 472 h 776"/>
                  <a:gd name="T84" fmla="*/ 40 w 480"/>
                  <a:gd name="T85" fmla="*/ 456 h 776"/>
                  <a:gd name="T86" fmla="*/ 72 w 480"/>
                  <a:gd name="T87" fmla="*/ 408 h 776"/>
                  <a:gd name="T88" fmla="*/ 80 w 480"/>
                  <a:gd name="T89" fmla="*/ 392 h 776"/>
                  <a:gd name="T90" fmla="*/ 120 w 480"/>
                  <a:gd name="T91" fmla="*/ 336 h 776"/>
                  <a:gd name="T92" fmla="*/ 112 w 480"/>
                  <a:gd name="T93" fmla="*/ 320 h 776"/>
                  <a:gd name="T94" fmla="*/ 96 w 480"/>
                  <a:gd name="T95" fmla="*/ 288 h 776"/>
                  <a:gd name="T96" fmla="*/ 96 w 480"/>
                  <a:gd name="T97" fmla="*/ 256 h 776"/>
                  <a:gd name="T98" fmla="*/ 152 w 480"/>
                  <a:gd name="T99" fmla="*/ 0 h 776"/>
                  <a:gd name="T100" fmla="*/ 216 w 480"/>
                  <a:gd name="T101" fmla="*/ 16 h 77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80"/>
                  <a:gd name="T154" fmla="*/ 0 h 776"/>
                  <a:gd name="T155" fmla="*/ 480 w 480"/>
                  <a:gd name="T156" fmla="*/ 776 h 77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80" h="776">
                    <a:moveTo>
                      <a:pt x="200" y="112"/>
                    </a:moveTo>
                    <a:lnTo>
                      <a:pt x="200" y="112"/>
                    </a:lnTo>
                    <a:lnTo>
                      <a:pt x="208" y="128"/>
                    </a:lnTo>
                    <a:lnTo>
                      <a:pt x="216" y="152"/>
                    </a:lnTo>
                    <a:lnTo>
                      <a:pt x="216" y="160"/>
                    </a:lnTo>
                    <a:lnTo>
                      <a:pt x="208" y="160"/>
                    </a:lnTo>
                    <a:lnTo>
                      <a:pt x="216" y="168"/>
                    </a:lnTo>
                    <a:lnTo>
                      <a:pt x="208" y="168"/>
                    </a:lnTo>
                    <a:lnTo>
                      <a:pt x="208" y="176"/>
                    </a:lnTo>
                    <a:lnTo>
                      <a:pt x="224" y="184"/>
                    </a:lnTo>
                    <a:lnTo>
                      <a:pt x="224" y="192"/>
                    </a:lnTo>
                    <a:lnTo>
                      <a:pt x="240" y="192"/>
                    </a:lnTo>
                    <a:lnTo>
                      <a:pt x="248" y="232"/>
                    </a:lnTo>
                    <a:lnTo>
                      <a:pt x="248" y="248"/>
                    </a:lnTo>
                    <a:lnTo>
                      <a:pt x="256" y="248"/>
                    </a:lnTo>
                    <a:lnTo>
                      <a:pt x="256" y="256"/>
                    </a:lnTo>
                    <a:lnTo>
                      <a:pt x="264" y="256"/>
                    </a:lnTo>
                    <a:lnTo>
                      <a:pt x="272" y="264"/>
                    </a:lnTo>
                    <a:lnTo>
                      <a:pt x="288" y="264"/>
                    </a:lnTo>
                    <a:lnTo>
                      <a:pt x="288" y="272"/>
                    </a:lnTo>
                    <a:lnTo>
                      <a:pt x="280" y="288"/>
                    </a:lnTo>
                    <a:lnTo>
                      <a:pt x="280" y="296"/>
                    </a:lnTo>
                    <a:lnTo>
                      <a:pt x="272" y="304"/>
                    </a:lnTo>
                    <a:lnTo>
                      <a:pt x="272" y="312"/>
                    </a:lnTo>
                    <a:lnTo>
                      <a:pt x="272" y="320"/>
                    </a:lnTo>
                    <a:lnTo>
                      <a:pt x="264" y="328"/>
                    </a:lnTo>
                    <a:lnTo>
                      <a:pt x="272" y="336"/>
                    </a:lnTo>
                    <a:lnTo>
                      <a:pt x="264" y="344"/>
                    </a:lnTo>
                    <a:lnTo>
                      <a:pt x="256" y="344"/>
                    </a:lnTo>
                    <a:lnTo>
                      <a:pt x="256" y="360"/>
                    </a:lnTo>
                    <a:lnTo>
                      <a:pt x="256" y="368"/>
                    </a:lnTo>
                    <a:lnTo>
                      <a:pt x="256" y="376"/>
                    </a:lnTo>
                    <a:lnTo>
                      <a:pt x="264" y="376"/>
                    </a:lnTo>
                    <a:lnTo>
                      <a:pt x="264" y="384"/>
                    </a:lnTo>
                    <a:lnTo>
                      <a:pt x="280" y="384"/>
                    </a:lnTo>
                    <a:lnTo>
                      <a:pt x="296" y="368"/>
                    </a:lnTo>
                    <a:lnTo>
                      <a:pt x="304" y="368"/>
                    </a:lnTo>
                    <a:lnTo>
                      <a:pt x="304" y="384"/>
                    </a:lnTo>
                    <a:lnTo>
                      <a:pt x="304" y="392"/>
                    </a:lnTo>
                    <a:lnTo>
                      <a:pt x="304" y="408"/>
                    </a:lnTo>
                    <a:lnTo>
                      <a:pt x="312" y="424"/>
                    </a:lnTo>
                    <a:lnTo>
                      <a:pt x="320" y="440"/>
                    </a:lnTo>
                    <a:lnTo>
                      <a:pt x="320" y="448"/>
                    </a:lnTo>
                    <a:lnTo>
                      <a:pt x="312" y="448"/>
                    </a:lnTo>
                    <a:lnTo>
                      <a:pt x="312" y="456"/>
                    </a:lnTo>
                    <a:lnTo>
                      <a:pt x="320" y="464"/>
                    </a:lnTo>
                    <a:lnTo>
                      <a:pt x="328" y="464"/>
                    </a:lnTo>
                    <a:lnTo>
                      <a:pt x="336" y="480"/>
                    </a:lnTo>
                    <a:lnTo>
                      <a:pt x="336" y="488"/>
                    </a:lnTo>
                    <a:lnTo>
                      <a:pt x="344" y="512"/>
                    </a:lnTo>
                    <a:lnTo>
                      <a:pt x="344" y="520"/>
                    </a:lnTo>
                    <a:lnTo>
                      <a:pt x="352" y="520"/>
                    </a:lnTo>
                    <a:lnTo>
                      <a:pt x="352" y="512"/>
                    </a:lnTo>
                    <a:lnTo>
                      <a:pt x="360" y="504"/>
                    </a:lnTo>
                    <a:lnTo>
                      <a:pt x="368" y="504"/>
                    </a:lnTo>
                    <a:lnTo>
                      <a:pt x="376" y="512"/>
                    </a:lnTo>
                    <a:lnTo>
                      <a:pt x="384" y="512"/>
                    </a:lnTo>
                    <a:lnTo>
                      <a:pt x="392" y="504"/>
                    </a:lnTo>
                    <a:lnTo>
                      <a:pt x="400" y="504"/>
                    </a:lnTo>
                    <a:lnTo>
                      <a:pt x="400" y="512"/>
                    </a:lnTo>
                    <a:lnTo>
                      <a:pt x="408" y="512"/>
                    </a:lnTo>
                    <a:lnTo>
                      <a:pt x="424" y="504"/>
                    </a:lnTo>
                    <a:lnTo>
                      <a:pt x="432" y="512"/>
                    </a:lnTo>
                    <a:lnTo>
                      <a:pt x="440" y="512"/>
                    </a:lnTo>
                    <a:lnTo>
                      <a:pt x="448" y="512"/>
                    </a:lnTo>
                    <a:lnTo>
                      <a:pt x="456" y="496"/>
                    </a:lnTo>
                    <a:lnTo>
                      <a:pt x="464" y="496"/>
                    </a:lnTo>
                    <a:lnTo>
                      <a:pt x="472" y="512"/>
                    </a:lnTo>
                    <a:lnTo>
                      <a:pt x="480" y="528"/>
                    </a:lnTo>
                    <a:lnTo>
                      <a:pt x="440" y="776"/>
                    </a:lnTo>
                    <a:lnTo>
                      <a:pt x="224" y="736"/>
                    </a:lnTo>
                    <a:lnTo>
                      <a:pt x="176" y="728"/>
                    </a:lnTo>
                    <a:lnTo>
                      <a:pt x="72" y="704"/>
                    </a:lnTo>
                    <a:lnTo>
                      <a:pt x="0" y="688"/>
                    </a:lnTo>
                    <a:lnTo>
                      <a:pt x="40" y="536"/>
                    </a:lnTo>
                    <a:lnTo>
                      <a:pt x="40" y="520"/>
                    </a:lnTo>
                    <a:lnTo>
                      <a:pt x="56" y="496"/>
                    </a:lnTo>
                    <a:lnTo>
                      <a:pt x="56" y="488"/>
                    </a:lnTo>
                    <a:lnTo>
                      <a:pt x="56" y="480"/>
                    </a:lnTo>
                    <a:lnTo>
                      <a:pt x="56" y="472"/>
                    </a:lnTo>
                    <a:lnTo>
                      <a:pt x="40" y="464"/>
                    </a:lnTo>
                    <a:lnTo>
                      <a:pt x="40" y="456"/>
                    </a:lnTo>
                    <a:lnTo>
                      <a:pt x="48" y="448"/>
                    </a:lnTo>
                    <a:lnTo>
                      <a:pt x="48" y="432"/>
                    </a:lnTo>
                    <a:lnTo>
                      <a:pt x="72" y="408"/>
                    </a:lnTo>
                    <a:lnTo>
                      <a:pt x="80" y="400"/>
                    </a:lnTo>
                    <a:lnTo>
                      <a:pt x="80" y="392"/>
                    </a:lnTo>
                    <a:lnTo>
                      <a:pt x="120" y="344"/>
                    </a:lnTo>
                    <a:lnTo>
                      <a:pt x="120" y="336"/>
                    </a:lnTo>
                    <a:lnTo>
                      <a:pt x="120" y="328"/>
                    </a:lnTo>
                    <a:lnTo>
                      <a:pt x="112" y="320"/>
                    </a:lnTo>
                    <a:lnTo>
                      <a:pt x="96" y="296"/>
                    </a:lnTo>
                    <a:lnTo>
                      <a:pt x="96" y="288"/>
                    </a:lnTo>
                    <a:lnTo>
                      <a:pt x="104" y="280"/>
                    </a:lnTo>
                    <a:lnTo>
                      <a:pt x="104" y="272"/>
                    </a:lnTo>
                    <a:lnTo>
                      <a:pt x="96" y="256"/>
                    </a:lnTo>
                    <a:lnTo>
                      <a:pt x="104" y="248"/>
                    </a:lnTo>
                    <a:lnTo>
                      <a:pt x="152" y="0"/>
                    </a:lnTo>
                    <a:lnTo>
                      <a:pt x="216" y="16"/>
                    </a:lnTo>
                    <a:lnTo>
                      <a:pt x="200" y="112"/>
                    </a:lnTo>
                    <a:close/>
                  </a:path>
                </a:pathLst>
              </a:custGeom>
              <a:grpFill/>
              <a:ln w="6350">
                <a:solidFill>
                  <a:schemeClr val="bg2">
                    <a:lumMod val="40000"/>
                    <a:lumOff val="60000"/>
                  </a:schemeClr>
                </a:solidFill>
                <a:round/>
                <a:headEnd/>
                <a:tailEnd/>
              </a:ln>
            </p:spPr>
            <p:txBody>
              <a:bodyPr/>
              <a:lstStyle/>
              <a:p>
                <a:endParaRPr lang="en-US" dirty="0"/>
              </a:p>
            </p:txBody>
          </p:sp>
          <p:sp>
            <p:nvSpPr>
              <p:cNvPr id="17" name="Freeform 111"/>
              <p:cNvSpPr>
                <a:spLocks/>
              </p:cNvSpPr>
              <p:nvPr/>
            </p:nvSpPr>
            <p:spPr bwMode="auto">
              <a:xfrm>
                <a:off x="2383177" y="1611239"/>
                <a:ext cx="963349" cy="747633"/>
              </a:xfrm>
              <a:custGeom>
                <a:avLst/>
                <a:gdLst>
                  <a:gd name="T0" fmla="*/ 144 w 560"/>
                  <a:gd name="T1" fmla="*/ 424 h 464"/>
                  <a:gd name="T2" fmla="*/ 32 w 560"/>
                  <a:gd name="T3" fmla="*/ 408 h 464"/>
                  <a:gd name="T4" fmla="*/ 0 w 560"/>
                  <a:gd name="T5" fmla="*/ 400 h 464"/>
                  <a:gd name="T6" fmla="*/ 0 w 560"/>
                  <a:gd name="T7" fmla="*/ 400 h 464"/>
                  <a:gd name="T8" fmla="*/ 16 w 560"/>
                  <a:gd name="T9" fmla="*/ 304 h 464"/>
                  <a:gd name="T10" fmla="*/ 56 w 560"/>
                  <a:gd name="T11" fmla="*/ 56 h 464"/>
                  <a:gd name="T12" fmla="*/ 64 w 560"/>
                  <a:gd name="T13" fmla="*/ 0 h 464"/>
                  <a:gd name="T14" fmla="*/ 64 w 560"/>
                  <a:gd name="T15" fmla="*/ 0 h 464"/>
                  <a:gd name="T16" fmla="*/ 144 w 560"/>
                  <a:gd name="T17" fmla="*/ 16 h 464"/>
                  <a:gd name="T18" fmla="*/ 344 w 560"/>
                  <a:gd name="T19" fmla="*/ 40 h 464"/>
                  <a:gd name="T20" fmla="*/ 560 w 560"/>
                  <a:gd name="T21" fmla="*/ 64 h 464"/>
                  <a:gd name="T22" fmla="*/ 560 w 560"/>
                  <a:gd name="T23" fmla="*/ 64 h 464"/>
                  <a:gd name="T24" fmla="*/ 544 w 560"/>
                  <a:gd name="T25" fmla="*/ 264 h 464"/>
                  <a:gd name="T26" fmla="*/ 520 w 560"/>
                  <a:gd name="T27" fmla="*/ 464 h 464"/>
                  <a:gd name="T28" fmla="*/ 520 w 560"/>
                  <a:gd name="T29" fmla="*/ 464 h 464"/>
                  <a:gd name="T30" fmla="*/ 480 w 560"/>
                  <a:gd name="T31" fmla="*/ 464 h 464"/>
                  <a:gd name="T32" fmla="*/ 344 w 560"/>
                  <a:gd name="T33" fmla="*/ 448 h 464"/>
                  <a:gd name="T34" fmla="*/ 160 w 560"/>
                  <a:gd name="T35" fmla="*/ 424 h 464"/>
                  <a:gd name="T36" fmla="*/ 144 w 560"/>
                  <a:gd name="T37" fmla="*/ 424 h 4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60"/>
                  <a:gd name="T58" fmla="*/ 0 h 464"/>
                  <a:gd name="T59" fmla="*/ 560 w 560"/>
                  <a:gd name="T60" fmla="*/ 464 h 4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60" h="464">
                    <a:moveTo>
                      <a:pt x="144" y="424"/>
                    </a:moveTo>
                    <a:lnTo>
                      <a:pt x="32" y="408"/>
                    </a:lnTo>
                    <a:lnTo>
                      <a:pt x="0" y="400"/>
                    </a:lnTo>
                    <a:lnTo>
                      <a:pt x="16" y="304"/>
                    </a:lnTo>
                    <a:lnTo>
                      <a:pt x="56" y="56"/>
                    </a:lnTo>
                    <a:lnTo>
                      <a:pt x="64" y="0"/>
                    </a:lnTo>
                    <a:lnTo>
                      <a:pt x="144" y="16"/>
                    </a:lnTo>
                    <a:lnTo>
                      <a:pt x="344" y="40"/>
                    </a:lnTo>
                    <a:lnTo>
                      <a:pt x="560" y="64"/>
                    </a:lnTo>
                    <a:lnTo>
                      <a:pt x="544" y="264"/>
                    </a:lnTo>
                    <a:lnTo>
                      <a:pt x="520" y="464"/>
                    </a:lnTo>
                    <a:lnTo>
                      <a:pt x="480" y="464"/>
                    </a:lnTo>
                    <a:lnTo>
                      <a:pt x="344" y="448"/>
                    </a:lnTo>
                    <a:lnTo>
                      <a:pt x="160" y="424"/>
                    </a:lnTo>
                    <a:lnTo>
                      <a:pt x="144" y="424"/>
                    </a:lnTo>
                    <a:close/>
                  </a:path>
                </a:pathLst>
              </a:custGeom>
              <a:grpFill/>
              <a:ln w="6350">
                <a:solidFill>
                  <a:schemeClr val="bg2">
                    <a:lumMod val="40000"/>
                    <a:lumOff val="60000"/>
                  </a:schemeClr>
                </a:solidFill>
                <a:round/>
                <a:headEnd/>
                <a:tailEnd/>
              </a:ln>
            </p:spPr>
            <p:txBody>
              <a:bodyPr/>
              <a:lstStyle/>
              <a:p>
                <a:endParaRPr lang="en-US" dirty="0"/>
              </a:p>
            </p:txBody>
          </p:sp>
          <p:sp>
            <p:nvSpPr>
              <p:cNvPr id="18" name="Freeform 112"/>
              <p:cNvSpPr>
                <a:spLocks/>
              </p:cNvSpPr>
              <p:nvPr/>
            </p:nvSpPr>
            <p:spPr bwMode="auto">
              <a:xfrm>
                <a:off x="2410702" y="2951823"/>
                <a:ext cx="963349" cy="940309"/>
              </a:xfrm>
              <a:custGeom>
                <a:avLst/>
                <a:gdLst>
                  <a:gd name="T0" fmla="*/ 80 w 560"/>
                  <a:gd name="T1" fmla="*/ 536 h 584"/>
                  <a:gd name="T2" fmla="*/ 80 w 560"/>
                  <a:gd name="T3" fmla="*/ 536 h 584"/>
                  <a:gd name="T4" fmla="*/ 216 w 560"/>
                  <a:gd name="T5" fmla="*/ 552 h 584"/>
                  <a:gd name="T6" fmla="*/ 216 w 560"/>
                  <a:gd name="T7" fmla="*/ 552 h 584"/>
                  <a:gd name="T8" fmla="*/ 216 w 560"/>
                  <a:gd name="T9" fmla="*/ 544 h 584"/>
                  <a:gd name="T10" fmla="*/ 216 w 560"/>
                  <a:gd name="T11" fmla="*/ 544 h 584"/>
                  <a:gd name="T12" fmla="*/ 216 w 560"/>
                  <a:gd name="T13" fmla="*/ 528 h 584"/>
                  <a:gd name="T14" fmla="*/ 216 w 560"/>
                  <a:gd name="T15" fmla="*/ 528 h 584"/>
                  <a:gd name="T16" fmla="*/ 520 w 560"/>
                  <a:gd name="T17" fmla="*/ 560 h 584"/>
                  <a:gd name="T18" fmla="*/ 520 w 560"/>
                  <a:gd name="T19" fmla="*/ 560 h 584"/>
                  <a:gd name="T20" fmla="*/ 552 w 560"/>
                  <a:gd name="T21" fmla="*/ 96 h 584"/>
                  <a:gd name="T22" fmla="*/ 560 w 560"/>
                  <a:gd name="T23" fmla="*/ 48 h 584"/>
                  <a:gd name="T24" fmla="*/ 560 w 560"/>
                  <a:gd name="T25" fmla="*/ 48 h 584"/>
                  <a:gd name="T26" fmla="*/ 512 w 560"/>
                  <a:gd name="T27" fmla="*/ 48 h 584"/>
                  <a:gd name="T28" fmla="*/ 328 w 560"/>
                  <a:gd name="T29" fmla="*/ 32 h 584"/>
                  <a:gd name="T30" fmla="*/ 128 w 560"/>
                  <a:gd name="T31" fmla="*/ 8 h 584"/>
                  <a:gd name="T32" fmla="*/ 80 w 560"/>
                  <a:gd name="T33" fmla="*/ 0 h 584"/>
                  <a:gd name="T34" fmla="*/ 80 w 560"/>
                  <a:gd name="T35" fmla="*/ 0 h 584"/>
                  <a:gd name="T36" fmla="*/ 0 w 560"/>
                  <a:gd name="T37" fmla="*/ 568 h 584"/>
                  <a:gd name="T38" fmla="*/ 0 w 560"/>
                  <a:gd name="T39" fmla="*/ 568 h 584"/>
                  <a:gd name="T40" fmla="*/ 72 w 560"/>
                  <a:gd name="T41" fmla="*/ 584 h 584"/>
                  <a:gd name="T42" fmla="*/ 72 w 560"/>
                  <a:gd name="T43" fmla="*/ 584 h 584"/>
                  <a:gd name="T44" fmla="*/ 80 w 560"/>
                  <a:gd name="T45" fmla="*/ 536 h 5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60"/>
                  <a:gd name="T70" fmla="*/ 0 h 584"/>
                  <a:gd name="T71" fmla="*/ 560 w 560"/>
                  <a:gd name="T72" fmla="*/ 584 h 58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60" h="584">
                    <a:moveTo>
                      <a:pt x="80" y="536"/>
                    </a:moveTo>
                    <a:lnTo>
                      <a:pt x="80" y="536"/>
                    </a:lnTo>
                    <a:lnTo>
                      <a:pt x="216" y="552"/>
                    </a:lnTo>
                    <a:lnTo>
                      <a:pt x="216" y="544"/>
                    </a:lnTo>
                    <a:lnTo>
                      <a:pt x="216" y="528"/>
                    </a:lnTo>
                    <a:lnTo>
                      <a:pt x="520" y="560"/>
                    </a:lnTo>
                    <a:lnTo>
                      <a:pt x="552" y="96"/>
                    </a:lnTo>
                    <a:lnTo>
                      <a:pt x="560" y="48"/>
                    </a:lnTo>
                    <a:lnTo>
                      <a:pt x="512" y="48"/>
                    </a:lnTo>
                    <a:lnTo>
                      <a:pt x="328" y="32"/>
                    </a:lnTo>
                    <a:lnTo>
                      <a:pt x="128" y="8"/>
                    </a:lnTo>
                    <a:lnTo>
                      <a:pt x="80" y="0"/>
                    </a:lnTo>
                    <a:lnTo>
                      <a:pt x="0" y="568"/>
                    </a:lnTo>
                    <a:lnTo>
                      <a:pt x="72" y="584"/>
                    </a:lnTo>
                    <a:lnTo>
                      <a:pt x="80" y="536"/>
                    </a:lnTo>
                    <a:close/>
                  </a:path>
                </a:pathLst>
              </a:custGeom>
              <a:grpFill/>
              <a:ln w="6350">
                <a:solidFill>
                  <a:schemeClr val="bg2">
                    <a:lumMod val="40000"/>
                    <a:lumOff val="60000"/>
                  </a:schemeClr>
                </a:solidFill>
                <a:round/>
                <a:headEnd/>
                <a:tailEnd/>
              </a:ln>
            </p:spPr>
            <p:txBody>
              <a:bodyPr/>
              <a:lstStyle/>
              <a:p>
                <a:endParaRPr lang="en-US" dirty="0"/>
              </a:p>
            </p:txBody>
          </p:sp>
          <p:sp>
            <p:nvSpPr>
              <p:cNvPr id="19" name="Freeform 113"/>
              <p:cNvSpPr>
                <a:spLocks/>
              </p:cNvSpPr>
              <p:nvPr/>
            </p:nvSpPr>
            <p:spPr bwMode="auto">
              <a:xfrm>
                <a:off x="1997839" y="875817"/>
                <a:ext cx="1403735" cy="838543"/>
              </a:xfrm>
              <a:custGeom>
                <a:avLst/>
                <a:gdLst>
                  <a:gd name="T0" fmla="*/ 568 w 816"/>
                  <a:gd name="T1" fmla="*/ 496 h 520"/>
                  <a:gd name="T2" fmla="*/ 784 w 816"/>
                  <a:gd name="T3" fmla="*/ 520 h 520"/>
                  <a:gd name="T4" fmla="*/ 816 w 816"/>
                  <a:gd name="T5" fmla="*/ 112 h 520"/>
                  <a:gd name="T6" fmla="*/ 328 w 816"/>
                  <a:gd name="T7" fmla="*/ 56 h 520"/>
                  <a:gd name="T8" fmla="*/ 16 w 816"/>
                  <a:gd name="T9" fmla="*/ 0 h 520"/>
                  <a:gd name="T10" fmla="*/ 0 w 816"/>
                  <a:gd name="T11" fmla="*/ 96 h 520"/>
                  <a:gd name="T12" fmla="*/ 8 w 816"/>
                  <a:gd name="T13" fmla="*/ 112 h 520"/>
                  <a:gd name="T14" fmla="*/ 16 w 816"/>
                  <a:gd name="T15" fmla="*/ 144 h 520"/>
                  <a:gd name="T16" fmla="*/ 8 w 816"/>
                  <a:gd name="T17" fmla="*/ 144 h 520"/>
                  <a:gd name="T18" fmla="*/ 16 w 816"/>
                  <a:gd name="T19" fmla="*/ 152 h 520"/>
                  <a:gd name="T20" fmla="*/ 8 w 816"/>
                  <a:gd name="T21" fmla="*/ 152 h 520"/>
                  <a:gd name="T22" fmla="*/ 8 w 816"/>
                  <a:gd name="T23" fmla="*/ 160 h 520"/>
                  <a:gd name="T24" fmla="*/ 24 w 816"/>
                  <a:gd name="T25" fmla="*/ 168 h 520"/>
                  <a:gd name="T26" fmla="*/ 24 w 816"/>
                  <a:gd name="T27" fmla="*/ 176 h 520"/>
                  <a:gd name="T28" fmla="*/ 40 w 816"/>
                  <a:gd name="T29" fmla="*/ 176 h 520"/>
                  <a:gd name="T30" fmla="*/ 48 w 816"/>
                  <a:gd name="T31" fmla="*/ 232 h 520"/>
                  <a:gd name="T32" fmla="*/ 56 w 816"/>
                  <a:gd name="T33" fmla="*/ 232 h 520"/>
                  <a:gd name="T34" fmla="*/ 56 w 816"/>
                  <a:gd name="T35" fmla="*/ 240 h 520"/>
                  <a:gd name="T36" fmla="*/ 64 w 816"/>
                  <a:gd name="T37" fmla="*/ 240 h 520"/>
                  <a:gd name="T38" fmla="*/ 72 w 816"/>
                  <a:gd name="T39" fmla="*/ 248 h 520"/>
                  <a:gd name="T40" fmla="*/ 72 w 816"/>
                  <a:gd name="T41" fmla="*/ 248 h 520"/>
                  <a:gd name="T42" fmla="*/ 88 w 816"/>
                  <a:gd name="T43" fmla="*/ 256 h 520"/>
                  <a:gd name="T44" fmla="*/ 80 w 816"/>
                  <a:gd name="T45" fmla="*/ 272 h 520"/>
                  <a:gd name="T46" fmla="*/ 80 w 816"/>
                  <a:gd name="T47" fmla="*/ 280 h 520"/>
                  <a:gd name="T48" fmla="*/ 72 w 816"/>
                  <a:gd name="T49" fmla="*/ 288 h 520"/>
                  <a:gd name="T50" fmla="*/ 72 w 816"/>
                  <a:gd name="T51" fmla="*/ 296 h 520"/>
                  <a:gd name="T52" fmla="*/ 72 w 816"/>
                  <a:gd name="T53" fmla="*/ 304 h 520"/>
                  <a:gd name="T54" fmla="*/ 72 w 816"/>
                  <a:gd name="T55" fmla="*/ 320 h 520"/>
                  <a:gd name="T56" fmla="*/ 64 w 816"/>
                  <a:gd name="T57" fmla="*/ 328 h 520"/>
                  <a:gd name="T58" fmla="*/ 56 w 816"/>
                  <a:gd name="T59" fmla="*/ 328 h 520"/>
                  <a:gd name="T60" fmla="*/ 56 w 816"/>
                  <a:gd name="T61" fmla="*/ 352 h 520"/>
                  <a:gd name="T62" fmla="*/ 56 w 816"/>
                  <a:gd name="T63" fmla="*/ 352 h 520"/>
                  <a:gd name="T64" fmla="*/ 56 w 816"/>
                  <a:gd name="T65" fmla="*/ 360 h 520"/>
                  <a:gd name="T66" fmla="*/ 64 w 816"/>
                  <a:gd name="T67" fmla="*/ 360 h 520"/>
                  <a:gd name="T68" fmla="*/ 64 w 816"/>
                  <a:gd name="T69" fmla="*/ 368 h 520"/>
                  <a:gd name="T70" fmla="*/ 80 w 816"/>
                  <a:gd name="T71" fmla="*/ 368 h 520"/>
                  <a:gd name="T72" fmla="*/ 96 w 816"/>
                  <a:gd name="T73" fmla="*/ 352 h 520"/>
                  <a:gd name="T74" fmla="*/ 104 w 816"/>
                  <a:gd name="T75" fmla="*/ 352 h 520"/>
                  <a:gd name="T76" fmla="*/ 104 w 816"/>
                  <a:gd name="T77" fmla="*/ 368 h 520"/>
                  <a:gd name="T78" fmla="*/ 104 w 816"/>
                  <a:gd name="T79" fmla="*/ 392 h 520"/>
                  <a:gd name="T80" fmla="*/ 120 w 816"/>
                  <a:gd name="T81" fmla="*/ 424 h 520"/>
                  <a:gd name="T82" fmla="*/ 112 w 816"/>
                  <a:gd name="T83" fmla="*/ 432 h 520"/>
                  <a:gd name="T84" fmla="*/ 120 w 816"/>
                  <a:gd name="T85" fmla="*/ 448 h 520"/>
                  <a:gd name="T86" fmla="*/ 136 w 816"/>
                  <a:gd name="T87" fmla="*/ 464 h 520"/>
                  <a:gd name="T88" fmla="*/ 136 w 816"/>
                  <a:gd name="T89" fmla="*/ 472 h 520"/>
                  <a:gd name="T90" fmla="*/ 144 w 816"/>
                  <a:gd name="T91" fmla="*/ 504 h 520"/>
                  <a:gd name="T92" fmla="*/ 152 w 816"/>
                  <a:gd name="T93" fmla="*/ 496 h 520"/>
                  <a:gd name="T94" fmla="*/ 168 w 816"/>
                  <a:gd name="T95" fmla="*/ 488 h 520"/>
                  <a:gd name="T96" fmla="*/ 176 w 816"/>
                  <a:gd name="T97" fmla="*/ 496 h 520"/>
                  <a:gd name="T98" fmla="*/ 192 w 816"/>
                  <a:gd name="T99" fmla="*/ 488 h 520"/>
                  <a:gd name="T100" fmla="*/ 200 w 816"/>
                  <a:gd name="T101" fmla="*/ 488 h 520"/>
                  <a:gd name="T102" fmla="*/ 200 w 816"/>
                  <a:gd name="T103" fmla="*/ 496 h 520"/>
                  <a:gd name="T104" fmla="*/ 224 w 816"/>
                  <a:gd name="T105" fmla="*/ 488 h 520"/>
                  <a:gd name="T106" fmla="*/ 232 w 816"/>
                  <a:gd name="T107" fmla="*/ 496 h 520"/>
                  <a:gd name="T108" fmla="*/ 240 w 816"/>
                  <a:gd name="T109" fmla="*/ 496 h 520"/>
                  <a:gd name="T110" fmla="*/ 248 w 816"/>
                  <a:gd name="T111" fmla="*/ 496 h 520"/>
                  <a:gd name="T112" fmla="*/ 256 w 816"/>
                  <a:gd name="T113" fmla="*/ 480 h 520"/>
                  <a:gd name="T114" fmla="*/ 264 w 816"/>
                  <a:gd name="T115" fmla="*/ 480 h 520"/>
                  <a:gd name="T116" fmla="*/ 280 w 816"/>
                  <a:gd name="T117" fmla="*/ 512 h 520"/>
                  <a:gd name="T118" fmla="*/ 288 w 816"/>
                  <a:gd name="T119" fmla="*/ 456 h 520"/>
                  <a:gd name="T120" fmla="*/ 368 w 816"/>
                  <a:gd name="T121" fmla="*/ 472 h 5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16"/>
                  <a:gd name="T184" fmla="*/ 0 h 520"/>
                  <a:gd name="T185" fmla="*/ 816 w 816"/>
                  <a:gd name="T186" fmla="*/ 520 h 52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16" h="520">
                    <a:moveTo>
                      <a:pt x="368" y="472"/>
                    </a:moveTo>
                    <a:lnTo>
                      <a:pt x="568" y="496"/>
                    </a:lnTo>
                    <a:lnTo>
                      <a:pt x="784" y="520"/>
                    </a:lnTo>
                    <a:lnTo>
                      <a:pt x="816" y="112"/>
                    </a:lnTo>
                    <a:lnTo>
                      <a:pt x="696" y="112"/>
                    </a:lnTo>
                    <a:lnTo>
                      <a:pt x="328" y="56"/>
                    </a:lnTo>
                    <a:lnTo>
                      <a:pt x="88" y="16"/>
                    </a:lnTo>
                    <a:lnTo>
                      <a:pt x="16" y="0"/>
                    </a:lnTo>
                    <a:lnTo>
                      <a:pt x="0" y="96"/>
                    </a:lnTo>
                    <a:lnTo>
                      <a:pt x="8" y="112"/>
                    </a:lnTo>
                    <a:lnTo>
                      <a:pt x="16" y="136"/>
                    </a:lnTo>
                    <a:lnTo>
                      <a:pt x="16" y="144"/>
                    </a:lnTo>
                    <a:lnTo>
                      <a:pt x="8" y="144"/>
                    </a:lnTo>
                    <a:lnTo>
                      <a:pt x="16" y="152"/>
                    </a:lnTo>
                    <a:lnTo>
                      <a:pt x="8" y="152"/>
                    </a:lnTo>
                    <a:lnTo>
                      <a:pt x="8" y="160"/>
                    </a:lnTo>
                    <a:lnTo>
                      <a:pt x="24" y="168"/>
                    </a:lnTo>
                    <a:lnTo>
                      <a:pt x="24" y="176"/>
                    </a:lnTo>
                    <a:lnTo>
                      <a:pt x="40" y="176"/>
                    </a:lnTo>
                    <a:lnTo>
                      <a:pt x="48" y="216"/>
                    </a:lnTo>
                    <a:lnTo>
                      <a:pt x="48" y="232"/>
                    </a:lnTo>
                    <a:lnTo>
                      <a:pt x="56" y="232"/>
                    </a:lnTo>
                    <a:lnTo>
                      <a:pt x="56" y="240"/>
                    </a:lnTo>
                    <a:lnTo>
                      <a:pt x="64" y="240"/>
                    </a:lnTo>
                    <a:lnTo>
                      <a:pt x="72" y="248"/>
                    </a:lnTo>
                    <a:lnTo>
                      <a:pt x="88" y="248"/>
                    </a:lnTo>
                    <a:lnTo>
                      <a:pt x="88" y="256"/>
                    </a:lnTo>
                    <a:lnTo>
                      <a:pt x="80" y="272"/>
                    </a:lnTo>
                    <a:lnTo>
                      <a:pt x="80" y="280"/>
                    </a:lnTo>
                    <a:lnTo>
                      <a:pt x="72" y="288"/>
                    </a:lnTo>
                    <a:lnTo>
                      <a:pt x="72" y="296"/>
                    </a:lnTo>
                    <a:lnTo>
                      <a:pt x="72" y="304"/>
                    </a:lnTo>
                    <a:lnTo>
                      <a:pt x="64" y="312"/>
                    </a:lnTo>
                    <a:lnTo>
                      <a:pt x="72" y="320"/>
                    </a:lnTo>
                    <a:lnTo>
                      <a:pt x="64" y="328"/>
                    </a:lnTo>
                    <a:lnTo>
                      <a:pt x="56" y="328"/>
                    </a:lnTo>
                    <a:lnTo>
                      <a:pt x="56" y="344"/>
                    </a:lnTo>
                    <a:lnTo>
                      <a:pt x="56" y="352"/>
                    </a:lnTo>
                    <a:lnTo>
                      <a:pt x="56" y="360"/>
                    </a:lnTo>
                    <a:lnTo>
                      <a:pt x="64" y="360"/>
                    </a:lnTo>
                    <a:lnTo>
                      <a:pt x="64" y="368"/>
                    </a:lnTo>
                    <a:lnTo>
                      <a:pt x="80" y="368"/>
                    </a:lnTo>
                    <a:lnTo>
                      <a:pt x="96" y="352"/>
                    </a:lnTo>
                    <a:lnTo>
                      <a:pt x="104" y="352"/>
                    </a:lnTo>
                    <a:lnTo>
                      <a:pt x="104" y="368"/>
                    </a:lnTo>
                    <a:lnTo>
                      <a:pt x="104" y="376"/>
                    </a:lnTo>
                    <a:lnTo>
                      <a:pt x="104" y="392"/>
                    </a:lnTo>
                    <a:lnTo>
                      <a:pt x="112" y="408"/>
                    </a:lnTo>
                    <a:lnTo>
                      <a:pt x="120" y="424"/>
                    </a:lnTo>
                    <a:lnTo>
                      <a:pt x="120" y="432"/>
                    </a:lnTo>
                    <a:lnTo>
                      <a:pt x="112" y="432"/>
                    </a:lnTo>
                    <a:lnTo>
                      <a:pt x="112" y="440"/>
                    </a:lnTo>
                    <a:lnTo>
                      <a:pt x="120" y="448"/>
                    </a:lnTo>
                    <a:lnTo>
                      <a:pt x="128" y="448"/>
                    </a:lnTo>
                    <a:lnTo>
                      <a:pt x="136" y="464"/>
                    </a:lnTo>
                    <a:lnTo>
                      <a:pt x="136" y="472"/>
                    </a:lnTo>
                    <a:lnTo>
                      <a:pt x="144" y="496"/>
                    </a:lnTo>
                    <a:lnTo>
                      <a:pt x="144" y="504"/>
                    </a:lnTo>
                    <a:lnTo>
                      <a:pt x="152" y="504"/>
                    </a:lnTo>
                    <a:lnTo>
                      <a:pt x="152" y="496"/>
                    </a:lnTo>
                    <a:lnTo>
                      <a:pt x="160" y="488"/>
                    </a:lnTo>
                    <a:lnTo>
                      <a:pt x="168" y="488"/>
                    </a:lnTo>
                    <a:lnTo>
                      <a:pt x="176" y="496"/>
                    </a:lnTo>
                    <a:lnTo>
                      <a:pt x="184" y="496"/>
                    </a:lnTo>
                    <a:lnTo>
                      <a:pt x="192" y="488"/>
                    </a:lnTo>
                    <a:lnTo>
                      <a:pt x="200" y="488"/>
                    </a:lnTo>
                    <a:lnTo>
                      <a:pt x="200" y="496"/>
                    </a:lnTo>
                    <a:lnTo>
                      <a:pt x="208" y="496"/>
                    </a:lnTo>
                    <a:lnTo>
                      <a:pt x="224" y="488"/>
                    </a:lnTo>
                    <a:lnTo>
                      <a:pt x="232" y="496"/>
                    </a:lnTo>
                    <a:lnTo>
                      <a:pt x="240" y="496"/>
                    </a:lnTo>
                    <a:lnTo>
                      <a:pt x="248" y="496"/>
                    </a:lnTo>
                    <a:lnTo>
                      <a:pt x="256" y="480"/>
                    </a:lnTo>
                    <a:lnTo>
                      <a:pt x="264" y="480"/>
                    </a:lnTo>
                    <a:lnTo>
                      <a:pt x="272" y="496"/>
                    </a:lnTo>
                    <a:lnTo>
                      <a:pt x="280" y="512"/>
                    </a:lnTo>
                    <a:lnTo>
                      <a:pt x="288" y="456"/>
                    </a:lnTo>
                    <a:lnTo>
                      <a:pt x="368" y="472"/>
                    </a:lnTo>
                    <a:close/>
                  </a:path>
                </a:pathLst>
              </a:custGeom>
              <a:grpFill/>
              <a:ln w="6350">
                <a:solidFill>
                  <a:schemeClr val="bg2">
                    <a:lumMod val="40000"/>
                    <a:lumOff val="60000"/>
                  </a:schemeClr>
                </a:solidFill>
                <a:round/>
                <a:headEnd/>
                <a:tailEnd/>
              </a:ln>
            </p:spPr>
            <p:txBody>
              <a:bodyPr/>
              <a:lstStyle/>
              <a:p>
                <a:endParaRPr lang="en-US" dirty="0"/>
              </a:p>
            </p:txBody>
          </p:sp>
          <p:sp>
            <p:nvSpPr>
              <p:cNvPr id="20" name="Freeform 114"/>
              <p:cNvSpPr>
                <a:spLocks/>
              </p:cNvSpPr>
              <p:nvPr/>
            </p:nvSpPr>
            <p:spPr bwMode="auto">
              <a:xfrm>
                <a:off x="2548325" y="2293744"/>
                <a:ext cx="1003911" cy="747633"/>
              </a:xfrm>
              <a:custGeom>
                <a:avLst/>
                <a:gdLst>
                  <a:gd name="T0" fmla="*/ 432 w 584"/>
                  <a:gd name="T1" fmla="*/ 456 h 464"/>
                  <a:gd name="T2" fmla="*/ 248 w 584"/>
                  <a:gd name="T3" fmla="*/ 440 h 464"/>
                  <a:gd name="T4" fmla="*/ 48 w 584"/>
                  <a:gd name="T5" fmla="*/ 416 h 464"/>
                  <a:gd name="T6" fmla="*/ 0 w 584"/>
                  <a:gd name="T7" fmla="*/ 408 h 464"/>
                  <a:gd name="T8" fmla="*/ 0 w 584"/>
                  <a:gd name="T9" fmla="*/ 408 h 464"/>
                  <a:gd name="T10" fmla="*/ 56 w 584"/>
                  <a:gd name="T11" fmla="*/ 0 h 464"/>
                  <a:gd name="T12" fmla="*/ 56 w 584"/>
                  <a:gd name="T13" fmla="*/ 0 h 464"/>
                  <a:gd name="T14" fmla="*/ 248 w 584"/>
                  <a:gd name="T15" fmla="*/ 24 h 464"/>
                  <a:gd name="T16" fmla="*/ 384 w 584"/>
                  <a:gd name="T17" fmla="*/ 40 h 464"/>
                  <a:gd name="T18" fmla="*/ 424 w 584"/>
                  <a:gd name="T19" fmla="*/ 40 h 464"/>
                  <a:gd name="T20" fmla="*/ 424 w 584"/>
                  <a:gd name="T21" fmla="*/ 40 h 464"/>
                  <a:gd name="T22" fmla="*/ 584 w 584"/>
                  <a:gd name="T23" fmla="*/ 56 h 464"/>
                  <a:gd name="T24" fmla="*/ 584 w 584"/>
                  <a:gd name="T25" fmla="*/ 56 h 464"/>
                  <a:gd name="T26" fmla="*/ 576 w 584"/>
                  <a:gd name="T27" fmla="*/ 152 h 464"/>
                  <a:gd name="T28" fmla="*/ 552 w 584"/>
                  <a:gd name="T29" fmla="*/ 464 h 464"/>
                  <a:gd name="T30" fmla="*/ 552 w 584"/>
                  <a:gd name="T31" fmla="*/ 464 h 464"/>
                  <a:gd name="T32" fmla="*/ 480 w 584"/>
                  <a:gd name="T33" fmla="*/ 456 h 464"/>
                  <a:gd name="T34" fmla="*/ 432 w 584"/>
                  <a:gd name="T35" fmla="*/ 456 h 4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4"/>
                  <a:gd name="T55" fmla="*/ 0 h 464"/>
                  <a:gd name="T56" fmla="*/ 584 w 584"/>
                  <a:gd name="T57" fmla="*/ 464 h 4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4" h="464">
                    <a:moveTo>
                      <a:pt x="432" y="456"/>
                    </a:moveTo>
                    <a:lnTo>
                      <a:pt x="248" y="440"/>
                    </a:lnTo>
                    <a:lnTo>
                      <a:pt x="48" y="416"/>
                    </a:lnTo>
                    <a:lnTo>
                      <a:pt x="0" y="408"/>
                    </a:lnTo>
                    <a:lnTo>
                      <a:pt x="56" y="0"/>
                    </a:lnTo>
                    <a:lnTo>
                      <a:pt x="248" y="24"/>
                    </a:lnTo>
                    <a:lnTo>
                      <a:pt x="384" y="40"/>
                    </a:lnTo>
                    <a:lnTo>
                      <a:pt x="424" y="40"/>
                    </a:lnTo>
                    <a:lnTo>
                      <a:pt x="584" y="56"/>
                    </a:lnTo>
                    <a:lnTo>
                      <a:pt x="576" y="152"/>
                    </a:lnTo>
                    <a:lnTo>
                      <a:pt x="552" y="464"/>
                    </a:lnTo>
                    <a:lnTo>
                      <a:pt x="480" y="456"/>
                    </a:lnTo>
                    <a:lnTo>
                      <a:pt x="432" y="456"/>
                    </a:lnTo>
                    <a:close/>
                  </a:path>
                </a:pathLst>
              </a:custGeom>
              <a:grpFill/>
              <a:ln w="6350">
                <a:solidFill>
                  <a:schemeClr val="bg2">
                    <a:lumMod val="40000"/>
                    <a:lumOff val="60000"/>
                  </a:schemeClr>
                </a:solidFill>
                <a:round/>
                <a:headEnd/>
                <a:tailEnd/>
              </a:ln>
            </p:spPr>
            <p:txBody>
              <a:bodyPr/>
              <a:lstStyle/>
              <a:p>
                <a:endParaRPr lang="en-US" dirty="0"/>
              </a:p>
            </p:txBody>
          </p:sp>
          <p:sp>
            <p:nvSpPr>
              <p:cNvPr id="21" name="Freeform 115"/>
              <p:cNvSpPr>
                <a:spLocks/>
              </p:cNvSpPr>
              <p:nvPr/>
            </p:nvSpPr>
            <p:spPr bwMode="auto">
              <a:xfrm>
                <a:off x="3359565" y="1056281"/>
                <a:ext cx="911197" cy="541390"/>
              </a:xfrm>
              <a:custGeom>
                <a:avLst/>
                <a:gdLst>
                  <a:gd name="T0" fmla="*/ 0 w 529"/>
                  <a:gd name="T1" fmla="*/ 312 h 336"/>
                  <a:gd name="T2" fmla="*/ 0 w 529"/>
                  <a:gd name="T3" fmla="*/ 304 h 336"/>
                  <a:gd name="T4" fmla="*/ 0 w 529"/>
                  <a:gd name="T5" fmla="*/ 288 h 336"/>
                  <a:gd name="T6" fmla="*/ 16 w 529"/>
                  <a:gd name="T7" fmla="*/ 96 h 336"/>
                  <a:gd name="T8" fmla="*/ 24 w 529"/>
                  <a:gd name="T9" fmla="*/ 0 h 336"/>
                  <a:gd name="T10" fmla="*/ 24 w 529"/>
                  <a:gd name="T11" fmla="*/ 8 h 336"/>
                  <a:gd name="T12" fmla="*/ 32 w 529"/>
                  <a:gd name="T13" fmla="*/ 8 h 336"/>
                  <a:gd name="T14" fmla="*/ 280 w 529"/>
                  <a:gd name="T15" fmla="*/ 16 h 336"/>
                  <a:gd name="T16" fmla="*/ 441 w 529"/>
                  <a:gd name="T17" fmla="*/ 24 h 336"/>
                  <a:gd name="T18" fmla="*/ 473 w 529"/>
                  <a:gd name="T19" fmla="*/ 24 h 336"/>
                  <a:gd name="T20" fmla="*/ 481 w 529"/>
                  <a:gd name="T21" fmla="*/ 24 h 336"/>
                  <a:gd name="T22" fmla="*/ 481 w 529"/>
                  <a:gd name="T23" fmla="*/ 24 h 336"/>
                  <a:gd name="T24" fmla="*/ 489 w 529"/>
                  <a:gd name="T25" fmla="*/ 56 h 336"/>
                  <a:gd name="T26" fmla="*/ 489 w 529"/>
                  <a:gd name="T27" fmla="*/ 56 h 336"/>
                  <a:gd name="T28" fmla="*/ 489 w 529"/>
                  <a:gd name="T29" fmla="*/ 72 h 336"/>
                  <a:gd name="T30" fmla="*/ 489 w 529"/>
                  <a:gd name="T31" fmla="*/ 112 h 336"/>
                  <a:gd name="T32" fmla="*/ 489 w 529"/>
                  <a:gd name="T33" fmla="*/ 136 h 336"/>
                  <a:gd name="T34" fmla="*/ 497 w 529"/>
                  <a:gd name="T35" fmla="*/ 144 h 336"/>
                  <a:gd name="T36" fmla="*/ 497 w 529"/>
                  <a:gd name="T37" fmla="*/ 144 h 336"/>
                  <a:gd name="T38" fmla="*/ 505 w 529"/>
                  <a:gd name="T39" fmla="*/ 152 h 336"/>
                  <a:gd name="T40" fmla="*/ 505 w 529"/>
                  <a:gd name="T41" fmla="*/ 184 h 336"/>
                  <a:gd name="T42" fmla="*/ 505 w 529"/>
                  <a:gd name="T43" fmla="*/ 200 h 336"/>
                  <a:gd name="T44" fmla="*/ 505 w 529"/>
                  <a:gd name="T45" fmla="*/ 216 h 336"/>
                  <a:gd name="T46" fmla="*/ 505 w 529"/>
                  <a:gd name="T47" fmla="*/ 224 h 336"/>
                  <a:gd name="T48" fmla="*/ 505 w 529"/>
                  <a:gd name="T49" fmla="*/ 224 h 336"/>
                  <a:gd name="T50" fmla="*/ 513 w 529"/>
                  <a:gd name="T51" fmla="*/ 240 h 336"/>
                  <a:gd name="T52" fmla="*/ 513 w 529"/>
                  <a:gd name="T53" fmla="*/ 240 h 336"/>
                  <a:gd name="T54" fmla="*/ 513 w 529"/>
                  <a:gd name="T55" fmla="*/ 256 h 336"/>
                  <a:gd name="T56" fmla="*/ 513 w 529"/>
                  <a:gd name="T57" fmla="*/ 280 h 336"/>
                  <a:gd name="T58" fmla="*/ 513 w 529"/>
                  <a:gd name="T59" fmla="*/ 280 h 336"/>
                  <a:gd name="T60" fmla="*/ 521 w 529"/>
                  <a:gd name="T61" fmla="*/ 288 h 336"/>
                  <a:gd name="T62" fmla="*/ 529 w 529"/>
                  <a:gd name="T63" fmla="*/ 304 h 336"/>
                  <a:gd name="T64" fmla="*/ 529 w 529"/>
                  <a:gd name="T65" fmla="*/ 304 h 336"/>
                  <a:gd name="T66" fmla="*/ 529 w 529"/>
                  <a:gd name="T67" fmla="*/ 328 h 336"/>
                  <a:gd name="T68" fmla="*/ 529 w 529"/>
                  <a:gd name="T69" fmla="*/ 336 h 336"/>
                  <a:gd name="T70" fmla="*/ 505 w 529"/>
                  <a:gd name="T71" fmla="*/ 336 h 336"/>
                  <a:gd name="T72" fmla="*/ 296 w 529"/>
                  <a:gd name="T73" fmla="*/ 328 h 336"/>
                  <a:gd name="T74" fmla="*/ 16 w 529"/>
                  <a:gd name="T75" fmla="*/ 312 h 336"/>
                  <a:gd name="T76" fmla="*/ 0 w 529"/>
                  <a:gd name="T77" fmla="*/ 312 h 3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29"/>
                  <a:gd name="T118" fmla="*/ 0 h 336"/>
                  <a:gd name="T119" fmla="*/ 529 w 529"/>
                  <a:gd name="T120" fmla="*/ 336 h 3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29" h="336">
                    <a:moveTo>
                      <a:pt x="0" y="312"/>
                    </a:moveTo>
                    <a:lnTo>
                      <a:pt x="0" y="304"/>
                    </a:lnTo>
                    <a:lnTo>
                      <a:pt x="0" y="288"/>
                    </a:lnTo>
                    <a:lnTo>
                      <a:pt x="16" y="96"/>
                    </a:lnTo>
                    <a:lnTo>
                      <a:pt x="24" y="0"/>
                    </a:lnTo>
                    <a:lnTo>
                      <a:pt x="24" y="8"/>
                    </a:lnTo>
                    <a:lnTo>
                      <a:pt x="32" y="8"/>
                    </a:lnTo>
                    <a:lnTo>
                      <a:pt x="280" y="16"/>
                    </a:lnTo>
                    <a:lnTo>
                      <a:pt x="441" y="24"/>
                    </a:lnTo>
                    <a:lnTo>
                      <a:pt x="473" y="24"/>
                    </a:lnTo>
                    <a:lnTo>
                      <a:pt x="481" y="24"/>
                    </a:lnTo>
                    <a:lnTo>
                      <a:pt x="489" y="56"/>
                    </a:lnTo>
                    <a:lnTo>
                      <a:pt x="489" y="72"/>
                    </a:lnTo>
                    <a:lnTo>
                      <a:pt x="489" y="112"/>
                    </a:lnTo>
                    <a:lnTo>
                      <a:pt x="489" y="136"/>
                    </a:lnTo>
                    <a:lnTo>
                      <a:pt x="497" y="144"/>
                    </a:lnTo>
                    <a:lnTo>
                      <a:pt x="505" y="152"/>
                    </a:lnTo>
                    <a:lnTo>
                      <a:pt x="505" y="184"/>
                    </a:lnTo>
                    <a:lnTo>
                      <a:pt x="505" y="200"/>
                    </a:lnTo>
                    <a:lnTo>
                      <a:pt x="505" y="216"/>
                    </a:lnTo>
                    <a:lnTo>
                      <a:pt x="505" y="224"/>
                    </a:lnTo>
                    <a:lnTo>
                      <a:pt x="513" y="240"/>
                    </a:lnTo>
                    <a:lnTo>
                      <a:pt x="513" y="256"/>
                    </a:lnTo>
                    <a:lnTo>
                      <a:pt x="513" y="280"/>
                    </a:lnTo>
                    <a:lnTo>
                      <a:pt x="521" y="288"/>
                    </a:lnTo>
                    <a:lnTo>
                      <a:pt x="529" y="304"/>
                    </a:lnTo>
                    <a:lnTo>
                      <a:pt x="529" y="328"/>
                    </a:lnTo>
                    <a:lnTo>
                      <a:pt x="529" y="336"/>
                    </a:lnTo>
                    <a:lnTo>
                      <a:pt x="505" y="336"/>
                    </a:lnTo>
                    <a:lnTo>
                      <a:pt x="296" y="328"/>
                    </a:lnTo>
                    <a:lnTo>
                      <a:pt x="16" y="312"/>
                    </a:lnTo>
                    <a:lnTo>
                      <a:pt x="0" y="312"/>
                    </a:lnTo>
                    <a:close/>
                  </a:path>
                </a:pathLst>
              </a:custGeom>
              <a:grpFill/>
              <a:ln w="6350">
                <a:solidFill>
                  <a:schemeClr val="bg2">
                    <a:lumMod val="40000"/>
                    <a:lumOff val="60000"/>
                  </a:schemeClr>
                </a:solidFill>
                <a:round/>
                <a:headEnd/>
                <a:tailEnd/>
              </a:ln>
            </p:spPr>
            <p:txBody>
              <a:bodyPr/>
              <a:lstStyle/>
              <a:p>
                <a:endParaRPr lang="en-US" dirty="0"/>
              </a:p>
            </p:txBody>
          </p:sp>
          <p:sp>
            <p:nvSpPr>
              <p:cNvPr id="22" name="Freeform 116"/>
              <p:cNvSpPr>
                <a:spLocks/>
              </p:cNvSpPr>
              <p:nvPr/>
            </p:nvSpPr>
            <p:spPr bwMode="auto">
              <a:xfrm>
                <a:off x="3319003" y="1559679"/>
                <a:ext cx="964797" cy="618731"/>
              </a:xfrm>
              <a:custGeom>
                <a:avLst/>
                <a:gdLst>
                  <a:gd name="T0" fmla="*/ 432 w 561"/>
                  <a:gd name="T1" fmla="*/ 336 h 384"/>
                  <a:gd name="T2" fmla="*/ 440 w 561"/>
                  <a:gd name="T3" fmla="*/ 344 h 384"/>
                  <a:gd name="T4" fmla="*/ 456 w 561"/>
                  <a:gd name="T5" fmla="*/ 328 h 384"/>
                  <a:gd name="T6" fmla="*/ 497 w 561"/>
                  <a:gd name="T7" fmla="*/ 328 h 384"/>
                  <a:gd name="T8" fmla="*/ 505 w 561"/>
                  <a:gd name="T9" fmla="*/ 336 h 384"/>
                  <a:gd name="T10" fmla="*/ 513 w 561"/>
                  <a:gd name="T11" fmla="*/ 344 h 384"/>
                  <a:gd name="T12" fmla="*/ 529 w 561"/>
                  <a:gd name="T13" fmla="*/ 344 h 384"/>
                  <a:gd name="T14" fmla="*/ 553 w 561"/>
                  <a:gd name="T15" fmla="*/ 376 h 384"/>
                  <a:gd name="T16" fmla="*/ 561 w 561"/>
                  <a:gd name="T17" fmla="*/ 384 h 384"/>
                  <a:gd name="T18" fmla="*/ 561 w 561"/>
                  <a:gd name="T19" fmla="*/ 376 h 384"/>
                  <a:gd name="T20" fmla="*/ 553 w 561"/>
                  <a:gd name="T21" fmla="*/ 360 h 384"/>
                  <a:gd name="T22" fmla="*/ 545 w 561"/>
                  <a:gd name="T23" fmla="*/ 344 h 384"/>
                  <a:gd name="T24" fmla="*/ 561 w 561"/>
                  <a:gd name="T25" fmla="*/ 296 h 384"/>
                  <a:gd name="T26" fmla="*/ 545 w 561"/>
                  <a:gd name="T27" fmla="*/ 296 h 384"/>
                  <a:gd name="T28" fmla="*/ 545 w 561"/>
                  <a:gd name="T29" fmla="*/ 288 h 384"/>
                  <a:gd name="T30" fmla="*/ 553 w 561"/>
                  <a:gd name="T31" fmla="*/ 288 h 384"/>
                  <a:gd name="T32" fmla="*/ 545 w 561"/>
                  <a:gd name="T33" fmla="*/ 272 h 384"/>
                  <a:gd name="T34" fmla="*/ 545 w 561"/>
                  <a:gd name="T35" fmla="*/ 264 h 384"/>
                  <a:gd name="T36" fmla="*/ 561 w 561"/>
                  <a:gd name="T37" fmla="*/ 264 h 384"/>
                  <a:gd name="T38" fmla="*/ 561 w 561"/>
                  <a:gd name="T39" fmla="*/ 80 h 384"/>
                  <a:gd name="T40" fmla="*/ 537 w 561"/>
                  <a:gd name="T41" fmla="*/ 64 h 384"/>
                  <a:gd name="T42" fmla="*/ 529 w 561"/>
                  <a:gd name="T43" fmla="*/ 48 h 384"/>
                  <a:gd name="T44" fmla="*/ 537 w 561"/>
                  <a:gd name="T45" fmla="*/ 40 h 384"/>
                  <a:gd name="T46" fmla="*/ 553 w 561"/>
                  <a:gd name="T47" fmla="*/ 24 h 384"/>
                  <a:gd name="T48" fmla="*/ 553 w 561"/>
                  <a:gd name="T49" fmla="*/ 16 h 384"/>
                  <a:gd name="T50" fmla="*/ 529 w 561"/>
                  <a:gd name="T51" fmla="*/ 24 h 384"/>
                  <a:gd name="T52" fmla="*/ 40 w 561"/>
                  <a:gd name="T53" fmla="*/ 0 h 384"/>
                  <a:gd name="T54" fmla="*/ 24 w 561"/>
                  <a:gd name="T55" fmla="*/ 0 h 384"/>
                  <a:gd name="T56" fmla="*/ 16 w 561"/>
                  <a:gd name="T57" fmla="*/ 96 h 384"/>
                  <a:gd name="T58" fmla="*/ 0 w 561"/>
                  <a:gd name="T59" fmla="*/ 296 h 384"/>
                  <a:gd name="T60" fmla="*/ 208 w 561"/>
                  <a:gd name="T61" fmla="*/ 304 h 384"/>
                  <a:gd name="T62" fmla="*/ 400 w 561"/>
                  <a:gd name="T63" fmla="*/ 312 h 3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61"/>
                  <a:gd name="T97" fmla="*/ 0 h 384"/>
                  <a:gd name="T98" fmla="*/ 561 w 561"/>
                  <a:gd name="T99" fmla="*/ 384 h 3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61" h="384">
                    <a:moveTo>
                      <a:pt x="400" y="312"/>
                    </a:moveTo>
                    <a:lnTo>
                      <a:pt x="432" y="336"/>
                    </a:lnTo>
                    <a:lnTo>
                      <a:pt x="440" y="344"/>
                    </a:lnTo>
                    <a:lnTo>
                      <a:pt x="448" y="336"/>
                    </a:lnTo>
                    <a:lnTo>
                      <a:pt x="456" y="328"/>
                    </a:lnTo>
                    <a:lnTo>
                      <a:pt x="497" y="328"/>
                    </a:lnTo>
                    <a:lnTo>
                      <a:pt x="505" y="336"/>
                    </a:lnTo>
                    <a:lnTo>
                      <a:pt x="513" y="344"/>
                    </a:lnTo>
                    <a:lnTo>
                      <a:pt x="521" y="344"/>
                    </a:lnTo>
                    <a:lnTo>
                      <a:pt x="529" y="344"/>
                    </a:lnTo>
                    <a:lnTo>
                      <a:pt x="545" y="360"/>
                    </a:lnTo>
                    <a:lnTo>
                      <a:pt x="553" y="376"/>
                    </a:lnTo>
                    <a:lnTo>
                      <a:pt x="553" y="384"/>
                    </a:lnTo>
                    <a:lnTo>
                      <a:pt x="561" y="384"/>
                    </a:lnTo>
                    <a:lnTo>
                      <a:pt x="561" y="376"/>
                    </a:lnTo>
                    <a:lnTo>
                      <a:pt x="553" y="360"/>
                    </a:lnTo>
                    <a:lnTo>
                      <a:pt x="545" y="344"/>
                    </a:lnTo>
                    <a:lnTo>
                      <a:pt x="545" y="336"/>
                    </a:lnTo>
                    <a:lnTo>
                      <a:pt x="561" y="296"/>
                    </a:lnTo>
                    <a:lnTo>
                      <a:pt x="545" y="296"/>
                    </a:lnTo>
                    <a:lnTo>
                      <a:pt x="545" y="288"/>
                    </a:lnTo>
                    <a:lnTo>
                      <a:pt x="553" y="288"/>
                    </a:lnTo>
                    <a:lnTo>
                      <a:pt x="553" y="280"/>
                    </a:lnTo>
                    <a:lnTo>
                      <a:pt x="545" y="272"/>
                    </a:lnTo>
                    <a:lnTo>
                      <a:pt x="545" y="264"/>
                    </a:lnTo>
                    <a:lnTo>
                      <a:pt x="561" y="264"/>
                    </a:lnTo>
                    <a:lnTo>
                      <a:pt x="561" y="80"/>
                    </a:lnTo>
                    <a:lnTo>
                      <a:pt x="553" y="80"/>
                    </a:lnTo>
                    <a:lnTo>
                      <a:pt x="537" y="64"/>
                    </a:lnTo>
                    <a:lnTo>
                      <a:pt x="529" y="56"/>
                    </a:lnTo>
                    <a:lnTo>
                      <a:pt x="529" y="48"/>
                    </a:lnTo>
                    <a:lnTo>
                      <a:pt x="537" y="48"/>
                    </a:lnTo>
                    <a:lnTo>
                      <a:pt x="537" y="40"/>
                    </a:lnTo>
                    <a:lnTo>
                      <a:pt x="553" y="24"/>
                    </a:lnTo>
                    <a:lnTo>
                      <a:pt x="545" y="24"/>
                    </a:lnTo>
                    <a:lnTo>
                      <a:pt x="553" y="16"/>
                    </a:lnTo>
                    <a:lnTo>
                      <a:pt x="553" y="24"/>
                    </a:lnTo>
                    <a:lnTo>
                      <a:pt x="529" y="24"/>
                    </a:lnTo>
                    <a:lnTo>
                      <a:pt x="320" y="16"/>
                    </a:lnTo>
                    <a:lnTo>
                      <a:pt x="40" y="0"/>
                    </a:lnTo>
                    <a:lnTo>
                      <a:pt x="24" y="0"/>
                    </a:lnTo>
                    <a:lnTo>
                      <a:pt x="16" y="96"/>
                    </a:lnTo>
                    <a:lnTo>
                      <a:pt x="0" y="296"/>
                    </a:lnTo>
                    <a:lnTo>
                      <a:pt x="8" y="296"/>
                    </a:lnTo>
                    <a:lnTo>
                      <a:pt x="208" y="304"/>
                    </a:lnTo>
                    <a:lnTo>
                      <a:pt x="352" y="312"/>
                    </a:lnTo>
                    <a:lnTo>
                      <a:pt x="400" y="312"/>
                    </a:lnTo>
                    <a:close/>
                  </a:path>
                </a:pathLst>
              </a:custGeom>
              <a:grpFill/>
              <a:ln w="6350">
                <a:solidFill>
                  <a:schemeClr val="bg2">
                    <a:lumMod val="40000"/>
                    <a:lumOff val="60000"/>
                  </a:schemeClr>
                </a:solidFill>
                <a:round/>
                <a:headEnd/>
                <a:tailEnd/>
              </a:ln>
            </p:spPr>
            <p:txBody>
              <a:bodyPr/>
              <a:lstStyle/>
              <a:p>
                <a:endParaRPr lang="en-US" dirty="0"/>
              </a:p>
            </p:txBody>
          </p:sp>
          <p:sp>
            <p:nvSpPr>
              <p:cNvPr id="23" name="Freeform 117"/>
              <p:cNvSpPr>
                <a:spLocks/>
              </p:cNvSpPr>
              <p:nvPr/>
            </p:nvSpPr>
            <p:spPr bwMode="auto">
              <a:xfrm>
                <a:off x="3276991" y="2035940"/>
                <a:ext cx="1144429" cy="529179"/>
              </a:xfrm>
              <a:custGeom>
                <a:avLst/>
                <a:gdLst>
                  <a:gd name="T0" fmla="*/ 665 w 665"/>
                  <a:gd name="T1" fmla="*/ 328 h 328"/>
                  <a:gd name="T2" fmla="*/ 649 w 665"/>
                  <a:gd name="T3" fmla="*/ 304 h 328"/>
                  <a:gd name="T4" fmla="*/ 649 w 665"/>
                  <a:gd name="T5" fmla="*/ 304 h 328"/>
                  <a:gd name="T6" fmla="*/ 641 w 665"/>
                  <a:gd name="T7" fmla="*/ 296 h 328"/>
                  <a:gd name="T8" fmla="*/ 641 w 665"/>
                  <a:gd name="T9" fmla="*/ 296 h 328"/>
                  <a:gd name="T10" fmla="*/ 641 w 665"/>
                  <a:gd name="T11" fmla="*/ 288 h 328"/>
                  <a:gd name="T12" fmla="*/ 633 w 665"/>
                  <a:gd name="T13" fmla="*/ 264 h 328"/>
                  <a:gd name="T14" fmla="*/ 625 w 665"/>
                  <a:gd name="T15" fmla="*/ 264 h 328"/>
                  <a:gd name="T16" fmla="*/ 625 w 665"/>
                  <a:gd name="T17" fmla="*/ 232 h 328"/>
                  <a:gd name="T18" fmla="*/ 625 w 665"/>
                  <a:gd name="T19" fmla="*/ 224 h 328"/>
                  <a:gd name="T20" fmla="*/ 625 w 665"/>
                  <a:gd name="T21" fmla="*/ 216 h 328"/>
                  <a:gd name="T22" fmla="*/ 625 w 665"/>
                  <a:gd name="T23" fmla="*/ 216 h 328"/>
                  <a:gd name="T24" fmla="*/ 625 w 665"/>
                  <a:gd name="T25" fmla="*/ 208 h 328"/>
                  <a:gd name="T26" fmla="*/ 625 w 665"/>
                  <a:gd name="T27" fmla="*/ 208 h 328"/>
                  <a:gd name="T28" fmla="*/ 617 w 665"/>
                  <a:gd name="T29" fmla="*/ 184 h 328"/>
                  <a:gd name="T30" fmla="*/ 617 w 665"/>
                  <a:gd name="T31" fmla="*/ 176 h 328"/>
                  <a:gd name="T32" fmla="*/ 609 w 665"/>
                  <a:gd name="T33" fmla="*/ 176 h 328"/>
                  <a:gd name="T34" fmla="*/ 609 w 665"/>
                  <a:gd name="T35" fmla="*/ 160 h 328"/>
                  <a:gd name="T36" fmla="*/ 609 w 665"/>
                  <a:gd name="T37" fmla="*/ 128 h 328"/>
                  <a:gd name="T38" fmla="*/ 593 w 665"/>
                  <a:gd name="T39" fmla="*/ 120 h 328"/>
                  <a:gd name="T40" fmla="*/ 585 w 665"/>
                  <a:gd name="T41" fmla="*/ 112 h 328"/>
                  <a:gd name="T42" fmla="*/ 585 w 665"/>
                  <a:gd name="T43" fmla="*/ 104 h 328"/>
                  <a:gd name="T44" fmla="*/ 585 w 665"/>
                  <a:gd name="T45" fmla="*/ 104 h 328"/>
                  <a:gd name="T46" fmla="*/ 585 w 665"/>
                  <a:gd name="T47" fmla="*/ 96 h 328"/>
                  <a:gd name="T48" fmla="*/ 585 w 665"/>
                  <a:gd name="T49" fmla="*/ 88 h 328"/>
                  <a:gd name="T50" fmla="*/ 585 w 665"/>
                  <a:gd name="T51" fmla="*/ 88 h 328"/>
                  <a:gd name="T52" fmla="*/ 585 w 665"/>
                  <a:gd name="T53" fmla="*/ 88 h 328"/>
                  <a:gd name="T54" fmla="*/ 569 w 665"/>
                  <a:gd name="T55" fmla="*/ 72 h 328"/>
                  <a:gd name="T56" fmla="*/ 569 w 665"/>
                  <a:gd name="T57" fmla="*/ 64 h 328"/>
                  <a:gd name="T58" fmla="*/ 553 w 665"/>
                  <a:gd name="T59" fmla="*/ 48 h 328"/>
                  <a:gd name="T60" fmla="*/ 545 w 665"/>
                  <a:gd name="T61" fmla="*/ 48 h 328"/>
                  <a:gd name="T62" fmla="*/ 537 w 665"/>
                  <a:gd name="T63" fmla="*/ 48 h 328"/>
                  <a:gd name="T64" fmla="*/ 529 w 665"/>
                  <a:gd name="T65" fmla="*/ 40 h 328"/>
                  <a:gd name="T66" fmla="*/ 529 w 665"/>
                  <a:gd name="T67" fmla="*/ 40 h 328"/>
                  <a:gd name="T68" fmla="*/ 521 w 665"/>
                  <a:gd name="T69" fmla="*/ 32 h 328"/>
                  <a:gd name="T70" fmla="*/ 521 w 665"/>
                  <a:gd name="T71" fmla="*/ 32 h 328"/>
                  <a:gd name="T72" fmla="*/ 480 w 665"/>
                  <a:gd name="T73" fmla="*/ 32 h 328"/>
                  <a:gd name="T74" fmla="*/ 480 w 665"/>
                  <a:gd name="T75" fmla="*/ 32 h 328"/>
                  <a:gd name="T76" fmla="*/ 472 w 665"/>
                  <a:gd name="T77" fmla="*/ 40 h 328"/>
                  <a:gd name="T78" fmla="*/ 464 w 665"/>
                  <a:gd name="T79" fmla="*/ 48 h 328"/>
                  <a:gd name="T80" fmla="*/ 464 w 665"/>
                  <a:gd name="T81" fmla="*/ 48 h 328"/>
                  <a:gd name="T82" fmla="*/ 456 w 665"/>
                  <a:gd name="T83" fmla="*/ 40 h 328"/>
                  <a:gd name="T84" fmla="*/ 424 w 665"/>
                  <a:gd name="T85" fmla="*/ 16 h 328"/>
                  <a:gd name="T86" fmla="*/ 424 w 665"/>
                  <a:gd name="T87" fmla="*/ 16 h 328"/>
                  <a:gd name="T88" fmla="*/ 303 w 665"/>
                  <a:gd name="T89" fmla="*/ 12 h 328"/>
                  <a:gd name="T90" fmla="*/ 55 w 665"/>
                  <a:gd name="T91" fmla="*/ 0 h 328"/>
                  <a:gd name="T92" fmla="*/ 24 w 665"/>
                  <a:gd name="T93" fmla="*/ 0 h 328"/>
                  <a:gd name="T94" fmla="*/ 24 w 665"/>
                  <a:gd name="T95" fmla="*/ 0 h 328"/>
                  <a:gd name="T96" fmla="*/ 0 w 665"/>
                  <a:gd name="T97" fmla="*/ 200 h 328"/>
                  <a:gd name="T98" fmla="*/ 0 w 665"/>
                  <a:gd name="T99" fmla="*/ 200 h 328"/>
                  <a:gd name="T100" fmla="*/ 160 w 665"/>
                  <a:gd name="T101" fmla="*/ 216 h 328"/>
                  <a:gd name="T102" fmla="*/ 160 w 665"/>
                  <a:gd name="T103" fmla="*/ 216 h 328"/>
                  <a:gd name="T104" fmla="*/ 152 w 665"/>
                  <a:gd name="T105" fmla="*/ 312 h 328"/>
                  <a:gd name="T106" fmla="*/ 152 w 665"/>
                  <a:gd name="T107" fmla="*/ 312 h 328"/>
                  <a:gd name="T108" fmla="*/ 184 w 665"/>
                  <a:gd name="T109" fmla="*/ 320 h 328"/>
                  <a:gd name="T110" fmla="*/ 424 w 665"/>
                  <a:gd name="T111" fmla="*/ 328 h 328"/>
                  <a:gd name="T112" fmla="*/ 649 w 665"/>
                  <a:gd name="T113" fmla="*/ 328 h 328"/>
                  <a:gd name="T114" fmla="*/ 665 w 665"/>
                  <a:gd name="T115" fmla="*/ 328 h 3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65"/>
                  <a:gd name="T175" fmla="*/ 0 h 328"/>
                  <a:gd name="T176" fmla="*/ 665 w 665"/>
                  <a:gd name="T177" fmla="*/ 328 h 32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65" h="328">
                    <a:moveTo>
                      <a:pt x="665" y="328"/>
                    </a:moveTo>
                    <a:lnTo>
                      <a:pt x="649" y="304"/>
                    </a:lnTo>
                    <a:lnTo>
                      <a:pt x="641" y="296"/>
                    </a:lnTo>
                    <a:lnTo>
                      <a:pt x="641" y="288"/>
                    </a:lnTo>
                    <a:lnTo>
                      <a:pt x="633" y="264"/>
                    </a:lnTo>
                    <a:lnTo>
                      <a:pt x="625" y="264"/>
                    </a:lnTo>
                    <a:lnTo>
                      <a:pt x="625" y="232"/>
                    </a:lnTo>
                    <a:lnTo>
                      <a:pt x="625" y="224"/>
                    </a:lnTo>
                    <a:lnTo>
                      <a:pt x="625" y="216"/>
                    </a:lnTo>
                    <a:lnTo>
                      <a:pt x="625" y="208"/>
                    </a:lnTo>
                    <a:lnTo>
                      <a:pt x="617" y="184"/>
                    </a:lnTo>
                    <a:lnTo>
                      <a:pt x="617" y="176"/>
                    </a:lnTo>
                    <a:lnTo>
                      <a:pt x="609" y="176"/>
                    </a:lnTo>
                    <a:lnTo>
                      <a:pt x="609" y="160"/>
                    </a:lnTo>
                    <a:lnTo>
                      <a:pt x="609" y="128"/>
                    </a:lnTo>
                    <a:lnTo>
                      <a:pt x="593" y="120"/>
                    </a:lnTo>
                    <a:lnTo>
                      <a:pt x="585" y="112"/>
                    </a:lnTo>
                    <a:lnTo>
                      <a:pt x="585" y="104"/>
                    </a:lnTo>
                    <a:lnTo>
                      <a:pt x="585" y="96"/>
                    </a:lnTo>
                    <a:lnTo>
                      <a:pt x="585" y="88"/>
                    </a:lnTo>
                    <a:lnTo>
                      <a:pt x="569" y="72"/>
                    </a:lnTo>
                    <a:lnTo>
                      <a:pt x="569" y="64"/>
                    </a:lnTo>
                    <a:lnTo>
                      <a:pt x="553" y="48"/>
                    </a:lnTo>
                    <a:lnTo>
                      <a:pt x="545" y="48"/>
                    </a:lnTo>
                    <a:lnTo>
                      <a:pt x="537" y="48"/>
                    </a:lnTo>
                    <a:lnTo>
                      <a:pt x="529" y="40"/>
                    </a:lnTo>
                    <a:lnTo>
                      <a:pt x="521" y="32"/>
                    </a:lnTo>
                    <a:lnTo>
                      <a:pt x="480" y="32"/>
                    </a:lnTo>
                    <a:lnTo>
                      <a:pt x="472" y="40"/>
                    </a:lnTo>
                    <a:lnTo>
                      <a:pt x="464" y="48"/>
                    </a:lnTo>
                    <a:lnTo>
                      <a:pt x="456" y="40"/>
                    </a:lnTo>
                    <a:lnTo>
                      <a:pt x="424" y="16"/>
                    </a:lnTo>
                    <a:lnTo>
                      <a:pt x="303" y="12"/>
                    </a:lnTo>
                    <a:lnTo>
                      <a:pt x="55" y="0"/>
                    </a:lnTo>
                    <a:lnTo>
                      <a:pt x="24" y="0"/>
                    </a:lnTo>
                    <a:lnTo>
                      <a:pt x="0" y="200"/>
                    </a:lnTo>
                    <a:lnTo>
                      <a:pt x="160" y="216"/>
                    </a:lnTo>
                    <a:lnTo>
                      <a:pt x="152" y="312"/>
                    </a:lnTo>
                    <a:lnTo>
                      <a:pt x="184" y="320"/>
                    </a:lnTo>
                    <a:lnTo>
                      <a:pt x="424" y="328"/>
                    </a:lnTo>
                    <a:lnTo>
                      <a:pt x="649" y="328"/>
                    </a:lnTo>
                    <a:lnTo>
                      <a:pt x="665" y="328"/>
                    </a:lnTo>
                    <a:close/>
                  </a:path>
                </a:pathLst>
              </a:custGeom>
              <a:grpFill/>
              <a:ln w="6350">
                <a:solidFill>
                  <a:schemeClr val="bg2">
                    <a:lumMod val="40000"/>
                    <a:lumOff val="60000"/>
                  </a:schemeClr>
                </a:solidFill>
                <a:round/>
                <a:headEnd/>
                <a:tailEnd/>
              </a:ln>
            </p:spPr>
            <p:txBody>
              <a:bodyPr/>
              <a:lstStyle/>
              <a:p>
                <a:endParaRPr lang="en-US" dirty="0"/>
              </a:p>
            </p:txBody>
          </p:sp>
          <p:sp>
            <p:nvSpPr>
              <p:cNvPr id="24" name="Freeform 118"/>
              <p:cNvSpPr>
                <a:spLocks/>
              </p:cNvSpPr>
              <p:nvPr/>
            </p:nvSpPr>
            <p:spPr bwMode="auto">
              <a:xfrm>
                <a:off x="3497186" y="2539336"/>
                <a:ext cx="1021294" cy="515609"/>
              </a:xfrm>
              <a:custGeom>
                <a:avLst/>
                <a:gdLst>
                  <a:gd name="T0" fmla="*/ 0 w 593"/>
                  <a:gd name="T1" fmla="*/ 312 h 320"/>
                  <a:gd name="T2" fmla="*/ 24 w 593"/>
                  <a:gd name="T3" fmla="*/ 0 h 320"/>
                  <a:gd name="T4" fmla="*/ 24 w 593"/>
                  <a:gd name="T5" fmla="*/ 0 h 320"/>
                  <a:gd name="T6" fmla="*/ 56 w 593"/>
                  <a:gd name="T7" fmla="*/ 8 h 320"/>
                  <a:gd name="T8" fmla="*/ 296 w 593"/>
                  <a:gd name="T9" fmla="*/ 16 h 320"/>
                  <a:gd name="T10" fmla="*/ 521 w 593"/>
                  <a:gd name="T11" fmla="*/ 16 h 320"/>
                  <a:gd name="T12" fmla="*/ 537 w 593"/>
                  <a:gd name="T13" fmla="*/ 16 h 320"/>
                  <a:gd name="T14" fmla="*/ 529 w 593"/>
                  <a:gd name="T15" fmla="*/ 16 h 320"/>
                  <a:gd name="T16" fmla="*/ 545 w 593"/>
                  <a:gd name="T17" fmla="*/ 24 h 320"/>
                  <a:gd name="T18" fmla="*/ 553 w 593"/>
                  <a:gd name="T19" fmla="*/ 32 h 320"/>
                  <a:gd name="T20" fmla="*/ 553 w 593"/>
                  <a:gd name="T21" fmla="*/ 32 h 320"/>
                  <a:gd name="T22" fmla="*/ 561 w 593"/>
                  <a:gd name="T23" fmla="*/ 24 h 320"/>
                  <a:gd name="T24" fmla="*/ 561 w 593"/>
                  <a:gd name="T25" fmla="*/ 32 h 320"/>
                  <a:gd name="T26" fmla="*/ 569 w 593"/>
                  <a:gd name="T27" fmla="*/ 32 h 320"/>
                  <a:gd name="T28" fmla="*/ 569 w 593"/>
                  <a:gd name="T29" fmla="*/ 40 h 320"/>
                  <a:gd name="T30" fmla="*/ 569 w 593"/>
                  <a:gd name="T31" fmla="*/ 48 h 320"/>
                  <a:gd name="T32" fmla="*/ 553 w 593"/>
                  <a:gd name="T33" fmla="*/ 56 h 320"/>
                  <a:gd name="T34" fmla="*/ 553 w 593"/>
                  <a:gd name="T35" fmla="*/ 56 h 320"/>
                  <a:gd name="T36" fmla="*/ 553 w 593"/>
                  <a:gd name="T37" fmla="*/ 64 h 320"/>
                  <a:gd name="T38" fmla="*/ 553 w 593"/>
                  <a:gd name="T39" fmla="*/ 64 h 320"/>
                  <a:gd name="T40" fmla="*/ 569 w 593"/>
                  <a:gd name="T41" fmla="*/ 72 h 320"/>
                  <a:gd name="T42" fmla="*/ 569 w 593"/>
                  <a:gd name="T43" fmla="*/ 80 h 320"/>
                  <a:gd name="T44" fmla="*/ 569 w 593"/>
                  <a:gd name="T45" fmla="*/ 88 h 320"/>
                  <a:gd name="T46" fmla="*/ 569 w 593"/>
                  <a:gd name="T47" fmla="*/ 88 h 320"/>
                  <a:gd name="T48" fmla="*/ 577 w 593"/>
                  <a:gd name="T49" fmla="*/ 104 h 320"/>
                  <a:gd name="T50" fmla="*/ 577 w 593"/>
                  <a:gd name="T51" fmla="*/ 104 h 320"/>
                  <a:gd name="T52" fmla="*/ 593 w 593"/>
                  <a:gd name="T53" fmla="*/ 104 h 320"/>
                  <a:gd name="T54" fmla="*/ 593 w 593"/>
                  <a:gd name="T55" fmla="*/ 104 h 320"/>
                  <a:gd name="T56" fmla="*/ 593 w 593"/>
                  <a:gd name="T57" fmla="*/ 320 h 320"/>
                  <a:gd name="T58" fmla="*/ 593 w 593"/>
                  <a:gd name="T59" fmla="*/ 320 h 320"/>
                  <a:gd name="T60" fmla="*/ 529 w 593"/>
                  <a:gd name="T61" fmla="*/ 320 h 320"/>
                  <a:gd name="T62" fmla="*/ 369 w 593"/>
                  <a:gd name="T63" fmla="*/ 320 h 320"/>
                  <a:gd name="T64" fmla="*/ 56 w 593"/>
                  <a:gd name="T65" fmla="*/ 312 h 320"/>
                  <a:gd name="T66" fmla="*/ 0 w 593"/>
                  <a:gd name="T67" fmla="*/ 312 h 32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93"/>
                  <a:gd name="T103" fmla="*/ 0 h 320"/>
                  <a:gd name="T104" fmla="*/ 593 w 593"/>
                  <a:gd name="T105" fmla="*/ 320 h 32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93" h="320">
                    <a:moveTo>
                      <a:pt x="0" y="312"/>
                    </a:moveTo>
                    <a:lnTo>
                      <a:pt x="24" y="0"/>
                    </a:lnTo>
                    <a:lnTo>
                      <a:pt x="56" y="8"/>
                    </a:lnTo>
                    <a:lnTo>
                      <a:pt x="296" y="16"/>
                    </a:lnTo>
                    <a:lnTo>
                      <a:pt x="521" y="16"/>
                    </a:lnTo>
                    <a:lnTo>
                      <a:pt x="537" y="16"/>
                    </a:lnTo>
                    <a:lnTo>
                      <a:pt x="529" y="16"/>
                    </a:lnTo>
                    <a:lnTo>
                      <a:pt x="545" y="24"/>
                    </a:lnTo>
                    <a:lnTo>
                      <a:pt x="553" y="32"/>
                    </a:lnTo>
                    <a:lnTo>
                      <a:pt x="561" y="24"/>
                    </a:lnTo>
                    <a:lnTo>
                      <a:pt x="561" y="32"/>
                    </a:lnTo>
                    <a:lnTo>
                      <a:pt x="569" y="32"/>
                    </a:lnTo>
                    <a:lnTo>
                      <a:pt x="569" y="40"/>
                    </a:lnTo>
                    <a:lnTo>
                      <a:pt x="569" y="48"/>
                    </a:lnTo>
                    <a:lnTo>
                      <a:pt x="553" y="56"/>
                    </a:lnTo>
                    <a:lnTo>
                      <a:pt x="553" y="64"/>
                    </a:lnTo>
                    <a:lnTo>
                      <a:pt x="569" y="72"/>
                    </a:lnTo>
                    <a:lnTo>
                      <a:pt x="569" y="80"/>
                    </a:lnTo>
                    <a:lnTo>
                      <a:pt x="569" y="88"/>
                    </a:lnTo>
                    <a:lnTo>
                      <a:pt x="577" y="104"/>
                    </a:lnTo>
                    <a:lnTo>
                      <a:pt x="593" y="104"/>
                    </a:lnTo>
                    <a:lnTo>
                      <a:pt x="593" y="320"/>
                    </a:lnTo>
                    <a:lnTo>
                      <a:pt x="529" y="320"/>
                    </a:lnTo>
                    <a:lnTo>
                      <a:pt x="369" y="320"/>
                    </a:lnTo>
                    <a:lnTo>
                      <a:pt x="56" y="312"/>
                    </a:lnTo>
                    <a:lnTo>
                      <a:pt x="0" y="312"/>
                    </a:lnTo>
                    <a:close/>
                  </a:path>
                </a:pathLst>
              </a:custGeom>
              <a:grpFill/>
              <a:ln w="6350">
                <a:solidFill>
                  <a:schemeClr val="bg2">
                    <a:lumMod val="40000"/>
                    <a:lumOff val="60000"/>
                  </a:schemeClr>
                </a:solidFill>
                <a:round/>
                <a:headEnd/>
                <a:tailEnd/>
              </a:ln>
            </p:spPr>
            <p:txBody>
              <a:bodyPr/>
              <a:lstStyle/>
              <a:p>
                <a:endParaRPr lang="en-US" dirty="0"/>
              </a:p>
            </p:txBody>
          </p:sp>
          <p:sp>
            <p:nvSpPr>
              <p:cNvPr id="25" name="Freeform 119"/>
              <p:cNvSpPr>
                <a:spLocks/>
              </p:cNvSpPr>
              <p:nvPr/>
            </p:nvSpPr>
            <p:spPr bwMode="auto">
              <a:xfrm>
                <a:off x="3359565" y="3029166"/>
                <a:ext cx="1199476" cy="579383"/>
              </a:xfrm>
              <a:custGeom>
                <a:avLst/>
                <a:gdLst>
                  <a:gd name="T0" fmla="*/ 240 w 697"/>
                  <a:gd name="T1" fmla="*/ 264 h 360"/>
                  <a:gd name="T2" fmla="*/ 248 w 697"/>
                  <a:gd name="T3" fmla="*/ 264 h 360"/>
                  <a:gd name="T4" fmla="*/ 264 w 697"/>
                  <a:gd name="T5" fmla="*/ 280 h 360"/>
                  <a:gd name="T6" fmla="*/ 272 w 697"/>
                  <a:gd name="T7" fmla="*/ 280 h 360"/>
                  <a:gd name="T8" fmla="*/ 288 w 697"/>
                  <a:gd name="T9" fmla="*/ 280 h 360"/>
                  <a:gd name="T10" fmla="*/ 296 w 697"/>
                  <a:gd name="T11" fmla="*/ 272 h 360"/>
                  <a:gd name="T12" fmla="*/ 312 w 697"/>
                  <a:gd name="T13" fmla="*/ 304 h 360"/>
                  <a:gd name="T14" fmla="*/ 328 w 697"/>
                  <a:gd name="T15" fmla="*/ 304 h 360"/>
                  <a:gd name="T16" fmla="*/ 344 w 697"/>
                  <a:gd name="T17" fmla="*/ 312 h 360"/>
                  <a:gd name="T18" fmla="*/ 360 w 697"/>
                  <a:gd name="T19" fmla="*/ 304 h 360"/>
                  <a:gd name="T20" fmla="*/ 368 w 697"/>
                  <a:gd name="T21" fmla="*/ 320 h 360"/>
                  <a:gd name="T22" fmla="*/ 376 w 697"/>
                  <a:gd name="T23" fmla="*/ 312 h 360"/>
                  <a:gd name="T24" fmla="*/ 384 w 697"/>
                  <a:gd name="T25" fmla="*/ 312 h 360"/>
                  <a:gd name="T26" fmla="*/ 392 w 697"/>
                  <a:gd name="T27" fmla="*/ 304 h 360"/>
                  <a:gd name="T28" fmla="*/ 392 w 697"/>
                  <a:gd name="T29" fmla="*/ 320 h 360"/>
                  <a:gd name="T30" fmla="*/ 408 w 697"/>
                  <a:gd name="T31" fmla="*/ 320 h 360"/>
                  <a:gd name="T32" fmla="*/ 408 w 697"/>
                  <a:gd name="T33" fmla="*/ 328 h 360"/>
                  <a:gd name="T34" fmla="*/ 416 w 697"/>
                  <a:gd name="T35" fmla="*/ 336 h 360"/>
                  <a:gd name="T36" fmla="*/ 424 w 697"/>
                  <a:gd name="T37" fmla="*/ 328 h 360"/>
                  <a:gd name="T38" fmla="*/ 432 w 697"/>
                  <a:gd name="T39" fmla="*/ 328 h 360"/>
                  <a:gd name="T40" fmla="*/ 441 w 697"/>
                  <a:gd name="T41" fmla="*/ 336 h 360"/>
                  <a:gd name="T42" fmla="*/ 449 w 697"/>
                  <a:gd name="T43" fmla="*/ 336 h 360"/>
                  <a:gd name="T44" fmla="*/ 457 w 697"/>
                  <a:gd name="T45" fmla="*/ 344 h 360"/>
                  <a:gd name="T46" fmla="*/ 465 w 697"/>
                  <a:gd name="T47" fmla="*/ 328 h 360"/>
                  <a:gd name="T48" fmla="*/ 473 w 697"/>
                  <a:gd name="T49" fmla="*/ 352 h 360"/>
                  <a:gd name="T50" fmla="*/ 473 w 697"/>
                  <a:gd name="T51" fmla="*/ 352 h 360"/>
                  <a:gd name="T52" fmla="*/ 481 w 697"/>
                  <a:gd name="T53" fmla="*/ 344 h 360"/>
                  <a:gd name="T54" fmla="*/ 489 w 697"/>
                  <a:gd name="T55" fmla="*/ 328 h 360"/>
                  <a:gd name="T56" fmla="*/ 505 w 697"/>
                  <a:gd name="T57" fmla="*/ 336 h 360"/>
                  <a:gd name="T58" fmla="*/ 513 w 697"/>
                  <a:gd name="T59" fmla="*/ 336 h 360"/>
                  <a:gd name="T60" fmla="*/ 513 w 697"/>
                  <a:gd name="T61" fmla="*/ 344 h 360"/>
                  <a:gd name="T62" fmla="*/ 545 w 697"/>
                  <a:gd name="T63" fmla="*/ 360 h 360"/>
                  <a:gd name="T64" fmla="*/ 577 w 697"/>
                  <a:gd name="T65" fmla="*/ 336 h 360"/>
                  <a:gd name="T66" fmla="*/ 585 w 697"/>
                  <a:gd name="T67" fmla="*/ 344 h 360"/>
                  <a:gd name="T68" fmla="*/ 593 w 697"/>
                  <a:gd name="T69" fmla="*/ 336 h 360"/>
                  <a:gd name="T70" fmla="*/ 593 w 697"/>
                  <a:gd name="T71" fmla="*/ 328 h 360"/>
                  <a:gd name="T72" fmla="*/ 593 w 697"/>
                  <a:gd name="T73" fmla="*/ 328 h 360"/>
                  <a:gd name="T74" fmla="*/ 609 w 697"/>
                  <a:gd name="T75" fmla="*/ 344 h 360"/>
                  <a:gd name="T76" fmla="*/ 617 w 697"/>
                  <a:gd name="T77" fmla="*/ 344 h 360"/>
                  <a:gd name="T78" fmla="*/ 641 w 697"/>
                  <a:gd name="T79" fmla="*/ 328 h 360"/>
                  <a:gd name="T80" fmla="*/ 641 w 697"/>
                  <a:gd name="T81" fmla="*/ 336 h 360"/>
                  <a:gd name="T82" fmla="*/ 665 w 697"/>
                  <a:gd name="T83" fmla="*/ 352 h 360"/>
                  <a:gd name="T84" fmla="*/ 689 w 697"/>
                  <a:gd name="T85" fmla="*/ 360 h 360"/>
                  <a:gd name="T86" fmla="*/ 697 w 697"/>
                  <a:gd name="T87" fmla="*/ 184 h 360"/>
                  <a:gd name="T88" fmla="*/ 681 w 697"/>
                  <a:gd name="T89" fmla="*/ 72 h 360"/>
                  <a:gd name="T90" fmla="*/ 673 w 697"/>
                  <a:gd name="T91" fmla="*/ 16 h 360"/>
                  <a:gd name="T92" fmla="*/ 449 w 697"/>
                  <a:gd name="T93" fmla="*/ 16 h 360"/>
                  <a:gd name="T94" fmla="*/ 80 w 697"/>
                  <a:gd name="T95" fmla="*/ 8 h 360"/>
                  <a:gd name="T96" fmla="*/ 8 w 697"/>
                  <a:gd name="T97" fmla="*/ 0 h 360"/>
                  <a:gd name="T98" fmla="*/ 0 w 697"/>
                  <a:gd name="T99" fmla="*/ 48 h 360"/>
                  <a:gd name="T100" fmla="*/ 248 w 697"/>
                  <a:gd name="T101" fmla="*/ 64 h 3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97"/>
                  <a:gd name="T154" fmla="*/ 0 h 360"/>
                  <a:gd name="T155" fmla="*/ 697 w 697"/>
                  <a:gd name="T156" fmla="*/ 360 h 36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97" h="360">
                    <a:moveTo>
                      <a:pt x="240" y="264"/>
                    </a:moveTo>
                    <a:lnTo>
                      <a:pt x="240" y="264"/>
                    </a:lnTo>
                    <a:lnTo>
                      <a:pt x="248" y="264"/>
                    </a:lnTo>
                    <a:lnTo>
                      <a:pt x="264" y="280"/>
                    </a:lnTo>
                    <a:lnTo>
                      <a:pt x="272" y="280"/>
                    </a:lnTo>
                    <a:lnTo>
                      <a:pt x="288" y="280"/>
                    </a:lnTo>
                    <a:lnTo>
                      <a:pt x="296" y="272"/>
                    </a:lnTo>
                    <a:lnTo>
                      <a:pt x="312" y="304"/>
                    </a:lnTo>
                    <a:lnTo>
                      <a:pt x="328" y="304"/>
                    </a:lnTo>
                    <a:lnTo>
                      <a:pt x="336" y="312"/>
                    </a:lnTo>
                    <a:lnTo>
                      <a:pt x="344" y="312"/>
                    </a:lnTo>
                    <a:lnTo>
                      <a:pt x="344" y="304"/>
                    </a:lnTo>
                    <a:lnTo>
                      <a:pt x="360" y="304"/>
                    </a:lnTo>
                    <a:lnTo>
                      <a:pt x="368" y="312"/>
                    </a:lnTo>
                    <a:lnTo>
                      <a:pt x="368" y="320"/>
                    </a:lnTo>
                    <a:lnTo>
                      <a:pt x="376" y="312"/>
                    </a:lnTo>
                    <a:lnTo>
                      <a:pt x="384" y="312"/>
                    </a:lnTo>
                    <a:lnTo>
                      <a:pt x="392" y="304"/>
                    </a:lnTo>
                    <a:lnTo>
                      <a:pt x="392" y="320"/>
                    </a:lnTo>
                    <a:lnTo>
                      <a:pt x="408" y="320"/>
                    </a:lnTo>
                    <a:lnTo>
                      <a:pt x="408" y="328"/>
                    </a:lnTo>
                    <a:lnTo>
                      <a:pt x="416" y="336"/>
                    </a:lnTo>
                    <a:lnTo>
                      <a:pt x="424" y="328"/>
                    </a:lnTo>
                    <a:lnTo>
                      <a:pt x="432" y="328"/>
                    </a:lnTo>
                    <a:lnTo>
                      <a:pt x="441" y="336"/>
                    </a:lnTo>
                    <a:lnTo>
                      <a:pt x="449" y="336"/>
                    </a:lnTo>
                    <a:lnTo>
                      <a:pt x="449" y="344"/>
                    </a:lnTo>
                    <a:lnTo>
                      <a:pt x="457" y="344"/>
                    </a:lnTo>
                    <a:lnTo>
                      <a:pt x="465" y="336"/>
                    </a:lnTo>
                    <a:lnTo>
                      <a:pt x="465" y="328"/>
                    </a:lnTo>
                    <a:lnTo>
                      <a:pt x="465" y="336"/>
                    </a:lnTo>
                    <a:lnTo>
                      <a:pt x="473" y="352"/>
                    </a:lnTo>
                    <a:lnTo>
                      <a:pt x="481" y="344"/>
                    </a:lnTo>
                    <a:lnTo>
                      <a:pt x="489" y="328"/>
                    </a:lnTo>
                    <a:lnTo>
                      <a:pt x="505" y="336"/>
                    </a:lnTo>
                    <a:lnTo>
                      <a:pt x="513" y="336"/>
                    </a:lnTo>
                    <a:lnTo>
                      <a:pt x="513" y="344"/>
                    </a:lnTo>
                    <a:lnTo>
                      <a:pt x="537" y="352"/>
                    </a:lnTo>
                    <a:lnTo>
                      <a:pt x="545" y="360"/>
                    </a:lnTo>
                    <a:lnTo>
                      <a:pt x="561" y="336"/>
                    </a:lnTo>
                    <a:lnTo>
                      <a:pt x="577" y="336"/>
                    </a:lnTo>
                    <a:lnTo>
                      <a:pt x="577" y="344"/>
                    </a:lnTo>
                    <a:lnTo>
                      <a:pt x="585" y="344"/>
                    </a:lnTo>
                    <a:lnTo>
                      <a:pt x="593" y="336"/>
                    </a:lnTo>
                    <a:lnTo>
                      <a:pt x="593" y="328"/>
                    </a:lnTo>
                    <a:lnTo>
                      <a:pt x="609" y="344"/>
                    </a:lnTo>
                    <a:lnTo>
                      <a:pt x="617" y="344"/>
                    </a:lnTo>
                    <a:lnTo>
                      <a:pt x="625" y="328"/>
                    </a:lnTo>
                    <a:lnTo>
                      <a:pt x="641" y="328"/>
                    </a:lnTo>
                    <a:lnTo>
                      <a:pt x="641" y="336"/>
                    </a:lnTo>
                    <a:lnTo>
                      <a:pt x="665" y="352"/>
                    </a:lnTo>
                    <a:lnTo>
                      <a:pt x="681" y="352"/>
                    </a:lnTo>
                    <a:lnTo>
                      <a:pt x="689" y="360"/>
                    </a:lnTo>
                    <a:lnTo>
                      <a:pt x="697" y="184"/>
                    </a:lnTo>
                    <a:lnTo>
                      <a:pt x="681" y="72"/>
                    </a:lnTo>
                    <a:lnTo>
                      <a:pt x="673" y="16"/>
                    </a:lnTo>
                    <a:lnTo>
                      <a:pt x="609" y="16"/>
                    </a:lnTo>
                    <a:lnTo>
                      <a:pt x="449" y="16"/>
                    </a:lnTo>
                    <a:lnTo>
                      <a:pt x="136" y="8"/>
                    </a:lnTo>
                    <a:lnTo>
                      <a:pt x="80" y="8"/>
                    </a:lnTo>
                    <a:lnTo>
                      <a:pt x="8" y="0"/>
                    </a:lnTo>
                    <a:lnTo>
                      <a:pt x="0" y="48"/>
                    </a:lnTo>
                    <a:lnTo>
                      <a:pt x="248" y="64"/>
                    </a:lnTo>
                    <a:lnTo>
                      <a:pt x="240" y="264"/>
                    </a:lnTo>
                    <a:close/>
                  </a:path>
                </a:pathLst>
              </a:custGeom>
              <a:grpFill/>
              <a:ln w="6350">
                <a:solidFill>
                  <a:schemeClr val="bg2">
                    <a:lumMod val="40000"/>
                    <a:lumOff val="60000"/>
                  </a:schemeClr>
                </a:solidFill>
                <a:round/>
                <a:headEnd/>
                <a:tailEnd/>
              </a:ln>
            </p:spPr>
            <p:txBody>
              <a:bodyPr/>
              <a:lstStyle/>
              <a:p>
                <a:endParaRPr lang="en-US" dirty="0"/>
              </a:p>
            </p:txBody>
          </p:sp>
          <p:sp>
            <p:nvSpPr>
              <p:cNvPr id="26" name="Freeform 120"/>
              <p:cNvSpPr>
                <a:spLocks/>
              </p:cNvSpPr>
              <p:nvPr/>
            </p:nvSpPr>
            <p:spPr bwMode="auto">
              <a:xfrm>
                <a:off x="2781555" y="3106507"/>
                <a:ext cx="1915107" cy="1778853"/>
              </a:xfrm>
              <a:custGeom>
                <a:avLst/>
                <a:gdLst>
                  <a:gd name="T0" fmla="*/ 336 w 1113"/>
                  <a:gd name="T1" fmla="*/ 0 h 1104"/>
                  <a:gd name="T2" fmla="*/ 584 w 1113"/>
                  <a:gd name="T3" fmla="*/ 216 h 1104"/>
                  <a:gd name="T4" fmla="*/ 632 w 1113"/>
                  <a:gd name="T5" fmla="*/ 224 h 1104"/>
                  <a:gd name="T6" fmla="*/ 680 w 1113"/>
                  <a:gd name="T7" fmla="*/ 264 h 1104"/>
                  <a:gd name="T8" fmla="*/ 712 w 1113"/>
                  <a:gd name="T9" fmla="*/ 264 h 1104"/>
                  <a:gd name="T10" fmla="*/ 744 w 1113"/>
                  <a:gd name="T11" fmla="*/ 272 h 1104"/>
                  <a:gd name="T12" fmla="*/ 760 w 1113"/>
                  <a:gd name="T13" fmla="*/ 280 h 1104"/>
                  <a:gd name="T14" fmla="*/ 793 w 1113"/>
                  <a:gd name="T15" fmla="*/ 296 h 1104"/>
                  <a:gd name="T16" fmla="*/ 817 w 1113"/>
                  <a:gd name="T17" fmla="*/ 296 h 1104"/>
                  <a:gd name="T18" fmla="*/ 849 w 1113"/>
                  <a:gd name="T19" fmla="*/ 288 h 1104"/>
                  <a:gd name="T20" fmla="*/ 913 w 1113"/>
                  <a:gd name="T21" fmla="*/ 296 h 1104"/>
                  <a:gd name="T22" fmla="*/ 929 w 1113"/>
                  <a:gd name="T23" fmla="*/ 280 h 1104"/>
                  <a:gd name="T24" fmla="*/ 977 w 1113"/>
                  <a:gd name="T25" fmla="*/ 288 h 1104"/>
                  <a:gd name="T26" fmla="*/ 1033 w 1113"/>
                  <a:gd name="T27" fmla="*/ 320 h 1104"/>
                  <a:gd name="T28" fmla="*/ 1073 w 1113"/>
                  <a:gd name="T29" fmla="*/ 472 h 1104"/>
                  <a:gd name="T30" fmla="*/ 1105 w 1113"/>
                  <a:gd name="T31" fmla="*/ 552 h 1104"/>
                  <a:gd name="T32" fmla="*/ 1105 w 1113"/>
                  <a:gd name="T33" fmla="*/ 632 h 1104"/>
                  <a:gd name="T34" fmla="*/ 1097 w 1113"/>
                  <a:gd name="T35" fmla="*/ 680 h 1104"/>
                  <a:gd name="T36" fmla="*/ 1089 w 1113"/>
                  <a:gd name="T37" fmla="*/ 712 h 1104"/>
                  <a:gd name="T38" fmla="*/ 1017 w 1113"/>
                  <a:gd name="T39" fmla="*/ 736 h 1104"/>
                  <a:gd name="T40" fmla="*/ 1025 w 1113"/>
                  <a:gd name="T41" fmla="*/ 728 h 1104"/>
                  <a:gd name="T42" fmla="*/ 1017 w 1113"/>
                  <a:gd name="T43" fmla="*/ 712 h 1104"/>
                  <a:gd name="T44" fmla="*/ 1001 w 1113"/>
                  <a:gd name="T45" fmla="*/ 720 h 1104"/>
                  <a:gd name="T46" fmla="*/ 993 w 1113"/>
                  <a:gd name="T47" fmla="*/ 720 h 1104"/>
                  <a:gd name="T48" fmla="*/ 985 w 1113"/>
                  <a:gd name="T49" fmla="*/ 768 h 1104"/>
                  <a:gd name="T50" fmla="*/ 969 w 1113"/>
                  <a:gd name="T51" fmla="*/ 792 h 1104"/>
                  <a:gd name="T52" fmla="*/ 881 w 1113"/>
                  <a:gd name="T53" fmla="*/ 840 h 1104"/>
                  <a:gd name="T54" fmla="*/ 889 w 1113"/>
                  <a:gd name="T55" fmla="*/ 824 h 1104"/>
                  <a:gd name="T56" fmla="*/ 873 w 1113"/>
                  <a:gd name="T57" fmla="*/ 824 h 1104"/>
                  <a:gd name="T58" fmla="*/ 865 w 1113"/>
                  <a:gd name="T59" fmla="*/ 824 h 1104"/>
                  <a:gd name="T60" fmla="*/ 873 w 1113"/>
                  <a:gd name="T61" fmla="*/ 840 h 1104"/>
                  <a:gd name="T62" fmla="*/ 841 w 1113"/>
                  <a:gd name="T63" fmla="*/ 840 h 1104"/>
                  <a:gd name="T64" fmla="*/ 841 w 1113"/>
                  <a:gd name="T65" fmla="*/ 848 h 1104"/>
                  <a:gd name="T66" fmla="*/ 825 w 1113"/>
                  <a:gd name="T67" fmla="*/ 872 h 1104"/>
                  <a:gd name="T68" fmla="*/ 801 w 1113"/>
                  <a:gd name="T69" fmla="*/ 880 h 1104"/>
                  <a:gd name="T70" fmla="*/ 817 w 1113"/>
                  <a:gd name="T71" fmla="*/ 880 h 1104"/>
                  <a:gd name="T72" fmla="*/ 801 w 1113"/>
                  <a:gd name="T73" fmla="*/ 904 h 1104"/>
                  <a:gd name="T74" fmla="*/ 785 w 1113"/>
                  <a:gd name="T75" fmla="*/ 912 h 1104"/>
                  <a:gd name="T76" fmla="*/ 777 w 1113"/>
                  <a:gd name="T77" fmla="*/ 952 h 1104"/>
                  <a:gd name="T78" fmla="*/ 760 w 1113"/>
                  <a:gd name="T79" fmla="*/ 960 h 1104"/>
                  <a:gd name="T80" fmla="*/ 760 w 1113"/>
                  <a:gd name="T81" fmla="*/ 968 h 1104"/>
                  <a:gd name="T82" fmla="*/ 768 w 1113"/>
                  <a:gd name="T83" fmla="*/ 1008 h 1104"/>
                  <a:gd name="T84" fmla="*/ 793 w 1113"/>
                  <a:gd name="T85" fmla="*/ 1088 h 1104"/>
                  <a:gd name="T86" fmla="*/ 728 w 1113"/>
                  <a:gd name="T87" fmla="*/ 1080 h 1104"/>
                  <a:gd name="T88" fmla="*/ 664 w 1113"/>
                  <a:gd name="T89" fmla="*/ 1064 h 1104"/>
                  <a:gd name="T90" fmla="*/ 624 w 1113"/>
                  <a:gd name="T91" fmla="*/ 1032 h 1104"/>
                  <a:gd name="T92" fmla="*/ 600 w 1113"/>
                  <a:gd name="T93" fmla="*/ 968 h 1104"/>
                  <a:gd name="T94" fmla="*/ 576 w 1113"/>
                  <a:gd name="T95" fmla="*/ 920 h 1104"/>
                  <a:gd name="T96" fmla="*/ 488 w 1113"/>
                  <a:gd name="T97" fmla="*/ 768 h 1104"/>
                  <a:gd name="T98" fmla="*/ 360 w 1113"/>
                  <a:gd name="T99" fmla="*/ 680 h 1104"/>
                  <a:gd name="T100" fmla="*/ 328 w 1113"/>
                  <a:gd name="T101" fmla="*/ 688 h 1104"/>
                  <a:gd name="T102" fmla="*/ 280 w 1113"/>
                  <a:gd name="T103" fmla="*/ 760 h 1104"/>
                  <a:gd name="T104" fmla="*/ 208 w 1113"/>
                  <a:gd name="T105" fmla="*/ 728 h 1104"/>
                  <a:gd name="T106" fmla="*/ 152 w 1113"/>
                  <a:gd name="T107" fmla="*/ 640 h 1104"/>
                  <a:gd name="T108" fmla="*/ 96 w 1113"/>
                  <a:gd name="T109" fmla="*/ 560 h 1104"/>
                  <a:gd name="T110" fmla="*/ 32 w 1113"/>
                  <a:gd name="T111" fmla="*/ 496 h 11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13"/>
                  <a:gd name="T169" fmla="*/ 0 h 1104"/>
                  <a:gd name="T170" fmla="*/ 1113 w 1113"/>
                  <a:gd name="T171" fmla="*/ 1104 h 110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13" h="1104">
                    <a:moveTo>
                      <a:pt x="0" y="448"/>
                    </a:moveTo>
                    <a:lnTo>
                      <a:pt x="0" y="448"/>
                    </a:lnTo>
                    <a:lnTo>
                      <a:pt x="0" y="432"/>
                    </a:lnTo>
                    <a:lnTo>
                      <a:pt x="304" y="464"/>
                    </a:lnTo>
                    <a:lnTo>
                      <a:pt x="336" y="0"/>
                    </a:lnTo>
                    <a:lnTo>
                      <a:pt x="584" y="16"/>
                    </a:lnTo>
                    <a:lnTo>
                      <a:pt x="576" y="216"/>
                    </a:lnTo>
                    <a:lnTo>
                      <a:pt x="584" y="216"/>
                    </a:lnTo>
                    <a:lnTo>
                      <a:pt x="600" y="232"/>
                    </a:lnTo>
                    <a:lnTo>
                      <a:pt x="608" y="232"/>
                    </a:lnTo>
                    <a:lnTo>
                      <a:pt x="624" y="232"/>
                    </a:lnTo>
                    <a:lnTo>
                      <a:pt x="632" y="224"/>
                    </a:lnTo>
                    <a:lnTo>
                      <a:pt x="648" y="256"/>
                    </a:lnTo>
                    <a:lnTo>
                      <a:pt x="664" y="256"/>
                    </a:lnTo>
                    <a:lnTo>
                      <a:pt x="672" y="264"/>
                    </a:lnTo>
                    <a:lnTo>
                      <a:pt x="680" y="264"/>
                    </a:lnTo>
                    <a:lnTo>
                      <a:pt x="680" y="256"/>
                    </a:lnTo>
                    <a:lnTo>
                      <a:pt x="696" y="256"/>
                    </a:lnTo>
                    <a:lnTo>
                      <a:pt x="704" y="264"/>
                    </a:lnTo>
                    <a:lnTo>
                      <a:pt x="704" y="272"/>
                    </a:lnTo>
                    <a:lnTo>
                      <a:pt x="712" y="264"/>
                    </a:lnTo>
                    <a:lnTo>
                      <a:pt x="720" y="264"/>
                    </a:lnTo>
                    <a:lnTo>
                      <a:pt x="728" y="256"/>
                    </a:lnTo>
                    <a:lnTo>
                      <a:pt x="728" y="272"/>
                    </a:lnTo>
                    <a:lnTo>
                      <a:pt x="744" y="272"/>
                    </a:lnTo>
                    <a:lnTo>
                      <a:pt x="744" y="280"/>
                    </a:lnTo>
                    <a:lnTo>
                      <a:pt x="752" y="288"/>
                    </a:lnTo>
                    <a:lnTo>
                      <a:pt x="760" y="280"/>
                    </a:lnTo>
                    <a:lnTo>
                      <a:pt x="768" y="280"/>
                    </a:lnTo>
                    <a:lnTo>
                      <a:pt x="777" y="288"/>
                    </a:lnTo>
                    <a:lnTo>
                      <a:pt x="785" y="288"/>
                    </a:lnTo>
                    <a:lnTo>
                      <a:pt x="785" y="296"/>
                    </a:lnTo>
                    <a:lnTo>
                      <a:pt x="793" y="296"/>
                    </a:lnTo>
                    <a:lnTo>
                      <a:pt x="801" y="288"/>
                    </a:lnTo>
                    <a:lnTo>
                      <a:pt x="801" y="280"/>
                    </a:lnTo>
                    <a:lnTo>
                      <a:pt x="801" y="288"/>
                    </a:lnTo>
                    <a:lnTo>
                      <a:pt x="809" y="304"/>
                    </a:lnTo>
                    <a:lnTo>
                      <a:pt x="817" y="296"/>
                    </a:lnTo>
                    <a:lnTo>
                      <a:pt x="825" y="280"/>
                    </a:lnTo>
                    <a:lnTo>
                      <a:pt x="841" y="288"/>
                    </a:lnTo>
                    <a:lnTo>
                      <a:pt x="849" y="288"/>
                    </a:lnTo>
                    <a:lnTo>
                      <a:pt x="849" y="296"/>
                    </a:lnTo>
                    <a:lnTo>
                      <a:pt x="873" y="304"/>
                    </a:lnTo>
                    <a:lnTo>
                      <a:pt x="881" y="312"/>
                    </a:lnTo>
                    <a:lnTo>
                      <a:pt x="897" y="288"/>
                    </a:lnTo>
                    <a:lnTo>
                      <a:pt x="913" y="288"/>
                    </a:lnTo>
                    <a:lnTo>
                      <a:pt x="913" y="296"/>
                    </a:lnTo>
                    <a:lnTo>
                      <a:pt x="921" y="296"/>
                    </a:lnTo>
                    <a:lnTo>
                      <a:pt x="929" y="288"/>
                    </a:lnTo>
                    <a:lnTo>
                      <a:pt x="929" y="280"/>
                    </a:lnTo>
                    <a:lnTo>
                      <a:pt x="945" y="296"/>
                    </a:lnTo>
                    <a:lnTo>
                      <a:pt x="953" y="296"/>
                    </a:lnTo>
                    <a:lnTo>
                      <a:pt x="961" y="280"/>
                    </a:lnTo>
                    <a:lnTo>
                      <a:pt x="977" y="280"/>
                    </a:lnTo>
                    <a:lnTo>
                      <a:pt x="977" y="288"/>
                    </a:lnTo>
                    <a:lnTo>
                      <a:pt x="1001" y="304"/>
                    </a:lnTo>
                    <a:lnTo>
                      <a:pt x="1017" y="304"/>
                    </a:lnTo>
                    <a:lnTo>
                      <a:pt x="1025" y="312"/>
                    </a:lnTo>
                    <a:lnTo>
                      <a:pt x="1033" y="320"/>
                    </a:lnTo>
                    <a:lnTo>
                      <a:pt x="1057" y="320"/>
                    </a:lnTo>
                    <a:lnTo>
                      <a:pt x="1065" y="320"/>
                    </a:lnTo>
                    <a:lnTo>
                      <a:pt x="1065" y="376"/>
                    </a:lnTo>
                    <a:lnTo>
                      <a:pt x="1073" y="472"/>
                    </a:lnTo>
                    <a:lnTo>
                      <a:pt x="1089" y="496"/>
                    </a:lnTo>
                    <a:lnTo>
                      <a:pt x="1089" y="528"/>
                    </a:lnTo>
                    <a:lnTo>
                      <a:pt x="1097" y="536"/>
                    </a:lnTo>
                    <a:lnTo>
                      <a:pt x="1105" y="552"/>
                    </a:lnTo>
                    <a:lnTo>
                      <a:pt x="1105" y="560"/>
                    </a:lnTo>
                    <a:lnTo>
                      <a:pt x="1113" y="576"/>
                    </a:lnTo>
                    <a:lnTo>
                      <a:pt x="1113" y="600"/>
                    </a:lnTo>
                    <a:lnTo>
                      <a:pt x="1097" y="616"/>
                    </a:lnTo>
                    <a:lnTo>
                      <a:pt x="1097" y="632"/>
                    </a:lnTo>
                    <a:lnTo>
                      <a:pt x="1105" y="632"/>
                    </a:lnTo>
                    <a:lnTo>
                      <a:pt x="1097" y="648"/>
                    </a:lnTo>
                    <a:lnTo>
                      <a:pt x="1105" y="656"/>
                    </a:lnTo>
                    <a:lnTo>
                      <a:pt x="1105" y="664"/>
                    </a:lnTo>
                    <a:lnTo>
                      <a:pt x="1105" y="672"/>
                    </a:lnTo>
                    <a:lnTo>
                      <a:pt x="1097" y="680"/>
                    </a:lnTo>
                    <a:lnTo>
                      <a:pt x="1089" y="680"/>
                    </a:lnTo>
                    <a:lnTo>
                      <a:pt x="1081" y="696"/>
                    </a:lnTo>
                    <a:lnTo>
                      <a:pt x="1089" y="704"/>
                    </a:lnTo>
                    <a:lnTo>
                      <a:pt x="1089" y="712"/>
                    </a:lnTo>
                    <a:lnTo>
                      <a:pt x="1081" y="712"/>
                    </a:lnTo>
                    <a:lnTo>
                      <a:pt x="1049" y="728"/>
                    </a:lnTo>
                    <a:lnTo>
                      <a:pt x="1009" y="744"/>
                    </a:lnTo>
                    <a:lnTo>
                      <a:pt x="1017" y="736"/>
                    </a:lnTo>
                    <a:lnTo>
                      <a:pt x="1033" y="728"/>
                    </a:lnTo>
                    <a:lnTo>
                      <a:pt x="1025" y="728"/>
                    </a:lnTo>
                    <a:lnTo>
                      <a:pt x="1017" y="728"/>
                    </a:lnTo>
                    <a:lnTo>
                      <a:pt x="1009" y="728"/>
                    </a:lnTo>
                    <a:lnTo>
                      <a:pt x="1017" y="712"/>
                    </a:lnTo>
                    <a:lnTo>
                      <a:pt x="1017" y="704"/>
                    </a:lnTo>
                    <a:lnTo>
                      <a:pt x="1009" y="712"/>
                    </a:lnTo>
                    <a:lnTo>
                      <a:pt x="1001" y="712"/>
                    </a:lnTo>
                    <a:lnTo>
                      <a:pt x="1001" y="720"/>
                    </a:lnTo>
                    <a:lnTo>
                      <a:pt x="993" y="720"/>
                    </a:lnTo>
                    <a:lnTo>
                      <a:pt x="993" y="712"/>
                    </a:lnTo>
                    <a:lnTo>
                      <a:pt x="985" y="712"/>
                    </a:lnTo>
                    <a:lnTo>
                      <a:pt x="993" y="720"/>
                    </a:lnTo>
                    <a:lnTo>
                      <a:pt x="985" y="728"/>
                    </a:lnTo>
                    <a:lnTo>
                      <a:pt x="985" y="736"/>
                    </a:lnTo>
                    <a:lnTo>
                      <a:pt x="1001" y="744"/>
                    </a:lnTo>
                    <a:lnTo>
                      <a:pt x="1001" y="752"/>
                    </a:lnTo>
                    <a:lnTo>
                      <a:pt x="985" y="768"/>
                    </a:lnTo>
                    <a:lnTo>
                      <a:pt x="977" y="768"/>
                    </a:lnTo>
                    <a:lnTo>
                      <a:pt x="969" y="784"/>
                    </a:lnTo>
                    <a:lnTo>
                      <a:pt x="977" y="784"/>
                    </a:lnTo>
                    <a:lnTo>
                      <a:pt x="969" y="792"/>
                    </a:lnTo>
                    <a:lnTo>
                      <a:pt x="937" y="816"/>
                    </a:lnTo>
                    <a:lnTo>
                      <a:pt x="921" y="816"/>
                    </a:lnTo>
                    <a:lnTo>
                      <a:pt x="905" y="832"/>
                    </a:lnTo>
                    <a:lnTo>
                      <a:pt x="889" y="840"/>
                    </a:lnTo>
                    <a:lnTo>
                      <a:pt x="881" y="848"/>
                    </a:lnTo>
                    <a:lnTo>
                      <a:pt x="873" y="848"/>
                    </a:lnTo>
                    <a:lnTo>
                      <a:pt x="881" y="840"/>
                    </a:lnTo>
                    <a:lnTo>
                      <a:pt x="889" y="840"/>
                    </a:lnTo>
                    <a:lnTo>
                      <a:pt x="897" y="832"/>
                    </a:lnTo>
                    <a:lnTo>
                      <a:pt x="929" y="808"/>
                    </a:lnTo>
                    <a:lnTo>
                      <a:pt x="889" y="832"/>
                    </a:lnTo>
                    <a:lnTo>
                      <a:pt x="889" y="824"/>
                    </a:lnTo>
                    <a:lnTo>
                      <a:pt x="889" y="808"/>
                    </a:lnTo>
                    <a:lnTo>
                      <a:pt x="881" y="824"/>
                    </a:lnTo>
                    <a:lnTo>
                      <a:pt x="873" y="824"/>
                    </a:lnTo>
                    <a:lnTo>
                      <a:pt x="873" y="816"/>
                    </a:lnTo>
                    <a:lnTo>
                      <a:pt x="873" y="824"/>
                    </a:lnTo>
                    <a:lnTo>
                      <a:pt x="865" y="832"/>
                    </a:lnTo>
                    <a:lnTo>
                      <a:pt x="865" y="824"/>
                    </a:lnTo>
                    <a:lnTo>
                      <a:pt x="857" y="816"/>
                    </a:lnTo>
                    <a:lnTo>
                      <a:pt x="849" y="816"/>
                    </a:lnTo>
                    <a:lnTo>
                      <a:pt x="857" y="832"/>
                    </a:lnTo>
                    <a:lnTo>
                      <a:pt x="865" y="840"/>
                    </a:lnTo>
                    <a:lnTo>
                      <a:pt x="873" y="840"/>
                    </a:lnTo>
                    <a:lnTo>
                      <a:pt x="865" y="848"/>
                    </a:lnTo>
                    <a:lnTo>
                      <a:pt x="857" y="848"/>
                    </a:lnTo>
                    <a:lnTo>
                      <a:pt x="849" y="856"/>
                    </a:lnTo>
                    <a:lnTo>
                      <a:pt x="841" y="856"/>
                    </a:lnTo>
                    <a:lnTo>
                      <a:pt x="841" y="840"/>
                    </a:lnTo>
                    <a:lnTo>
                      <a:pt x="833" y="840"/>
                    </a:lnTo>
                    <a:lnTo>
                      <a:pt x="825" y="824"/>
                    </a:lnTo>
                    <a:lnTo>
                      <a:pt x="833" y="840"/>
                    </a:lnTo>
                    <a:lnTo>
                      <a:pt x="841" y="848"/>
                    </a:lnTo>
                    <a:lnTo>
                      <a:pt x="833" y="848"/>
                    </a:lnTo>
                    <a:lnTo>
                      <a:pt x="833" y="864"/>
                    </a:lnTo>
                    <a:lnTo>
                      <a:pt x="825" y="872"/>
                    </a:lnTo>
                    <a:lnTo>
                      <a:pt x="825" y="864"/>
                    </a:lnTo>
                    <a:lnTo>
                      <a:pt x="817" y="872"/>
                    </a:lnTo>
                    <a:lnTo>
                      <a:pt x="801" y="880"/>
                    </a:lnTo>
                    <a:lnTo>
                      <a:pt x="801" y="888"/>
                    </a:lnTo>
                    <a:lnTo>
                      <a:pt x="809" y="880"/>
                    </a:lnTo>
                    <a:lnTo>
                      <a:pt x="817" y="880"/>
                    </a:lnTo>
                    <a:lnTo>
                      <a:pt x="809" y="888"/>
                    </a:lnTo>
                    <a:lnTo>
                      <a:pt x="801" y="904"/>
                    </a:lnTo>
                    <a:lnTo>
                      <a:pt x="768" y="904"/>
                    </a:lnTo>
                    <a:lnTo>
                      <a:pt x="777" y="904"/>
                    </a:lnTo>
                    <a:lnTo>
                      <a:pt x="785" y="904"/>
                    </a:lnTo>
                    <a:lnTo>
                      <a:pt x="785" y="912"/>
                    </a:lnTo>
                    <a:lnTo>
                      <a:pt x="785" y="920"/>
                    </a:lnTo>
                    <a:lnTo>
                      <a:pt x="793" y="920"/>
                    </a:lnTo>
                    <a:lnTo>
                      <a:pt x="785" y="952"/>
                    </a:lnTo>
                    <a:lnTo>
                      <a:pt x="777" y="960"/>
                    </a:lnTo>
                    <a:lnTo>
                      <a:pt x="777" y="952"/>
                    </a:lnTo>
                    <a:lnTo>
                      <a:pt x="777" y="944"/>
                    </a:lnTo>
                    <a:lnTo>
                      <a:pt x="768" y="944"/>
                    </a:lnTo>
                    <a:lnTo>
                      <a:pt x="768" y="952"/>
                    </a:lnTo>
                    <a:lnTo>
                      <a:pt x="760" y="960"/>
                    </a:lnTo>
                    <a:lnTo>
                      <a:pt x="752" y="952"/>
                    </a:lnTo>
                    <a:lnTo>
                      <a:pt x="752" y="960"/>
                    </a:lnTo>
                    <a:lnTo>
                      <a:pt x="760" y="968"/>
                    </a:lnTo>
                    <a:lnTo>
                      <a:pt x="777" y="968"/>
                    </a:lnTo>
                    <a:lnTo>
                      <a:pt x="777" y="976"/>
                    </a:lnTo>
                    <a:lnTo>
                      <a:pt x="768" y="1000"/>
                    </a:lnTo>
                    <a:lnTo>
                      <a:pt x="768" y="1008"/>
                    </a:lnTo>
                    <a:lnTo>
                      <a:pt x="785" y="1032"/>
                    </a:lnTo>
                    <a:lnTo>
                      <a:pt x="777" y="1056"/>
                    </a:lnTo>
                    <a:lnTo>
                      <a:pt x="785" y="1064"/>
                    </a:lnTo>
                    <a:lnTo>
                      <a:pt x="793" y="1080"/>
                    </a:lnTo>
                    <a:lnTo>
                      <a:pt x="793" y="1088"/>
                    </a:lnTo>
                    <a:lnTo>
                      <a:pt x="785" y="1096"/>
                    </a:lnTo>
                    <a:lnTo>
                      <a:pt x="777" y="1104"/>
                    </a:lnTo>
                    <a:lnTo>
                      <a:pt x="768" y="1096"/>
                    </a:lnTo>
                    <a:lnTo>
                      <a:pt x="752" y="1080"/>
                    </a:lnTo>
                    <a:lnTo>
                      <a:pt x="728" y="1080"/>
                    </a:lnTo>
                    <a:lnTo>
                      <a:pt x="720" y="1080"/>
                    </a:lnTo>
                    <a:lnTo>
                      <a:pt x="704" y="1080"/>
                    </a:lnTo>
                    <a:lnTo>
                      <a:pt x="680" y="1064"/>
                    </a:lnTo>
                    <a:lnTo>
                      <a:pt x="664" y="1064"/>
                    </a:lnTo>
                    <a:lnTo>
                      <a:pt x="664" y="1056"/>
                    </a:lnTo>
                    <a:lnTo>
                      <a:pt x="656" y="1048"/>
                    </a:lnTo>
                    <a:lnTo>
                      <a:pt x="632" y="1048"/>
                    </a:lnTo>
                    <a:lnTo>
                      <a:pt x="624" y="1048"/>
                    </a:lnTo>
                    <a:lnTo>
                      <a:pt x="624" y="1032"/>
                    </a:lnTo>
                    <a:lnTo>
                      <a:pt x="616" y="1016"/>
                    </a:lnTo>
                    <a:lnTo>
                      <a:pt x="608" y="984"/>
                    </a:lnTo>
                    <a:lnTo>
                      <a:pt x="600" y="984"/>
                    </a:lnTo>
                    <a:lnTo>
                      <a:pt x="600" y="968"/>
                    </a:lnTo>
                    <a:lnTo>
                      <a:pt x="600" y="960"/>
                    </a:lnTo>
                    <a:lnTo>
                      <a:pt x="592" y="952"/>
                    </a:lnTo>
                    <a:lnTo>
                      <a:pt x="592" y="944"/>
                    </a:lnTo>
                    <a:lnTo>
                      <a:pt x="592" y="920"/>
                    </a:lnTo>
                    <a:lnTo>
                      <a:pt x="576" y="920"/>
                    </a:lnTo>
                    <a:lnTo>
                      <a:pt x="552" y="888"/>
                    </a:lnTo>
                    <a:lnTo>
                      <a:pt x="544" y="864"/>
                    </a:lnTo>
                    <a:lnTo>
                      <a:pt x="536" y="856"/>
                    </a:lnTo>
                    <a:lnTo>
                      <a:pt x="528" y="848"/>
                    </a:lnTo>
                    <a:lnTo>
                      <a:pt x="496" y="776"/>
                    </a:lnTo>
                    <a:lnTo>
                      <a:pt x="488" y="768"/>
                    </a:lnTo>
                    <a:lnTo>
                      <a:pt x="480" y="744"/>
                    </a:lnTo>
                    <a:lnTo>
                      <a:pt x="456" y="728"/>
                    </a:lnTo>
                    <a:lnTo>
                      <a:pt x="448" y="720"/>
                    </a:lnTo>
                    <a:lnTo>
                      <a:pt x="432" y="696"/>
                    </a:lnTo>
                    <a:lnTo>
                      <a:pt x="400" y="696"/>
                    </a:lnTo>
                    <a:lnTo>
                      <a:pt x="368" y="688"/>
                    </a:lnTo>
                    <a:lnTo>
                      <a:pt x="360" y="680"/>
                    </a:lnTo>
                    <a:lnTo>
                      <a:pt x="352" y="680"/>
                    </a:lnTo>
                    <a:lnTo>
                      <a:pt x="344" y="696"/>
                    </a:lnTo>
                    <a:lnTo>
                      <a:pt x="336" y="696"/>
                    </a:lnTo>
                    <a:lnTo>
                      <a:pt x="336" y="688"/>
                    </a:lnTo>
                    <a:lnTo>
                      <a:pt x="328" y="688"/>
                    </a:lnTo>
                    <a:lnTo>
                      <a:pt x="320" y="688"/>
                    </a:lnTo>
                    <a:lnTo>
                      <a:pt x="304" y="704"/>
                    </a:lnTo>
                    <a:lnTo>
                      <a:pt x="304" y="728"/>
                    </a:lnTo>
                    <a:lnTo>
                      <a:pt x="296" y="736"/>
                    </a:lnTo>
                    <a:lnTo>
                      <a:pt x="296" y="744"/>
                    </a:lnTo>
                    <a:lnTo>
                      <a:pt x="288" y="744"/>
                    </a:lnTo>
                    <a:lnTo>
                      <a:pt x="280" y="760"/>
                    </a:lnTo>
                    <a:lnTo>
                      <a:pt x="280" y="768"/>
                    </a:lnTo>
                    <a:lnTo>
                      <a:pt x="264" y="768"/>
                    </a:lnTo>
                    <a:lnTo>
                      <a:pt x="256" y="760"/>
                    </a:lnTo>
                    <a:lnTo>
                      <a:pt x="216" y="736"/>
                    </a:lnTo>
                    <a:lnTo>
                      <a:pt x="208" y="728"/>
                    </a:lnTo>
                    <a:lnTo>
                      <a:pt x="192" y="720"/>
                    </a:lnTo>
                    <a:lnTo>
                      <a:pt x="176" y="704"/>
                    </a:lnTo>
                    <a:lnTo>
                      <a:pt x="160" y="688"/>
                    </a:lnTo>
                    <a:lnTo>
                      <a:pt x="152" y="672"/>
                    </a:lnTo>
                    <a:lnTo>
                      <a:pt x="152" y="648"/>
                    </a:lnTo>
                    <a:lnTo>
                      <a:pt x="152" y="640"/>
                    </a:lnTo>
                    <a:lnTo>
                      <a:pt x="144" y="632"/>
                    </a:lnTo>
                    <a:lnTo>
                      <a:pt x="136" y="616"/>
                    </a:lnTo>
                    <a:lnTo>
                      <a:pt x="136" y="608"/>
                    </a:lnTo>
                    <a:lnTo>
                      <a:pt x="128" y="584"/>
                    </a:lnTo>
                    <a:lnTo>
                      <a:pt x="96" y="560"/>
                    </a:lnTo>
                    <a:lnTo>
                      <a:pt x="88" y="552"/>
                    </a:lnTo>
                    <a:lnTo>
                      <a:pt x="80" y="544"/>
                    </a:lnTo>
                    <a:lnTo>
                      <a:pt x="72" y="528"/>
                    </a:lnTo>
                    <a:lnTo>
                      <a:pt x="48" y="496"/>
                    </a:lnTo>
                    <a:lnTo>
                      <a:pt x="32" y="496"/>
                    </a:lnTo>
                    <a:lnTo>
                      <a:pt x="16" y="456"/>
                    </a:lnTo>
                    <a:lnTo>
                      <a:pt x="0" y="456"/>
                    </a:lnTo>
                    <a:lnTo>
                      <a:pt x="0" y="448"/>
                    </a:lnTo>
                    <a:close/>
                  </a:path>
                </a:pathLst>
              </a:custGeom>
              <a:grpFill/>
              <a:ln w="6350">
                <a:solidFill>
                  <a:schemeClr val="bg2">
                    <a:lumMod val="40000"/>
                    <a:lumOff val="60000"/>
                  </a:schemeClr>
                </a:solidFill>
                <a:round/>
                <a:headEnd/>
                <a:tailEnd/>
              </a:ln>
            </p:spPr>
            <p:txBody>
              <a:bodyPr/>
              <a:lstStyle/>
              <a:p>
                <a:endParaRPr lang="en-US" dirty="0"/>
              </a:p>
            </p:txBody>
          </p:sp>
          <p:sp>
            <p:nvSpPr>
              <p:cNvPr id="27" name="Freeform 121"/>
              <p:cNvSpPr>
                <a:spLocks/>
              </p:cNvSpPr>
              <p:nvPr/>
            </p:nvSpPr>
            <p:spPr bwMode="auto">
              <a:xfrm>
                <a:off x="4188189" y="1030500"/>
                <a:ext cx="908299" cy="953878"/>
              </a:xfrm>
              <a:custGeom>
                <a:avLst/>
                <a:gdLst>
                  <a:gd name="T0" fmla="*/ 424 w 528"/>
                  <a:gd name="T1" fmla="*/ 544 h 592"/>
                  <a:gd name="T2" fmla="*/ 376 w 528"/>
                  <a:gd name="T3" fmla="*/ 496 h 592"/>
                  <a:gd name="T4" fmla="*/ 352 w 528"/>
                  <a:gd name="T5" fmla="*/ 488 h 592"/>
                  <a:gd name="T6" fmla="*/ 344 w 528"/>
                  <a:gd name="T7" fmla="*/ 480 h 592"/>
                  <a:gd name="T8" fmla="*/ 336 w 528"/>
                  <a:gd name="T9" fmla="*/ 480 h 592"/>
                  <a:gd name="T10" fmla="*/ 312 w 528"/>
                  <a:gd name="T11" fmla="*/ 464 h 592"/>
                  <a:gd name="T12" fmla="*/ 320 w 528"/>
                  <a:gd name="T13" fmla="*/ 440 h 592"/>
                  <a:gd name="T14" fmla="*/ 312 w 528"/>
                  <a:gd name="T15" fmla="*/ 416 h 592"/>
                  <a:gd name="T16" fmla="*/ 320 w 528"/>
                  <a:gd name="T17" fmla="*/ 392 h 592"/>
                  <a:gd name="T18" fmla="*/ 304 w 528"/>
                  <a:gd name="T19" fmla="*/ 384 h 592"/>
                  <a:gd name="T20" fmla="*/ 304 w 528"/>
                  <a:gd name="T21" fmla="*/ 368 h 592"/>
                  <a:gd name="T22" fmla="*/ 336 w 528"/>
                  <a:gd name="T23" fmla="*/ 336 h 592"/>
                  <a:gd name="T24" fmla="*/ 344 w 528"/>
                  <a:gd name="T25" fmla="*/ 272 h 592"/>
                  <a:gd name="T26" fmla="*/ 376 w 528"/>
                  <a:gd name="T27" fmla="*/ 240 h 592"/>
                  <a:gd name="T28" fmla="*/ 456 w 528"/>
                  <a:gd name="T29" fmla="*/ 152 h 592"/>
                  <a:gd name="T30" fmla="*/ 520 w 528"/>
                  <a:gd name="T31" fmla="*/ 120 h 592"/>
                  <a:gd name="T32" fmla="*/ 520 w 528"/>
                  <a:gd name="T33" fmla="*/ 120 h 592"/>
                  <a:gd name="T34" fmla="*/ 488 w 528"/>
                  <a:gd name="T35" fmla="*/ 120 h 592"/>
                  <a:gd name="T36" fmla="*/ 432 w 528"/>
                  <a:gd name="T37" fmla="*/ 120 h 592"/>
                  <a:gd name="T38" fmla="*/ 424 w 528"/>
                  <a:gd name="T39" fmla="*/ 104 h 592"/>
                  <a:gd name="T40" fmla="*/ 368 w 528"/>
                  <a:gd name="T41" fmla="*/ 120 h 592"/>
                  <a:gd name="T42" fmla="*/ 352 w 528"/>
                  <a:gd name="T43" fmla="*/ 112 h 592"/>
                  <a:gd name="T44" fmla="*/ 328 w 528"/>
                  <a:gd name="T45" fmla="*/ 112 h 592"/>
                  <a:gd name="T46" fmla="*/ 312 w 528"/>
                  <a:gd name="T47" fmla="*/ 88 h 592"/>
                  <a:gd name="T48" fmla="*/ 312 w 528"/>
                  <a:gd name="T49" fmla="*/ 80 h 592"/>
                  <a:gd name="T50" fmla="*/ 288 w 528"/>
                  <a:gd name="T51" fmla="*/ 80 h 592"/>
                  <a:gd name="T52" fmla="*/ 248 w 528"/>
                  <a:gd name="T53" fmla="*/ 88 h 592"/>
                  <a:gd name="T54" fmla="*/ 232 w 528"/>
                  <a:gd name="T55" fmla="*/ 88 h 592"/>
                  <a:gd name="T56" fmla="*/ 200 w 528"/>
                  <a:gd name="T57" fmla="*/ 72 h 592"/>
                  <a:gd name="T58" fmla="*/ 200 w 528"/>
                  <a:gd name="T59" fmla="*/ 64 h 592"/>
                  <a:gd name="T60" fmla="*/ 168 w 528"/>
                  <a:gd name="T61" fmla="*/ 64 h 592"/>
                  <a:gd name="T62" fmla="*/ 168 w 528"/>
                  <a:gd name="T63" fmla="*/ 24 h 592"/>
                  <a:gd name="T64" fmla="*/ 136 w 528"/>
                  <a:gd name="T65" fmla="*/ 0 h 592"/>
                  <a:gd name="T66" fmla="*/ 136 w 528"/>
                  <a:gd name="T67" fmla="*/ 32 h 592"/>
                  <a:gd name="T68" fmla="*/ 0 w 528"/>
                  <a:gd name="T69" fmla="*/ 40 h 592"/>
                  <a:gd name="T70" fmla="*/ 8 w 528"/>
                  <a:gd name="T71" fmla="*/ 72 h 592"/>
                  <a:gd name="T72" fmla="*/ 8 w 528"/>
                  <a:gd name="T73" fmla="*/ 152 h 592"/>
                  <a:gd name="T74" fmla="*/ 24 w 528"/>
                  <a:gd name="T75" fmla="*/ 168 h 592"/>
                  <a:gd name="T76" fmla="*/ 24 w 528"/>
                  <a:gd name="T77" fmla="*/ 232 h 592"/>
                  <a:gd name="T78" fmla="*/ 32 w 528"/>
                  <a:gd name="T79" fmla="*/ 256 h 592"/>
                  <a:gd name="T80" fmla="*/ 32 w 528"/>
                  <a:gd name="T81" fmla="*/ 296 h 592"/>
                  <a:gd name="T82" fmla="*/ 48 w 528"/>
                  <a:gd name="T83" fmla="*/ 320 h 592"/>
                  <a:gd name="T84" fmla="*/ 48 w 528"/>
                  <a:gd name="T85" fmla="*/ 352 h 592"/>
                  <a:gd name="T86" fmla="*/ 32 w 528"/>
                  <a:gd name="T87" fmla="*/ 368 h 592"/>
                  <a:gd name="T88" fmla="*/ 40 w 528"/>
                  <a:gd name="T89" fmla="*/ 400 h 592"/>
                  <a:gd name="T90" fmla="*/ 56 w 528"/>
                  <a:gd name="T91" fmla="*/ 408 h 592"/>
                  <a:gd name="T92" fmla="*/ 56 w 528"/>
                  <a:gd name="T93" fmla="*/ 584 h 592"/>
                  <a:gd name="T94" fmla="*/ 56 w 528"/>
                  <a:gd name="T95" fmla="*/ 592 h 592"/>
                  <a:gd name="T96" fmla="*/ 432 w 528"/>
                  <a:gd name="T97" fmla="*/ 584 h 59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28"/>
                  <a:gd name="T148" fmla="*/ 0 h 592"/>
                  <a:gd name="T149" fmla="*/ 528 w 528"/>
                  <a:gd name="T150" fmla="*/ 592 h 59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28" h="592">
                    <a:moveTo>
                      <a:pt x="432" y="584"/>
                    </a:moveTo>
                    <a:lnTo>
                      <a:pt x="432" y="576"/>
                    </a:lnTo>
                    <a:lnTo>
                      <a:pt x="424" y="544"/>
                    </a:lnTo>
                    <a:lnTo>
                      <a:pt x="400" y="536"/>
                    </a:lnTo>
                    <a:lnTo>
                      <a:pt x="376" y="512"/>
                    </a:lnTo>
                    <a:lnTo>
                      <a:pt x="376" y="496"/>
                    </a:lnTo>
                    <a:lnTo>
                      <a:pt x="352" y="488"/>
                    </a:lnTo>
                    <a:lnTo>
                      <a:pt x="344" y="480"/>
                    </a:lnTo>
                    <a:lnTo>
                      <a:pt x="336" y="480"/>
                    </a:lnTo>
                    <a:lnTo>
                      <a:pt x="328" y="480"/>
                    </a:lnTo>
                    <a:lnTo>
                      <a:pt x="312" y="464"/>
                    </a:lnTo>
                    <a:lnTo>
                      <a:pt x="312" y="456"/>
                    </a:lnTo>
                    <a:lnTo>
                      <a:pt x="320" y="448"/>
                    </a:lnTo>
                    <a:lnTo>
                      <a:pt x="320" y="440"/>
                    </a:lnTo>
                    <a:lnTo>
                      <a:pt x="312" y="432"/>
                    </a:lnTo>
                    <a:lnTo>
                      <a:pt x="312" y="424"/>
                    </a:lnTo>
                    <a:lnTo>
                      <a:pt x="312" y="416"/>
                    </a:lnTo>
                    <a:lnTo>
                      <a:pt x="320" y="392"/>
                    </a:lnTo>
                    <a:lnTo>
                      <a:pt x="312" y="384"/>
                    </a:lnTo>
                    <a:lnTo>
                      <a:pt x="304" y="384"/>
                    </a:lnTo>
                    <a:lnTo>
                      <a:pt x="304" y="368"/>
                    </a:lnTo>
                    <a:lnTo>
                      <a:pt x="304" y="360"/>
                    </a:lnTo>
                    <a:lnTo>
                      <a:pt x="312" y="352"/>
                    </a:lnTo>
                    <a:lnTo>
                      <a:pt x="336" y="336"/>
                    </a:lnTo>
                    <a:lnTo>
                      <a:pt x="344" y="328"/>
                    </a:lnTo>
                    <a:lnTo>
                      <a:pt x="344" y="272"/>
                    </a:lnTo>
                    <a:lnTo>
                      <a:pt x="336" y="272"/>
                    </a:lnTo>
                    <a:lnTo>
                      <a:pt x="344" y="264"/>
                    </a:lnTo>
                    <a:lnTo>
                      <a:pt x="376" y="240"/>
                    </a:lnTo>
                    <a:lnTo>
                      <a:pt x="416" y="200"/>
                    </a:lnTo>
                    <a:lnTo>
                      <a:pt x="424" y="176"/>
                    </a:lnTo>
                    <a:lnTo>
                      <a:pt x="456" y="152"/>
                    </a:lnTo>
                    <a:lnTo>
                      <a:pt x="488" y="152"/>
                    </a:lnTo>
                    <a:lnTo>
                      <a:pt x="512" y="136"/>
                    </a:lnTo>
                    <a:lnTo>
                      <a:pt x="520" y="120"/>
                    </a:lnTo>
                    <a:lnTo>
                      <a:pt x="528" y="120"/>
                    </a:lnTo>
                    <a:lnTo>
                      <a:pt x="520" y="120"/>
                    </a:lnTo>
                    <a:lnTo>
                      <a:pt x="504" y="128"/>
                    </a:lnTo>
                    <a:lnTo>
                      <a:pt x="496" y="128"/>
                    </a:lnTo>
                    <a:lnTo>
                      <a:pt x="488" y="120"/>
                    </a:lnTo>
                    <a:lnTo>
                      <a:pt x="432" y="120"/>
                    </a:lnTo>
                    <a:lnTo>
                      <a:pt x="432" y="104"/>
                    </a:lnTo>
                    <a:lnTo>
                      <a:pt x="424" y="104"/>
                    </a:lnTo>
                    <a:lnTo>
                      <a:pt x="408" y="128"/>
                    </a:lnTo>
                    <a:lnTo>
                      <a:pt x="384" y="128"/>
                    </a:lnTo>
                    <a:lnTo>
                      <a:pt x="368" y="120"/>
                    </a:lnTo>
                    <a:lnTo>
                      <a:pt x="368" y="112"/>
                    </a:lnTo>
                    <a:lnTo>
                      <a:pt x="352" y="112"/>
                    </a:lnTo>
                    <a:lnTo>
                      <a:pt x="352" y="96"/>
                    </a:lnTo>
                    <a:lnTo>
                      <a:pt x="344" y="96"/>
                    </a:lnTo>
                    <a:lnTo>
                      <a:pt x="328" y="112"/>
                    </a:lnTo>
                    <a:lnTo>
                      <a:pt x="320" y="96"/>
                    </a:lnTo>
                    <a:lnTo>
                      <a:pt x="312" y="88"/>
                    </a:lnTo>
                    <a:lnTo>
                      <a:pt x="304" y="88"/>
                    </a:lnTo>
                    <a:lnTo>
                      <a:pt x="304" y="80"/>
                    </a:lnTo>
                    <a:lnTo>
                      <a:pt x="312" y="80"/>
                    </a:lnTo>
                    <a:lnTo>
                      <a:pt x="304" y="80"/>
                    </a:lnTo>
                    <a:lnTo>
                      <a:pt x="288" y="80"/>
                    </a:lnTo>
                    <a:lnTo>
                      <a:pt x="264" y="72"/>
                    </a:lnTo>
                    <a:lnTo>
                      <a:pt x="256" y="72"/>
                    </a:lnTo>
                    <a:lnTo>
                      <a:pt x="248" y="88"/>
                    </a:lnTo>
                    <a:lnTo>
                      <a:pt x="232" y="88"/>
                    </a:lnTo>
                    <a:lnTo>
                      <a:pt x="224" y="72"/>
                    </a:lnTo>
                    <a:lnTo>
                      <a:pt x="200" y="72"/>
                    </a:lnTo>
                    <a:lnTo>
                      <a:pt x="200" y="64"/>
                    </a:lnTo>
                    <a:lnTo>
                      <a:pt x="192" y="72"/>
                    </a:lnTo>
                    <a:lnTo>
                      <a:pt x="176" y="72"/>
                    </a:lnTo>
                    <a:lnTo>
                      <a:pt x="168" y="64"/>
                    </a:lnTo>
                    <a:lnTo>
                      <a:pt x="168" y="56"/>
                    </a:lnTo>
                    <a:lnTo>
                      <a:pt x="168" y="24"/>
                    </a:lnTo>
                    <a:lnTo>
                      <a:pt x="152" y="0"/>
                    </a:lnTo>
                    <a:lnTo>
                      <a:pt x="136" y="0"/>
                    </a:lnTo>
                    <a:lnTo>
                      <a:pt x="136" y="32"/>
                    </a:lnTo>
                    <a:lnTo>
                      <a:pt x="128" y="40"/>
                    </a:lnTo>
                    <a:lnTo>
                      <a:pt x="0" y="40"/>
                    </a:lnTo>
                    <a:lnTo>
                      <a:pt x="8" y="72"/>
                    </a:lnTo>
                    <a:lnTo>
                      <a:pt x="8" y="88"/>
                    </a:lnTo>
                    <a:lnTo>
                      <a:pt x="8" y="128"/>
                    </a:lnTo>
                    <a:lnTo>
                      <a:pt x="8" y="152"/>
                    </a:lnTo>
                    <a:lnTo>
                      <a:pt x="16" y="160"/>
                    </a:lnTo>
                    <a:lnTo>
                      <a:pt x="24" y="168"/>
                    </a:lnTo>
                    <a:lnTo>
                      <a:pt x="24" y="200"/>
                    </a:lnTo>
                    <a:lnTo>
                      <a:pt x="24" y="216"/>
                    </a:lnTo>
                    <a:lnTo>
                      <a:pt x="24" y="232"/>
                    </a:lnTo>
                    <a:lnTo>
                      <a:pt x="24" y="240"/>
                    </a:lnTo>
                    <a:lnTo>
                      <a:pt x="32" y="256"/>
                    </a:lnTo>
                    <a:lnTo>
                      <a:pt x="32" y="272"/>
                    </a:lnTo>
                    <a:lnTo>
                      <a:pt x="32" y="296"/>
                    </a:lnTo>
                    <a:lnTo>
                      <a:pt x="40" y="304"/>
                    </a:lnTo>
                    <a:lnTo>
                      <a:pt x="48" y="320"/>
                    </a:lnTo>
                    <a:lnTo>
                      <a:pt x="48" y="344"/>
                    </a:lnTo>
                    <a:lnTo>
                      <a:pt x="48" y="352"/>
                    </a:lnTo>
                    <a:lnTo>
                      <a:pt x="32" y="368"/>
                    </a:lnTo>
                    <a:lnTo>
                      <a:pt x="24" y="376"/>
                    </a:lnTo>
                    <a:lnTo>
                      <a:pt x="24" y="384"/>
                    </a:lnTo>
                    <a:lnTo>
                      <a:pt x="40" y="400"/>
                    </a:lnTo>
                    <a:lnTo>
                      <a:pt x="48" y="408"/>
                    </a:lnTo>
                    <a:lnTo>
                      <a:pt x="56" y="408"/>
                    </a:lnTo>
                    <a:lnTo>
                      <a:pt x="56" y="448"/>
                    </a:lnTo>
                    <a:lnTo>
                      <a:pt x="48" y="544"/>
                    </a:lnTo>
                    <a:lnTo>
                      <a:pt x="56" y="584"/>
                    </a:lnTo>
                    <a:lnTo>
                      <a:pt x="56" y="592"/>
                    </a:lnTo>
                    <a:lnTo>
                      <a:pt x="136" y="592"/>
                    </a:lnTo>
                    <a:lnTo>
                      <a:pt x="400" y="592"/>
                    </a:lnTo>
                    <a:lnTo>
                      <a:pt x="432" y="584"/>
                    </a:lnTo>
                    <a:close/>
                  </a:path>
                </a:pathLst>
              </a:custGeom>
              <a:grpFill/>
              <a:ln w="6350">
                <a:solidFill>
                  <a:schemeClr val="bg2">
                    <a:lumMod val="40000"/>
                    <a:lumOff val="60000"/>
                  </a:schemeClr>
                </a:solidFill>
                <a:round/>
                <a:headEnd/>
                <a:tailEnd/>
              </a:ln>
            </p:spPr>
            <p:txBody>
              <a:bodyPr/>
              <a:lstStyle/>
              <a:p>
                <a:endParaRPr lang="en-US" dirty="0"/>
              </a:p>
            </p:txBody>
          </p:sp>
          <p:sp>
            <p:nvSpPr>
              <p:cNvPr id="28" name="Freeform 122"/>
              <p:cNvSpPr>
                <a:spLocks/>
              </p:cNvSpPr>
              <p:nvPr/>
            </p:nvSpPr>
            <p:spPr bwMode="auto">
              <a:xfrm>
                <a:off x="4256274" y="1972167"/>
                <a:ext cx="825726" cy="515609"/>
              </a:xfrm>
              <a:custGeom>
                <a:avLst/>
                <a:gdLst>
                  <a:gd name="T0" fmla="*/ 56 w 480"/>
                  <a:gd name="T1" fmla="*/ 272 h 320"/>
                  <a:gd name="T2" fmla="*/ 56 w 480"/>
                  <a:gd name="T3" fmla="*/ 256 h 320"/>
                  <a:gd name="T4" fmla="*/ 56 w 480"/>
                  <a:gd name="T5" fmla="*/ 248 h 320"/>
                  <a:gd name="T6" fmla="*/ 48 w 480"/>
                  <a:gd name="T7" fmla="*/ 224 h 320"/>
                  <a:gd name="T8" fmla="*/ 40 w 480"/>
                  <a:gd name="T9" fmla="*/ 216 h 320"/>
                  <a:gd name="T10" fmla="*/ 40 w 480"/>
                  <a:gd name="T11" fmla="*/ 168 h 320"/>
                  <a:gd name="T12" fmla="*/ 16 w 480"/>
                  <a:gd name="T13" fmla="*/ 152 h 320"/>
                  <a:gd name="T14" fmla="*/ 16 w 480"/>
                  <a:gd name="T15" fmla="*/ 144 h 320"/>
                  <a:gd name="T16" fmla="*/ 16 w 480"/>
                  <a:gd name="T17" fmla="*/ 128 h 320"/>
                  <a:gd name="T18" fmla="*/ 16 w 480"/>
                  <a:gd name="T19" fmla="*/ 120 h 320"/>
                  <a:gd name="T20" fmla="*/ 0 w 480"/>
                  <a:gd name="T21" fmla="*/ 88 h 320"/>
                  <a:gd name="T22" fmla="*/ 0 w 480"/>
                  <a:gd name="T23" fmla="*/ 80 h 320"/>
                  <a:gd name="T24" fmla="*/ 16 w 480"/>
                  <a:gd name="T25" fmla="*/ 40 h 320"/>
                  <a:gd name="T26" fmla="*/ 0 w 480"/>
                  <a:gd name="T27" fmla="*/ 40 h 320"/>
                  <a:gd name="T28" fmla="*/ 8 w 480"/>
                  <a:gd name="T29" fmla="*/ 32 h 320"/>
                  <a:gd name="T30" fmla="*/ 8 w 480"/>
                  <a:gd name="T31" fmla="*/ 24 h 320"/>
                  <a:gd name="T32" fmla="*/ 0 w 480"/>
                  <a:gd name="T33" fmla="*/ 8 h 320"/>
                  <a:gd name="T34" fmla="*/ 16 w 480"/>
                  <a:gd name="T35" fmla="*/ 8 h 320"/>
                  <a:gd name="T36" fmla="*/ 360 w 480"/>
                  <a:gd name="T37" fmla="*/ 8 h 320"/>
                  <a:gd name="T38" fmla="*/ 392 w 480"/>
                  <a:gd name="T39" fmla="*/ 0 h 320"/>
                  <a:gd name="T40" fmla="*/ 400 w 480"/>
                  <a:gd name="T41" fmla="*/ 16 h 320"/>
                  <a:gd name="T42" fmla="*/ 400 w 480"/>
                  <a:gd name="T43" fmla="*/ 32 h 320"/>
                  <a:gd name="T44" fmla="*/ 400 w 480"/>
                  <a:gd name="T45" fmla="*/ 56 h 320"/>
                  <a:gd name="T46" fmla="*/ 408 w 480"/>
                  <a:gd name="T47" fmla="*/ 80 h 320"/>
                  <a:gd name="T48" fmla="*/ 408 w 480"/>
                  <a:gd name="T49" fmla="*/ 80 h 320"/>
                  <a:gd name="T50" fmla="*/ 432 w 480"/>
                  <a:gd name="T51" fmla="*/ 88 h 320"/>
                  <a:gd name="T52" fmla="*/ 440 w 480"/>
                  <a:gd name="T53" fmla="*/ 104 h 320"/>
                  <a:gd name="T54" fmla="*/ 456 w 480"/>
                  <a:gd name="T55" fmla="*/ 120 h 320"/>
                  <a:gd name="T56" fmla="*/ 456 w 480"/>
                  <a:gd name="T57" fmla="*/ 128 h 320"/>
                  <a:gd name="T58" fmla="*/ 464 w 480"/>
                  <a:gd name="T59" fmla="*/ 128 h 320"/>
                  <a:gd name="T60" fmla="*/ 480 w 480"/>
                  <a:gd name="T61" fmla="*/ 136 h 320"/>
                  <a:gd name="T62" fmla="*/ 480 w 480"/>
                  <a:gd name="T63" fmla="*/ 160 h 320"/>
                  <a:gd name="T64" fmla="*/ 472 w 480"/>
                  <a:gd name="T65" fmla="*/ 176 h 320"/>
                  <a:gd name="T66" fmla="*/ 464 w 480"/>
                  <a:gd name="T67" fmla="*/ 184 h 320"/>
                  <a:gd name="T68" fmla="*/ 464 w 480"/>
                  <a:gd name="T69" fmla="*/ 200 h 320"/>
                  <a:gd name="T70" fmla="*/ 448 w 480"/>
                  <a:gd name="T71" fmla="*/ 208 h 320"/>
                  <a:gd name="T72" fmla="*/ 416 w 480"/>
                  <a:gd name="T73" fmla="*/ 216 h 320"/>
                  <a:gd name="T74" fmla="*/ 416 w 480"/>
                  <a:gd name="T75" fmla="*/ 240 h 320"/>
                  <a:gd name="T76" fmla="*/ 424 w 480"/>
                  <a:gd name="T77" fmla="*/ 264 h 320"/>
                  <a:gd name="T78" fmla="*/ 416 w 480"/>
                  <a:gd name="T79" fmla="*/ 280 h 320"/>
                  <a:gd name="T80" fmla="*/ 408 w 480"/>
                  <a:gd name="T81" fmla="*/ 296 h 320"/>
                  <a:gd name="T82" fmla="*/ 392 w 480"/>
                  <a:gd name="T83" fmla="*/ 312 h 320"/>
                  <a:gd name="T84" fmla="*/ 400 w 480"/>
                  <a:gd name="T85" fmla="*/ 312 h 320"/>
                  <a:gd name="T86" fmla="*/ 392 w 480"/>
                  <a:gd name="T87" fmla="*/ 320 h 320"/>
                  <a:gd name="T88" fmla="*/ 392 w 480"/>
                  <a:gd name="T89" fmla="*/ 320 h 320"/>
                  <a:gd name="T90" fmla="*/ 368 w 480"/>
                  <a:gd name="T91" fmla="*/ 296 h 320"/>
                  <a:gd name="T92" fmla="*/ 56 w 480"/>
                  <a:gd name="T93" fmla="*/ 304 h 32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80"/>
                  <a:gd name="T142" fmla="*/ 0 h 320"/>
                  <a:gd name="T143" fmla="*/ 480 w 480"/>
                  <a:gd name="T144" fmla="*/ 320 h 3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80" h="320">
                    <a:moveTo>
                      <a:pt x="56" y="304"/>
                    </a:moveTo>
                    <a:lnTo>
                      <a:pt x="56" y="272"/>
                    </a:lnTo>
                    <a:lnTo>
                      <a:pt x="56" y="264"/>
                    </a:lnTo>
                    <a:lnTo>
                      <a:pt x="56" y="256"/>
                    </a:lnTo>
                    <a:lnTo>
                      <a:pt x="56" y="248"/>
                    </a:lnTo>
                    <a:lnTo>
                      <a:pt x="48" y="224"/>
                    </a:lnTo>
                    <a:lnTo>
                      <a:pt x="48" y="216"/>
                    </a:lnTo>
                    <a:lnTo>
                      <a:pt x="40" y="216"/>
                    </a:lnTo>
                    <a:lnTo>
                      <a:pt x="40" y="200"/>
                    </a:lnTo>
                    <a:lnTo>
                      <a:pt x="40" y="168"/>
                    </a:lnTo>
                    <a:lnTo>
                      <a:pt x="24" y="160"/>
                    </a:lnTo>
                    <a:lnTo>
                      <a:pt x="16" y="152"/>
                    </a:lnTo>
                    <a:lnTo>
                      <a:pt x="16" y="144"/>
                    </a:lnTo>
                    <a:lnTo>
                      <a:pt x="16" y="136"/>
                    </a:lnTo>
                    <a:lnTo>
                      <a:pt x="16" y="128"/>
                    </a:lnTo>
                    <a:lnTo>
                      <a:pt x="16" y="120"/>
                    </a:lnTo>
                    <a:lnTo>
                      <a:pt x="8" y="104"/>
                    </a:lnTo>
                    <a:lnTo>
                      <a:pt x="0" y="88"/>
                    </a:lnTo>
                    <a:lnTo>
                      <a:pt x="0" y="80"/>
                    </a:lnTo>
                    <a:lnTo>
                      <a:pt x="16" y="40"/>
                    </a:lnTo>
                    <a:lnTo>
                      <a:pt x="0" y="40"/>
                    </a:lnTo>
                    <a:lnTo>
                      <a:pt x="0" y="32"/>
                    </a:lnTo>
                    <a:lnTo>
                      <a:pt x="8" y="32"/>
                    </a:lnTo>
                    <a:lnTo>
                      <a:pt x="8" y="24"/>
                    </a:lnTo>
                    <a:lnTo>
                      <a:pt x="0" y="16"/>
                    </a:lnTo>
                    <a:lnTo>
                      <a:pt x="0" y="8"/>
                    </a:lnTo>
                    <a:lnTo>
                      <a:pt x="16" y="8"/>
                    </a:lnTo>
                    <a:lnTo>
                      <a:pt x="96" y="8"/>
                    </a:lnTo>
                    <a:lnTo>
                      <a:pt x="360" y="8"/>
                    </a:lnTo>
                    <a:lnTo>
                      <a:pt x="392" y="0"/>
                    </a:lnTo>
                    <a:lnTo>
                      <a:pt x="400" y="16"/>
                    </a:lnTo>
                    <a:lnTo>
                      <a:pt x="400" y="24"/>
                    </a:lnTo>
                    <a:lnTo>
                      <a:pt x="400" y="32"/>
                    </a:lnTo>
                    <a:lnTo>
                      <a:pt x="400" y="48"/>
                    </a:lnTo>
                    <a:lnTo>
                      <a:pt x="400" y="56"/>
                    </a:lnTo>
                    <a:lnTo>
                      <a:pt x="408" y="72"/>
                    </a:lnTo>
                    <a:lnTo>
                      <a:pt x="408" y="80"/>
                    </a:lnTo>
                    <a:lnTo>
                      <a:pt x="424" y="88"/>
                    </a:lnTo>
                    <a:lnTo>
                      <a:pt x="432" y="88"/>
                    </a:lnTo>
                    <a:lnTo>
                      <a:pt x="440" y="88"/>
                    </a:lnTo>
                    <a:lnTo>
                      <a:pt x="440" y="104"/>
                    </a:lnTo>
                    <a:lnTo>
                      <a:pt x="448" y="104"/>
                    </a:lnTo>
                    <a:lnTo>
                      <a:pt x="456" y="120"/>
                    </a:lnTo>
                    <a:lnTo>
                      <a:pt x="456" y="128"/>
                    </a:lnTo>
                    <a:lnTo>
                      <a:pt x="464" y="128"/>
                    </a:lnTo>
                    <a:lnTo>
                      <a:pt x="472" y="136"/>
                    </a:lnTo>
                    <a:lnTo>
                      <a:pt x="480" y="136"/>
                    </a:lnTo>
                    <a:lnTo>
                      <a:pt x="480" y="152"/>
                    </a:lnTo>
                    <a:lnTo>
                      <a:pt x="480" y="160"/>
                    </a:lnTo>
                    <a:lnTo>
                      <a:pt x="472" y="176"/>
                    </a:lnTo>
                    <a:lnTo>
                      <a:pt x="464" y="176"/>
                    </a:lnTo>
                    <a:lnTo>
                      <a:pt x="464" y="184"/>
                    </a:lnTo>
                    <a:lnTo>
                      <a:pt x="464" y="192"/>
                    </a:lnTo>
                    <a:lnTo>
                      <a:pt x="464" y="200"/>
                    </a:lnTo>
                    <a:lnTo>
                      <a:pt x="448" y="200"/>
                    </a:lnTo>
                    <a:lnTo>
                      <a:pt x="448" y="208"/>
                    </a:lnTo>
                    <a:lnTo>
                      <a:pt x="432" y="208"/>
                    </a:lnTo>
                    <a:lnTo>
                      <a:pt x="416" y="216"/>
                    </a:lnTo>
                    <a:lnTo>
                      <a:pt x="416" y="232"/>
                    </a:lnTo>
                    <a:lnTo>
                      <a:pt x="416" y="240"/>
                    </a:lnTo>
                    <a:lnTo>
                      <a:pt x="424" y="256"/>
                    </a:lnTo>
                    <a:lnTo>
                      <a:pt x="424" y="264"/>
                    </a:lnTo>
                    <a:lnTo>
                      <a:pt x="416" y="272"/>
                    </a:lnTo>
                    <a:lnTo>
                      <a:pt x="416" y="280"/>
                    </a:lnTo>
                    <a:lnTo>
                      <a:pt x="416" y="288"/>
                    </a:lnTo>
                    <a:lnTo>
                      <a:pt x="408" y="296"/>
                    </a:lnTo>
                    <a:lnTo>
                      <a:pt x="392" y="296"/>
                    </a:lnTo>
                    <a:lnTo>
                      <a:pt x="392" y="312"/>
                    </a:lnTo>
                    <a:lnTo>
                      <a:pt x="400" y="312"/>
                    </a:lnTo>
                    <a:lnTo>
                      <a:pt x="392" y="320"/>
                    </a:lnTo>
                    <a:lnTo>
                      <a:pt x="376" y="304"/>
                    </a:lnTo>
                    <a:lnTo>
                      <a:pt x="368" y="296"/>
                    </a:lnTo>
                    <a:lnTo>
                      <a:pt x="64" y="304"/>
                    </a:lnTo>
                    <a:lnTo>
                      <a:pt x="56" y="304"/>
                    </a:lnTo>
                    <a:close/>
                  </a:path>
                </a:pathLst>
              </a:custGeom>
              <a:grpFill/>
              <a:ln w="6350">
                <a:solidFill>
                  <a:schemeClr val="bg2">
                    <a:lumMod val="40000"/>
                    <a:lumOff val="60000"/>
                  </a:schemeClr>
                </a:solidFill>
                <a:round/>
                <a:headEnd/>
                <a:tailEnd/>
              </a:ln>
            </p:spPr>
            <p:txBody>
              <a:bodyPr/>
              <a:lstStyle/>
              <a:p>
                <a:endParaRPr lang="en-US" dirty="0"/>
              </a:p>
            </p:txBody>
          </p:sp>
          <p:sp>
            <p:nvSpPr>
              <p:cNvPr id="29" name="Freeform 123"/>
              <p:cNvSpPr>
                <a:spLocks/>
              </p:cNvSpPr>
              <p:nvPr/>
            </p:nvSpPr>
            <p:spPr bwMode="auto">
              <a:xfrm>
                <a:off x="4366371" y="2448426"/>
                <a:ext cx="922787" cy="747633"/>
              </a:xfrm>
              <a:custGeom>
                <a:avLst/>
                <a:gdLst>
                  <a:gd name="T0" fmla="*/ 88 w 536"/>
                  <a:gd name="T1" fmla="*/ 376 h 464"/>
                  <a:gd name="T2" fmla="*/ 88 w 536"/>
                  <a:gd name="T3" fmla="*/ 160 h 464"/>
                  <a:gd name="T4" fmla="*/ 72 w 536"/>
                  <a:gd name="T5" fmla="*/ 160 h 464"/>
                  <a:gd name="T6" fmla="*/ 64 w 536"/>
                  <a:gd name="T7" fmla="*/ 144 h 464"/>
                  <a:gd name="T8" fmla="*/ 64 w 536"/>
                  <a:gd name="T9" fmla="*/ 128 h 464"/>
                  <a:gd name="T10" fmla="*/ 48 w 536"/>
                  <a:gd name="T11" fmla="*/ 120 h 464"/>
                  <a:gd name="T12" fmla="*/ 48 w 536"/>
                  <a:gd name="T13" fmla="*/ 112 h 464"/>
                  <a:gd name="T14" fmla="*/ 64 w 536"/>
                  <a:gd name="T15" fmla="*/ 96 h 464"/>
                  <a:gd name="T16" fmla="*/ 56 w 536"/>
                  <a:gd name="T17" fmla="*/ 88 h 464"/>
                  <a:gd name="T18" fmla="*/ 48 w 536"/>
                  <a:gd name="T19" fmla="*/ 88 h 464"/>
                  <a:gd name="T20" fmla="*/ 40 w 536"/>
                  <a:gd name="T21" fmla="*/ 80 h 464"/>
                  <a:gd name="T22" fmla="*/ 32 w 536"/>
                  <a:gd name="T23" fmla="*/ 72 h 464"/>
                  <a:gd name="T24" fmla="*/ 16 w 536"/>
                  <a:gd name="T25" fmla="*/ 48 h 464"/>
                  <a:gd name="T26" fmla="*/ 8 w 536"/>
                  <a:gd name="T27" fmla="*/ 40 h 464"/>
                  <a:gd name="T28" fmla="*/ 0 w 536"/>
                  <a:gd name="T29" fmla="*/ 8 h 464"/>
                  <a:gd name="T30" fmla="*/ 304 w 536"/>
                  <a:gd name="T31" fmla="*/ 0 h 464"/>
                  <a:gd name="T32" fmla="*/ 312 w 536"/>
                  <a:gd name="T33" fmla="*/ 8 h 464"/>
                  <a:gd name="T34" fmla="*/ 328 w 536"/>
                  <a:gd name="T35" fmla="*/ 24 h 464"/>
                  <a:gd name="T36" fmla="*/ 328 w 536"/>
                  <a:gd name="T37" fmla="*/ 32 h 464"/>
                  <a:gd name="T38" fmla="*/ 320 w 536"/>
                  <a:gd name="T39" fmla="*/ 64 h 464"/>
                  <a:gd name="T40" fmla="*/ 376 w 536"/>
                  <a:gd name="T41" fmla="*/ 128 h 464"/>
                  <a:gd name="T42" fmla="*/ 392 w 536"/>
                  <a:gd name="T43" fmla="*/ 176 h 464"/>
                  <a:gd name="T44" fmla="*/ 408 w 536"/>
                  <a:gd name="T45" fmla="*/ 160 h 464"/>
                  <a:gd name="T46" fmla="*/ 440 w 536"/>
                  <a:gd name="T47" fmla="*/ 176 h 464"/>
                  <a:gd name="T48" fmla="*/ 432 w 536"/>
                  <a:gd name="T49" fmla="*/ 200 h 464"/>
                  <a:gd name="T50" fmla="*/ 424 w 536"/>
                  <a:gd name="T51" fmla="*/ 224 h 464"/>
                  <a:gd name="T52" fmla="*/ 424 w 536"/>
                  <a:gd name="T53" fmla="*/ 240 h 464"/>
                  <a:gd name="T54" fmla="*/ 456 w 536"/>
                  <a:gd name="T55" fmla="*/ 264 h 464"/>
                  <a:gd name="T56" fmla="*/ 456 w 536"/>
                  <a:gd name="T57" fmla="*/ 264 h 464"/>
                  <a:gd name="T58" fmla="*/ 456 w 536"/>
                  <a:gd name="T59" fmla="*/ 272 h 464"/>
                  <a:gd name="T60" fmla="*/ 472 w 536"/>
                  <a:gd name="T61" fmla="*/ 272 h 464"/>
                  <a:gd name="T62" fmla="*/ 480 w 536"/>
                  <a:gd name="T63" fmla="*/ 280 h 464"/>
                  <a:gd name="T64" fmla="*/ 496 w 536"/>
                  <a:gd name="T65" fmla="*/ 288 h 464"/>
                  <a:gd name="T66" fmla="*/ 496 w 536"/>
                  <a:gd name="T67" fmla="*/ 304 h 464"/>
                  <a:gd name="T68" fmla="*/ 504 w 536"/>
                  <a:gd name="T69" fmla="*/ 320 h 464"/>
                  <a:gd name="T70" fmla="*/ 496 w 536"/>
                  <a:gd name="T71" fmla="*/ 336 h 464"/>
                  <a:gd name="T72" fmla="*/ 504 w 536"/>
                  <a:gd name="T73" fmla="*/ 344 h 464"/>
                  <a:gd name="T74" fmla="*/ 512 w 536"/>
                  <a:gd name="T75" fmla="*/ 352 h 464"/>
                  <a:gd name="T76" fmla="*/ 512 w 536"/>
                  <a:gd name="T77" fmla="*/ 360 h 464"/>
                  <a:gd name="T78" fmla="*/ 512 w 536"/>
                  <a:gd name="T79" fmla="*/ 352 h 464"/>
                  <a:gd name="T80" fmla="*/ 512 w 536"/>
                  <a:gd name="T81" fmla="*/ 344 h 464"/>
                  <a:gd name="T82" fmla="*/ 520 w 536"/>
                  <a:gd name="T83" fmla="*/ 352 h 464"/>
                  <a:gd name="T84" fmla="*/ 528 w 536"/>
                  <a:gd name="T85" fmla="*/ 360 h 464"/>
                  <a:gd name="T86" fmla="*/ 536 w 536"/>
                  <a:gd name="T87" fmla="*/ 368 h 464"/>
                  <a:gd name="T88" fmla="*/ 528 w 536"/>
                  <a:gd name="T89" fmla="*/ 368 h 464"/>
                  <a:gd name="T90" fmla="*/ 528 w 536"/>
                  <a:gd name="T91" fmla="*/ 400 h 464"/>
                  <a:gd name="T92" fmla="*/ 520 w 536"/>
                  <a:gd name="T93" fmla="*/ 400 h 464"/>
                  <a:gd name="T94" fmla="*/ 504 w 536"/>
                  <a:gd name="T95" fmla="*/ 408 h 464"/>
                  <a:gd name="T96" fmla="*/ 496 w 536"/>
                  <a:gd name="T97" fmla="*/ 432 h 464"/>
                  <a:gd name="T98" fmla="*/ 496 w 536"/>
                  <a:gd name="T99" fmla="*/ 440 h 464"/>
                  <a:gd name="T100" fmla="*/ 488 w 536"/>
                  <a:gd name="T101" fmla="*/ 440 h 464"/>
                  <a:gd name="T102" fmla="*/ 496 w 536"/>
                  <a:gd name="T103" fmla="*/ 448 h 464"/>
                  <a:gd name="T104" fmla="*/ 496 w 536"/>
                  <a:gd name="T105" fmla="*/ 448 h 464"/>
                  <a:gd name="T106" fmla="*/ 488 w 536"/>
                  <a:gd name="T107" fmla="*/ 464 h 464"/>
                  <a:gd name="T108" fmla="*/ 440 w 536"/>
                  <a:gd name="T109" fmla="*/ 464 h 464"/>
                  <a:gd name="T110" fmla="*/ 440 w 536"/>
                  <a:gd name="T111" fmla="*/ 464 h 464"/>
                  <a:gd name="T112" fmla="*/ 456 w 536"/>
                  <a:gd name="T113" fmla="*/ 432 h 464"/>
                  <a:gd name="T114" fmla="*/ 448 w 536"/>
                  <a:gd name="T115" fmla="*/ 416 h 464"/>
                  <a:gd name="T116" fmla="*/ 440 w 536"/>
                  <a:gd name="T117" fmla="*/ 416 h 464"/>
                  <a:gd name="T118" fmla="*/ 96 w 536"/>
                  <a:gd name="T119" fmla="*/ 432 h 46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36"/>
                  <a:gd name="T181" fmla="*/ 0 h 464"/>
                  <a:gd name="T182" fmla="*/ 536 w 536"/>
                  <a:gd name="T183" fmla="*/ 464 h 46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36" h="464">
                    <a:moveTo>
                      <a:pt x="96" y="432"/>
                    </a:moveTo>
                    <a:lnTo>
                      <a:pt x="88" y="376"/>
                    </a:lnTo>
                    <a:lnTo>
                      <a:pt x="88" y="160"/>
                    </a:lnTo>
                    <a:lnTo>
                      <a:pt x="72" y="160"/>
                    </a:lnTo>
                    <a:lnTo>
                      <a:pt x="64" y="144"/>
                    </a:lnTo>
                    <a:lnTo>
                      <a:pt x="64" y="136"/>
                    </a:lnTo>
                    <a:lnTo>
                      <a:pt x="64" y="128"/>
                    </a:lnTo>
                    <a:lnTo>
                      <a:pt x="48" y="120"/>
                    </a:lnTo>
                    <a:lnTo>
                      <a:pt x="48" y="112"/>
                    </a:lnTo>
                    <a:lnTo>
                      <a:pt x="64" y="104"/>
                    </a:lnTo>
                    <a:lnTo>
                      <a:pt x="64" y="96"/>
                    </a:lnTo>
                    <a:lnTo>
                      <a:pt x="64" y="88"/>
                    </a:lnTo>
                    <a:lnTo>
                      <a:pt x="56" y="88"/>
                    </a:lnTo>
                    <a:lnTo>
                      <a:pt x="56" y="80"/>
                    </a:lnTo>
                    <a:lnTo>
                      <a:pt x="48" y="88"/>
                    </a:lnTo>
                    <a:lnTo>
                      <a:pt x="40" y="80"/>
                    </a:lnTo>
                    <a:lnTo>
                      <a:pt x="24" y="72"/>
                    </a:lnTo>
                    <a:lnTo>
                      <a:pt x="32" y="72"/>
                    </a:lnTo>
                    <a:lnTo>
                      <a:pt x="16" y="48"/>
                    </a:lnTo>
                    <a:lnTo>
                      <a:pt x="8" y="40"/>
                    </a:lnTo>
                    <a:lnTo>
                      <a:pt x="8" y="32"/>
                    </a:lnTo>
                    <a:lnTo>
                      <a:pt x="0" y="8"/>
                    </a:lnTo>
                    <a:lnTo>
                      <a:pt x="304" y="0"/>
                    </a:lnTo>
                    <a:lnTo>
                      <a:pt x="312" y="8"/>
                    </a:lnTo>
                    <a:lnTo>
                      <a:pt x="328" y="24"/>
                    </a:lnTo>
                    <a:lnTo>
                      <a:pt x="328" y="32"/>
                    </a:lnTo>
                    <a:lnTo>
                      <a:pt x="320" y="40"/>
                    </a:lnTo>
                    <a:lnTo>
                      <a:pt x="320" y="64"/>
                    </a:lnTo>
                    <a:lnTo>
                      <a:pt x="344" y="104"/>
                    </a:lnTo>
                    <a:lnTo>
                      <a:pt x="376" y="128"/>
                    </a:lnTo>
                    <a:lnTo>
                      <a:pt x="392" y="136"/>
                    </a:lnTo>
                    <a:lnTo>
                      <a:pt x="392" y="176"/>
                    </a:lnTo>
                    <a:lnTo>
                      <a:pt x="408" y="176"/>
                    </a:lnTo>
                    <a:lnTo>
                      <a:pt x="408" y="160"/>
                    </a:lnTo>
                    <a:lnTo>
                      <a:pt x="424" y="168"/>
                    </a:lnTo>
                    <a:lnTo>
                      <a:pt x="440" y="176"/>
                    </a:lnTo>
                    <a:lnTo>
                      <a:pt x="440" y="184"/>
                    </a:lnTo>
                    <a:lnTo>
                      <a:pt x="432" y="200"/>
                    </a:lnTo>
                    <a:lnTo>
                      <a:pt x="432" y="216"/>
                    </a:lnTo>
                    <a:lnTo>
                      <a:pt x="424" y="224"/>
                    </a:lnTo>
                    <a:lnTo>
                      <a:pt x="424" y="240"/>
                    </a:lnTo>
                    <a:lnTo>
                      <a:pt x="432" y="256"/>
                    </a:lnTo>
                    <a:lnTo>
                      <a:pt x="456" y="264"/>
                    </a:lnTo>
                    <a:lnTo>
                      <a:pt x="456" y="272"/>
                    </a:lnTo>
                    <a:lnTo>
                      <a:pt x="472" y="272"/>
                    </a:lnTo>
                    <a:lnTo>
                      <a:pt x="480" y="280"/>
                    </a:lnTo>
                    <a:lnTo>
                      <a:pt x="496" y="288"/>
                    </a:lnTo>
                    <a:lnTo>
                      <a:pt x="496" y="304"/>
                    </a:lnTo>
                    <a:lnTo>
                      <a:pt x="504" y="320"/>
                    </a:lnTo>
                    <a:lnTo>
                      <a:pt x="496" y="328"/>
                    </a:lnTo>
                    <a:lnTo>
                      <a:pt x="496" y="336"/>
                    </a:lnTo>
                    <a:lnTo>
                      <a:pt x="504" y="344"/>
                    </a:lnTo>
                    <a:lnTo>
                      <a:pt x="512" y="352"/>
                    </a:lnTo>
                    <a:lnTo>
                      <a:pt x="512" y="360"/>
                    </a:lnTo>
                    <a:lnTo>
                      <a:pt x="512" y="352"/>
                    </a:lnTo>
                    <a:lnTo>
                      <a:pt x="512" y="344"/>
                    </a:lnTo>
                    <a:lnTo>
                      <a:pt x="520" y="344"/>
                    </a:lnTo>
                    <a:lnTo>
                      <a:pt x="520" y="352"/>
                    </a:lnTo>
                    <a:lnTo>
                      <a:pt x="528" y="360"/>
                    </a:lnTo>
                    <a:lnTo>
                      <a:pt x="536" y="368"/>
                    </a:lnTo>
                    <a:lnTo>
                      <a:pt x="528" y="368"/>
                    </a:lnTo>
                    <a:lnTo>
                      <a:pt x="528" y="400"/>
                    </a:lnTo>
                    <a:lnTo>
                      <a:pt x="520" y="400"/>
                    </a:lnTo>
                    <a:lnTo>
                      <a:pt x="504" y="408"/>
                    </a:lnTo>
                    <a:lnTo>
                      <a:pt x="496" y="432"/>
                    </a:lnTo>
                    <a:lnTo>
                      <a:pt x="496" y="440"/>
                    </a:lnTo>
                    <a:lnTo>
                      <a:pt x="488" y="440"/>
                    </a:lnTo>
                    <a:lnTo>
                      <a:pt x="496" y="440"/>
                    </a:lnTo>
                    <a:lnTo>
                      <a:pt x="496" y="448"/>
                    </a:lnTo>
                    <a:lnTo>
                      <a:pt x="504" y="448"/>
                    </a:lnTo>
                    <a:lnTo>
                      <a:pt x="496" y="448"/>
                    </a:lnTo>
                    <a:lnTo>
                      <a:pt x="488" y="464"/>
                    </a:lnTo>
                    <a:lnTo>
                      <a:pt x="440" y="464"/>
                    </a:lnTo>
                    <a:lnTo>
                      <a:pt x="448" y="440"/>
                    </a:lnTo>
                    <a:lnTo>
                      <a:pt x="456" y="432"/>
                    </a:lnTo>
                    <a:lnTo>
                      <a:pt x="456" y="424"/>
                    </a:lnTo>
                    <a:lnTo>
                      <a:pt x="448" y="416"/>
                    </a:lnTo>
                    <a:lnTo>
                      <a:pt x="440" y="416"/>
                    </a:lnTo>
                    <a:lnTo>
                      <a:pt x="96" y="432"/>
                    </a:lnTo>
                    <a:close/>
                  </a:path>
                </a:pathLst>
              </a:custGeom>
              <a:grpFill/>
              <a:ln w="6350">
                <a:solidFill>
                  <a:schemeClr val="bg2">
                    <a:lumMod val="40000"/>
                    <a:lumOff val="60000"/>
                  </a:schemeClr>
                </a:solidFill>
                <a:round/>
                <a:headEnd/>
                <a:tailEnd/>
              </a:ln>
            </p:spPr>
            <p:txBody>
              <a:bodyPr/>
              <a:lstStyle/>
              <a:p>
                <a:endParaRPr lang="en-US" dirty="0"/>
              </a:p>
            </p:txBody>
          </p:sp>
          <p:sp>
            <p:nvSpPr>
              <p:cNvPr id="30" name="Freeform 124"/>
              <p:cNvSpPr>
                <a:spLocks/>
              </p:cNvSpPr>
              <p:nvPr/>
            </p:nvSpPr>
            <p:spPr bwMode="auto">
              <a:xfrm>
                <a:off x="4531517" y="3118718"/>
                <a:ext cx="688106" cy="592950"/>
              </a:xfrm>
              <a:custGeom>
                <a:avLst/>
                <a:gdLst>
                  <a:gd name="T0" fmla="*/ 296 w 400"/>
                  <a:gd name="T1" fmla="*/ 344 h 368"/>
                  <a:gd name="T2" fmla="*/ 296 w 400"/>
                  <a:gd name="T3" fmla="*/ 336 h 368"/>
                  <a:gd name="T4" fmla="*/ 296 w 400"/>
                  <a:gd name="T5" fmla="*/ 336 h 368"/>
                  <a:gd name="T6" fmla="*/ 288 w 400"/>
                  <a:gd name="T7" fmla="*/ 312 h 368"/>
                  <a:gd name="T8" fmla="*/ 280 w 400"/>
                  <a:gd name="T9" fmla="*/ 304 h 368"/>
                  <a:gd name="T10" fmla="*/ 288 w 400"/>
                  <a:gd name="T11" fmla="*/ 296 h 368"/>
                  <a:gd name="T12" fmla="*/ 288 w 400"/>
                  <a:gd name="T13" fmla="*/ 288 h 368"/>
                  <a:gd name="T14" fmla="*/ 296 w 400"/>
                  <a:gd name="T15" fmla="*/ 288 h 368"/>
                  <a:gd name="T16" fmla="*/ 288 w 400"/>
                  <a:gd name="T17" fmla="*/ 280 h 368"/>
                  <a:gd name="T18" fmla="*/ 296 w 400"/>
                  <a:gd name="T19" fmla="*/ 280 h 368"/>
                  <a:gd name="T20" fmla="*/ 296 w 400"/>
                  <a:gd name="T21" fmla="*/ 272 h 368"/>
                  <a:gd name="T22" fmla="*/ 296 w 400"/>
                  <a:gd name="T23" fmla="*/ 256 h 368"/>
                  <a:gd name="T24" fmla="*/ 304 w 400"/>
                  <a:gd name="T25" fmla="*/ 248 h 368"/>
                  <a:gd name="T26" fmla="*/ 304 w 400"/>
                  <a:gd name="T27" fmla="*/ 248 h 368"/>
                  <a:gd name="T28" fmla="*/ 312 w 400"/>
                  <a:gd name="T29" fmla="*/ 240 h 368"/>
                  <a:gd name="T30" fmla="*/ 312 w 400"/>
                  <a:gd name="T31" fmla="*/ 232 h 368"/>
                  <a:gd name="T32" fmla="*/ 328 w 400"/>
                  <a:gd name="T33" fmla="*/ 216 h 368"/>
                  <a:gd name="T34" fmla="*/ 328 w 400"/>
                  <a:gd name="T35" fmla="*/ 216 h 368"/>
                  <a:gd name="T36" fmla="*/ 336 w 400"/>
                  <a:gd name="T37" fmla="*/ 208 h 368"/>
                  <a:gd name="T38" fmla="*/ 336 w 400"/>
                  <a:gd name="T39" fmla="*/ 184 h 368"/>
                  <a:gd name="T40" fmla="*/ 344 w 400"/>
                  <a:gd name="T41" fmla="*/ 176 h 368"/>
                  <a:gd name="T42" fmla="*/ 352 w 400"/>
                  <a:gd name="T43" fmla="*/ 168 h 368"/>
                  <a:gd name="T44" fmla="*/ 360 w 400"/>
                  <a:gd name="T45" fmla="*/ 152 h 368"/>
                  <a:gd name="T46" fmla="*/ 352 w 400"/>
                  <a:gd name="T47" fmla="*/ 152 h 368"/>
                  <a:gd name="T48" fmla="*/ 360 w 400"/>
                  <a:gd name="T49" fmla="*/ 144 h 368"/>
                  <a:gd name="T50" fmla="*/ 368 w 400"/>
                  <a:gd name="T51" fmla="*/ 136 h 368"/>
                  <a:gd name="T52" fmla="*/ 368 w 400"/>
                  <a:gd name="T53" fmla="*/ 120 h 368"/>
                  <a:gd name="T54" fmla="*/ 368 w 400"/>
                  <a:gd name="T55" fmla="*/ 112 h 368"/>
                  <a:gd name="T56" fmla="*/ 384 w 400"/>
                  <a:gd name="T57" fmla="*/ 88 h 368"/>
                  <a:gd name="T58" fmla="*/ 376 w 400"/>
                  <a:gd name="T59" fmla="*/ 80 h 368"/>
                  <a:gd name="T60" fmla="*/ 384 w 400"/>
                  <a:gd name="T61" fmla="*/ 80 h 368"/>
                  <a:gd name="T62" fmla="*/ 400 w 400"/>
                  <a:gd name="T63" fmla="*/ 64 h 368"/>
                  <a:gd name="T64" fmla="*/ 392 w 400"/>
                  <a:gd name="T65" fmla="*/ 48 h 368"/>
                  <a:gd name="T66" fmla="*/ 344 w 400"/>
                  <a:gd name="T67" fmla="*/ 48 h 368"/>
                  <a:gd name="T68" fmla="*/ 344 w 400"/>
                  <a:gd name="T69" fmla="*/ 48 h 368"/>
                  <a:gd name="T70" fmla="*/ 360 w 400"/>
                  <a:gd name="T71" fmla="*/ 16 h 368"/>
                  <a:gd name="T72" fmla="*/ 352 w 400"/>
                  <a:gd name="T73" fmla="*/ 0 h 368"/>
                  <a:gd name="T74" fmla="*/ 344 w 400"/>
                  <a:gd name="T75" fmla="*/ 0 h 368"/>
                  <a:gd name="T76" fmla="*/ 0 w 400"/>
                  <a:gd name="T77" fmla="*/ 16 h 368"/>
                  <a:gd name="T78" fmla="*/ 0 w 400"/>
                  <a:gd name="T79" fmla="*/ 16 h 368"/>
                  <a:gd name="T80" fmla="*/ 16 w 400"/>
                  <a:gd name="T81" fmla="*/ 128 h 368"/>
                  <a:gd name="T82" fmla="*/ 8 w 400"/>
                  <a:gd name="T83" fmla="*/ 304 h 368"/>
                  <a:gd name="T84" fmla="*/ 16 w 400"/>
                  <a:gd name="T85" fmla="*/ 312 h 368"/>
                  <a:gd name="T86" fmla="*/ 48 w 400"/>
                  <a:gd name="T87" fmla="*/ 312 h 368"/>
                  <a:gd name="T88" fmla="*/ 48 w 400"/>
                  <a:gd name="T89" fmla="*/ 368 h 368"/>
                  <a:gd name="T90" fmla="*/ 288 w 400"/>
                  <a:gd name="T91" fmla="*/ 360 h 368"/>
                  <a:gd name="T92" fmla="*/ 296 w 400"/>
                  <a:gd name="T93" fmla="*/ 344 h 36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00"/>
                  <a:gd name="T142" fmla="*/ 0 h 368"/>
                  <a:gd name="T143" fmla="*/ 400 w 400"/>
                  <a:gd name="T144" fmla="*/ 368 h 36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00" h="368">
                    <a:moveTo>
                      <a:pt x="296" y="344"/>
                    </a:moveTo>
                    <a:lnTo>
                      <a:pt x="296" y="344"/>
                    </a:lnTo>
                    <a:lnTo>
                      <a:pt x="296" y="336"/>
                    </a:lnTo>
                    <a:lnTo>
                      <a:pt x="288" y="320"/>
                    </a:lnTo>
                    <a:lnTo>
                      <a:pt x="288" y="312"/>
                    </a:lnTo>
                    <a:lnTo>
                      <a:pt x="280" y="304"/>
                    </a:lnTo>
                    <a:lnTo>
                      <a:pt x="288" y="296"/>
                    </a:lnTo>
                    <a:lnTo>
                      <a:pt x="288" y="288"/>
                    </a:lnTo>
                    <a:lnTo>
                      <a:pt x="296" y="288"/>
                    </a:lnTo>
                    <a:lnTo>
                      <a:pt x="288" y="280"/>
                    </a:lnTo>
                    <a:lnTo>
                      <a:pt x="296" y="280"/>
                    </a:lnTo>
                    <a:lnTo>
                      <a:pt x="296" y="272"/>
                    </a:lnTo>
                    <a:lnTo>
                      <a:pt x="296" y="264"/>
                    </a:lnTo>
                    <a:lnTo>
                      <a:pt x="296" y="256"/>
                    </a:lnTo>
                    <a:lnTo>
                      <a:pt x="304" y="256"/>
                    </a:lnTo>
                    <a:lnTo>
                      <a:pt x="304" y="248"/>
                    </a:lnTo>
                    <a:lnTo>
                      <a:pt x="312" y="240"/>
                    </a:lnTo>
                    <a:lnTo>
                      <a:pt x="312" y="232"/>
                    </a:lnTo>
                    <a:lnTo>
                      <a:pt x="328" y="216"/>
                    </a:lnTo>
                    <a:lnTo>
                      <a:pt x="336" y="208"/>
                    </a:lnTo>
                    <a:lnTo>
                      <a:pt x="336" y="184"/>
                    </a:lnTo>
                    <a:lnTo>
                      <a:pt x="344" y="176"/>
                    </a:lnTo>
                    <a:lnTo>
                      <a:pt x="352" y="168"/>
                    </a:lnTo>
                    <a:lnTo>
                      <a:pt x="360" y="152"/>
                    </a:lnTo>
                    <a:lnTo>
                      <a:pt x="352" y="152"/>
                    </a:lnTo>
                    <a:lnTo>
                      <a:pt x="360" y="144"/>
                    </a:lnTo>
                    <a:lnTo>
                      <a:pt x="368" y="144"/>
                    </a:lnTo>
                    <a:lnTo>
                      <a:pt x="368" y="136"/>
                    </a:lnTo>
                    <a:lnTo>
                      <a:pt x="368" y="128"/>
                    </a:lnTo>
                    <a:lnTo>
                      <a:pt x="368" y="120"/>
                    </a:lnTo>
                    <a:lnTo>
                      <a:pt x="368" y="112"/>
                    </a:lnTo>
                    <a:lnTo>
                      <a:pt x="376" y="96"/>
                    </a:lnTo>
                    <a:lnTo>
                      <a:pt x="384" y="88"/>
                    </a:lnTo>
                    <a:lnTo>
                      <a:pt x="384" y="80"/>
                    </a:lnTo>
                    <a:lnTo>
                      <a:pt x="376" y="80"/>
                    </a:lnTo>
                    <a:lnTo>
                      <a:pt x="384" y="80"/>
                    </a:lnTo>
                    <a:lnTo>
                      <a:pt x="384" y="72"/>
                    </a:lnTo>
                    <a:lnTo>
                      <a:pt x="400" y="64"/>
                    </a:lnTo>
                    <a:lnTo>
                      <a:pt x="400" y="56"/>
                    </a:lnTo>
                    <a:lnTo>
                      <a:pt x="392" y="48"/>
                    </a:lnTo>
                    <a:lnTo>
                      <a:pt x="344" y="48"/>
                    </a:lnTo>
                    <a:lnTo>
                      <a:pt x="352" y="24"/>
                    </a:lnTo>
                    <a:lnTo>
                      <a:pt x="360" y="16"/>
                    </a:lnTo>
                    <a:lnTo>
                      <a:pt x="360" y="8"/>
                    </a:lnTo>
                    <a:lnTo>
                      <a:pt x="352" y="0"/>
                    </a:lnTo>
                    <a:lnTo>
                      <a:pt x="344" y="0"/>
                    </a:lnTo>
                    <a:lnTo>
                      <a:pt x="0" y="16"/>
                    </a:lnTo>
                    <a:lnTo>
                      <a:pt x="16" y="128"/>
                    </a:lnTo>
                    <a:lnTo>
                      <a:pt x="8" y="304"/>
                    </a:lnTo>
                    <a:lnTo>
                      <a:pt x="16" y="312"/>
                    </a:lnTo>
                    <a:lnTo>
                      <a:pt x="40" y="312"/>
                    </a:lnTo>
                    <a:lnTo>
                      <a:pt x="48" y="312"/>
                    </a:lnTo>
                    <a:lnTo>
                      <a:pt x="48" y="368"/>
                    </a:lnTo>
                    <a:lnTo>
                      <a:pt x="288" y="360"/>
                    </a:lnTo>
                    <a:lnTo>
                      <a:pt x="296" y="344"/>
                    </a:lnTo>
                    <a:close/>
                  </a:path>
                </a:pathLst>
              </a:custGeom>
              <a:grpFill/>
              <a:ln w="6350">
                <a:solidFill>
                  <a:schemeClr val="bg2">
                    <a:lumMod val="40000"/>
                    <a:lumOff val="60000"/>
                  </a:schemeClr>
                </a:solidFill>
                <a:round/>
                <a:headEnd/>
                <a:tailEnd/>
              </a:ln>
            </p:spPr>
            <p:txBody>
              <a:bodyPr/>
              <a:lstStyle/>
              <a:p>
                <a:endParaRPr lang="en-US" dirty="0"/>
              </a:p>
            </p:txBody>
          </p:sp>
          <p:sp>
            <p:nvSpPr>
              <p:cNvPr id="31" name="Freeform 125"/>
              <p:cNvSpPr>
                <a:spLocks/>
              </p:cNvSpPr>
              <p:nvPr/>
            </p:nvSpPr>
            <p:spPr bwMode="auto">
              <a:xfrm>
                <a:off x="4614089" y="3699458"/>
                <a:ext cx="770679" cy="644512"/>
              </a:xfrm>
              <a:custGeom>
                <a:avLst/>
                <a:gdLst>
                  <a:gd name="T0" fmla="*/ 40 w 448"/>
                  <a:gd name="T1" fmla="*/ 264 h 400"/>
                  <a:gd name="T2" fmla="*/ 48 w 448"/>
                  <a:gd name="T3" fmla="*/ 208 h 400"/>
                  <a:gd name="T4" fmla="*/ 24 w 448"/>
                  <a:gd name="T5" fmla="*/ 160 h 400"/>
                  <a:gd name="T6" fmla="*/ 8 w 448"/>
                  <a:gd name="T7" fmla="*/ 104 h 400"/>
                  <a:gd name="T8" fmla="*/ 240 w 448"/>
                  <a:gd name="T9" fmla="*/ 0 h 400"/>
                  <a:gd name="T10" fmla="*/ 248 w 448"/>
                  <a:gd name="T11" fmla="*/ 8 h 400"/>
                  <a:gd name="T12" fmla="*/ 256 w 448"/>
                  <a:gd name="T13" fmla="*/ 24 h 400"/>
                  <a:gd name="T14" fmla="*/ 256 w 448"/>
                  <a:gd name="T15" fmla="*/ 40 h 400"/>
                  <a:gd name="T16" fmla="*/ 256 w 448"/>
                  <a:gd name="T17" fmla="*/ 56 h 400"/>
                  <a:gd name="T18" fmla="*/ 264 w 448"/>
                  <a:gd name="T19" fmla="*/ 64 h 400"/>
                  <a:gd name="T20" fmla="*/ 256 w 448"/>
                  <a:gd name="T21" fmla="*/ 80 h 400"/>
                  <a:gd name="T22" fmla="*/ 248 w 448"/>
                  <a:gd name="T23" fmla="*/ 96 h 400"/>
                  <a:gd name="T24" fmla="*/ 240 w 448"/>
                  <a:gd name="T25" fmla="*/ 112 h 400"/>
                  <a:gd name="T26" fmla="*/ 232 w 448"/>
                  <a:gd name="T27" fmla="*/ 144 h 400"/>
                  <a:gd name="T28" fmla="*/ 224 w 448"/>
                  <a:gd name="T29" fmla="*/ 160 h 400"/>
                  <a:gd name="T30" fmla="*/ 224 w 448"/>
                  <a:gd name="T31" fmla="*/ 168 h 400"/>
                  <a:gd name="T32" fmla="*/ 216 w 448"/>
                  <a:gd name="T33" fmla="*/ 192 h 400"/>
                  <a:gd name="T34" fmla="*/ 376 w 448"/>
                  <a:gd name="T35" fmla="*/ 192 h 400"/>
                  <a:gd name="T36" fmla="*/ 376 w 448"/>
                  <a:gd name="T37" fmla="*/ 240 h 400"/>
                  <a:gd name="T38" fmla="*/ 384 w 448"/>
                  <a:gd name="T39" fmla="*/ 280 h 400"/>
                  <a:gd name="T40" fmla="*/ 360 w 448"/>
                  <a:gd name="T41" fmla="*/ 264 h 400"/>
                  <a:gd name="T42" fmla="*/ 320 w 448"/>
                  <a:gd name="T43" fmla="*/ 288 h 400"/>
                  <a:gd name="T44" fmla="*/ 376 w 448"/>
                  <a:gd name="T45" fmla="*/ 288 h 400"/>
                  <a:gd name="T46" fmla="*/ 392 w 448"/>
                  <a:gd name="T47" fmla="*/ 288 h 400"/>
                  <a:gd name="T48" fmla="*/ 376 w 448"/>
                  <a:gd name="T49" fmla="*/ 304 h 400"/>
                  <a:gd name="T50" fmla="*/ 400 w 448"/>
                  <a:gd name="T51" fmla="*/ 304 h 400"/>
                  <a:gd name="T52" fmla="*/ 408 w 448"/>
                  <a:gd name="T53" fmla="*/ 288 h 400"/>
                  <a:gd name="T54" fmla="*/ 408 w 448"/>
                  <a:gd name="T55" fmla="*/ 296 h 400"/>
                  <a:gd name="T56" fmla="*/ 424 w 448"/>
                  <a:gd name="T57" fmla="*/ 312 h 400"/>
                  <a:gd name="T58" fmla="*/ 408 w 448"/>
                  <a:gd name="T59" fmla="*/ 320 h 400"/>
                  <a:gd name="T60" fmla="*/ 392 w 448"/>
                  <a:gd name="T61" fmla="*/ 344 h 400"/>
                  <a:gd name="T62" fmla="*/ 408 w 448"/>
                  <a:gd name="T63" fmla="*/ 360 h 400"/>
                  <a:gd name="T64" fmla="*/ 440 w 448"/>
                  <a:gd name="T65" fmla="*/ 368 h 400"/>
                  <a:gd name="T66" fmla="*/ 448 w 448"/>
                  <a:gd name="T67" fmla="*/ 376 h 400"/>
                  <a:gd name="T68" fmla="*/ 440 w 448"/>
                  <a:gd name="T69" fmla="*/ 392 h 400"/>
                  <a:gd name="T70" fmla="*/ 424 w 448"/>
                  <a:gd name="T71" fmla="*/ 392 h 400"/>
                  <a:gd name="T72" fmla="*/ 416 w 448"/>
                  <a:gd name="T73" fmla="*/ 376 h 400"/>
                  <a:gd name="T74" fmla="*/ 384 w 448"/>
                  <a:gd name="T75" fmla="*/ 368 h 400"/>
                  <a:gd name="T76" fmla="*/ 368 w 448"/>
                  <a:gd name="T77" fmla="*/ 352 h 400"/>
                  <a:gd name="T78" fmla="*/ 360 w 448"/>
                  <a:gd name="T79" fmla="*/ 360 h 400"/>
                  <a:gd name="T80" fmla="*/ 352 w 448"/>
                  <a:gd name="T81" fmla="*/ 368 h 400"/>
                  <a:gd name="T82" fmla="*/ 352 w 448"/>
                  <a:gd name="T83" fmla="*/ 392 h 400"/>
                  <a:gd name="T84" fmla="*/ 328 w 448"/>
                  <a:gd name="T85" fmla="*/ 368 h 400"/>
                  <a:gd name="T86" fmla="*/ 312 w 448"/>
                  <a:gd name="T87" fmla="*/ 368 h 400"/>
                  <a:gd name="T88" fmla="*/ 288 w 448"/>
                  <a:gd name="T89" fmla="*/ 392 h 400"/>
                  <a:gd name="T90" fmla="*/ 296 w 448"/>
                  <a:gd name="T91" fmla="*/ 376 h 400"/>
                  <a:gd name="T92" fmla="*/ 264 w 448"/>
                  <a:gd name="T93" fmla="*/ 384 h 400"/>
                  <a:gd name="T94" fmla="*/ 248 w 448"/>
                  <a:gd name="T95" fmla="*/ 352 h 400"/>
                  <a:gd name="T96" fmla="*/ 224 w 448"/>
                  <a:gd name="T97" fmla="*/ 352 h 400"/>
                  <a:gd name="T98" fmla="*/ 216 w 448"/>
                  <a:gd name="T99" fmla="*/ 328 h 400"/>
                  <a:gd name="T100" fmla="*/ 200 w 448"/>
                  <a:gd name="T101" fmla="*/ 320 h 400"/>
                  <a:gd name="T102" fmla="*/ 168 w 448"/>
                  <a:gd name="T103" fmla="*/ 336 h 400"/>
                  <a:gd name="T104" fmla="*/ 184 w 448"/>
                  <a:gd name="T105" fmla="*/ 352 h 400"/>
                  <a:gd name="T106" fmla="*/ 88 w 448"/>
                  <a:gd name="T107" fmla="*/ 336 h 400"/>
                  <a:gd name="T108" fmla="*/ 72 w 448"/>
                  <a:gd name="T109" fmla="*/ 328 h 400"/>
                  <a:gd name="T110" fmla="*/ 64 w 448"/>
                  <a:gd name="T111" fmla="*/ 312 h 400"/>
                  <a:gd name="T112" fmla="*/ 64 w 448"/>
                  <a:gd name="T113" fmla="*/ 328 h 400"/>
                  <a:gd name="T114" fmla="*/ 64 w 448"/>
                  <a:gd name="T115" fmla="*/ 336 h 400"/>
                  <a:gd name="T116" fmla="*/ 24 w 448"/>
                  <a:gd name="T117" fmla="*/ 336 h 400"/>
                  <a:gd name="T118" fmla="*/ 40 w 448"/>
                  <a:gd name="T119" fmla="*/ 304 h 4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48"/>
                  <a:gd name="T181" fmla="*/ 0 h 400"/>
                  <a:gd name="T182" fmla="*/ 448 w 448"/>
                  <a:gd name="T183" fmla="*/ 400 h 40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48" h="400">
                    <a:moveTo>
                      <a:pt x="40" y="304"/>
                    </a:moveTo>
                    <a:lnTo>
                      <a:pt x="40" y="288"/>
                    </a:lnTo>
                    <a:lnTo>
                      <a:pt x="32" y="280"/>
                    </a:lnTo>
                    <a:lnTo>
                      <a:pt x="40" y="264"/>
                    </a:lnTo>
                    <a:lnTo>
                      <a:pt x="32" y="264"/>
                    </a:lnTo>
                    <a:lnTo>
                      <a:pt x="32" y="248"/>
                    </a:lnTo>
                    <a:lnTo>
                      <a:pt x="48" y="232"/>
                    </a:lnTo>
                    <a:lnTo>
                      <a:pt x="48" y="208"/>
                    </a:lnTo>
                    <a:lnTo>
                      <a:pt x="40" y="192"/>
                    </a:lnTo>
                    <a:lnTo>
                      <a:pt x="40" y="184"/>
                    </a:lnTo>
                    <a:lnTo>
                      <a:pt x="32" y="168"/>
                    </a:lnTo>
                    <a:lnTo>
                      <a:pt x="24" y="160"/>
                    </a:lnTo>
                    <a:lnTo>
                      <a:pt x="24" y="128"/>
                    </a:lnTo>
                    <a:lnTo>
                      <a:pt x="8" y="104"/>
                    </a:lnTo>
                    <a:lnTo>
                      <a:pt x="0" y="8"/>
                    </a:lnTo>
                    <a:lnTo>
                      <a:pt x="240" y="0"/>
                    </a:lnTo>
                    <a:lnTo>
                      <a:pt x="240" y="8"/>
                    </a:lnTo>
                    <a:lnTo>
                      <a:pt x="248" y="8"/>
                    </a:lnTo>
                    <a:lnTo>
                      <a:pt x="248" y="16"/>
                    </a:lnTo>
                    <a:lnTo>
                      <a:pt x="248" y="24"/>
                    </a:lnTo>
                    <a:lnTo>
                      <a:pt x="256" y="24"/>
                    </a:lnTo>
                    <a:lnTo>
                      <a:pt x="248" y="32"/>
                    </a:lnTo>
                    <a:lnTo>
                      <a:pt x="248" y="40"/>
                    </a:lnTo>
                    <a:lnTo>
                      <a:pt x="256" y="40"/>
                    </a:lnTo>
                    <a:lnTo>
                      <a:pt x="256" y="48"/>
                    </a:lnTo>
                    <a:lnTo>
                      <a:pt x="256" y="56"/>
                    </a:lnTo>
                    <a:lnTo>
                      <a:pt x="256" y="64"/>
                    </a:lnTo>
                    <a:lnTo>
                      <a:pt x="264" y="64"/>
                    </a:lnTo>
                    <a:lnTo>
                      <a:pt x="264" y="72"/>
                    </a:lnTo>
                    <a:lnTo>
                      <a:pt x="264" y="80"/>
                    </a:lnTo>
                    <a:lnTo>
                      <a:pt x="256" y="80"/>
                    </a:lnTo>
                    <a:lnTo>
                      <a:pt x="248" y="80"/>
                    </a:lnTo>
                    <a:lnTo>
                      <a:pt x="248" y="88"/>
                    </a:lnTo>
                    <a:lnTo>
                      <a:pt x="256" y="88"/>
                    </a:lnTo>
                    <a:lnTo>
                      <a:pt x="248" y="96"/>
                    </a:lnTo>
                    <a:lnTo>
                      <a:pt x="248" y="104"/>
                    </a:lnTo>
                    <a:lnTo>
                      <a:pt x="248" y="120"/>
                    </a:lnTo>
                    <a:lnTo>
                      <a:pt x="240" y="112"/>
                    </a:lnTo>
                    <a:lnTo>
                      <a:pt x="232" y="136"/>
                    </a:lnTo>
                    <a:lnTo>
                      <a:pt x="224" y="144"/>
                    </a:lnTo>
                    <a:lnTo>
                      <a:pt x="232" y="144"/>
                    </a:lnTo>
                    <a:lnTo>
                      <a:pt x="224" y="152"/>
                    </a:lnTo>
                    <a:lnTo>
                      <a:pt x="224" y="160"/>
                    </a:lnTo>
                    <a:lnTo>
                      <a:pt x="216" y="168"/>
                    </a:lnTo>
                    <a:lnTo>
                      <a:pt x="224" y="168"/>
                    </a:lnTo>
                    <a:lnTo>
                      <a:pt x="224" y="176"/>
                    </a:lnTo>
                    <a:lnTo>
                      <a:pt x="208" y="184"/>
                    </a:lnTo>
                    <a:lnTo>
                      <a:pt x="208" y="192"/>
                    </a:lnTo>
                    <a:lnTo>
                      <a:pt x="216" y="192"/>
                    </a:lnTo>
                    <a:lnTo>
                      <a:pt x="216" y="200"/>
                    </a:lnTo>
                    <a:lnTo>
                      <a:pt x="216" y="208"/>
                    </a:lnTo>
                    <a:lnTo>
                      <a:pt x="376" y="192"/>
                    </a:lnTo>
                    <a:lnTo>
                      <a:pt x="376" y="216"/>
                    </a:lnTo>
                    <a:lnTo>
                      <a:pt x="368" y="224"/>
                    </a:lnTo>
                    <a:lnTo>
                      <a:pt x="368" y="240"/>
                    </a:lnTo>
                    <a:lnTo>
                      <a:pt x="376" y="240"/>
                    </a:lnTo>
                    <a:lnTo>
                      <a:pt x="392" y="264"/>
                    </a:lnTo>
                    <a:lnTo>
                      <a:pt x="392" y="272"/>
                    </a:lnTo>
                    <a:lnTo>
                      <a:pt x="384" y="280"/>
                    </a:lnTo>
                    <a:lnTo>
                      <a:pt x="368" y="272"/>
                    </a:lnTo>
                    <a:lnTo>
                      <a:pt x="360" y="272"/>
                    </a:lnTo>
                    <a:lnTo>
                      <a:pt x="360" y="264"/>
                    </a:lnTo>
                    <a:lnTo>
                      <a:pt x="352" y="256"/>
                    </a:lnTo>
                    <a:lnTo>
                      <a:pt x="344" y="256"/>
                    </a:lnTo>
                    <a:lnTo>
                      <a:pt x="336" y="264"/>
                    </a:lnTo>
                    <a:lnTo>
                      <a:pt x="328" y="272"/>
                    </a:lnTo>
                    <a:lnTo>
                      <a:pt x="320" y="288"/>
                    </a:lnTo>
                    <a:lnTo>
                      <a:pt x="320" y="296"/>
                    </a:lnTo>
                    <a:lnTo>
                      <a:pt x="344" y="296"/>
                    </a:lnTo>
                    <a:lnTo>
                      <a:pt x="360" y="296"/>
                    </a:lnTo>
                    <a:lnTo>
                      <a:pt x="368" y="288"/>
                    </a:lnTo>
                    <a:lnTo>
                      <a:pt x="376" y="288"/>
                    </a:lnTo>
                    <a:lnTo>
                      <a:pt x="384" y="280"/>
                    </a:lnTo>
                    <a:lnTo>
                      <a:pt x="392" y="288"/>
                    </a:lnTo>
                    <a:lnTo>
                      <a:pt x="384" y="296"/>
                    </a:lnTo>
                    <a:lnTo>
                      <a:pt x="376" y="296"/>
                    </a:lnTo>
                    <a:lnTo>
                      <a:pt x="376" y="304"/>
                    </a:lnTo>
                    <a:lnTo>
                      <a:pt x="384" y="304"/>
                    </a:lnTo>
                    <a:lnTo>
                      <a:pt x="392" y="304"/>
                    </a:lnTo>
                    <a:lnTo>
                      <a:pt x="400" y="304"/>
                    </a:lnTo>
                    <a:lnTo>
                      <a:pt x="400" y="296"/>
                    </a:lnTo>
                    <a:lnTo>
                      <a:pt x="408" y="288"/>
                    </a:lnTo>
                    <a:lnTo>
                      <a:pt x="408" y="296"/>
                    </a:lnTo>
                    <a:lnTo>
                      <a:pt x="416" y="296"/>
                    </a:lnTo>
                    <a:lnTo>
                      <a:pt x="408" y="312"/>
                    </a:lnTo>
                    <a:lnTo>
                      <a:pt x="416" y="312"/>
                    </a:lnTo>
                    <a:lnTo>
                      <a:pt x="424" y="312"/>
                    </a:lnTo>
                    <a:lnTo>
                      <a:pt x="424" y="320"/>
                    </a:lnTo>
                    <a:lnTo>
                      <a:pt x="408" y="320"/>
                    </a:lnTo>
                    <a:lnTo>
                      <a:pt x="392" y="320"/>
                    </a:lnTo>
                    <a:lnTo>
                      <a:pt x="392" y="336"/>
                    </a:lnTo>
                    <a:lnTo>
                      <a:pt x="392" y="344"/>
                    </a:lnTo>
                    <a:lnTo>
                      <a:pt x="392" y="352"/>
                    </a:lnTo>
                    <a:lnTo>
                      <a:pt x="400" y="352"/>
                    </a:lnTo>
                    <a:lnTo>
                      <a:pt x="408" y="352"/>
                    </a:lnTo>
                    <a:lnTo>
                      <a:pt x="408" y="360"/>
                    </a:lnTo>
                    <a:lnTo>
                      <a:pt x="424" y="360"/>
                    </a:lnTo>
                    <a:lnTo>
                      <a:pt x="440" y="368"/>
                    </a:lnTo>
                    <a:lnTo>
                      <a:pt x="440" y="376"/>
                    </a:lnTo>
                    <a:lnTo>
                      <a:pt x="448" y="376"/>
                    </a:lnTo>
                    <a:lnTo>
                      <a:pt x="448" y="384"/>
                    </a:lnTo>
                    <a:lnTo>
                      <a:pt x="440" y="384"/>
                    </a:lnTo>
                    <a:lnTo>
                      <a:pt x="440" y="392"/>
                    </a:lnTo>
                    <a:lnTo>
                      <a:pt x="432" y="384"/>
                    </a:lnTo>
                    <a:lnTo>
                      <a:pt x="424" y="400"/>
                    </a:lnTo>
                    <a:lnTo>
                      <a:pt x="424" y="392"/>
                    </a:lnTo>
                    <a:lnTo>
                      <a:pt x="424" y="384"/>
                    </a:lnTo>
                    <a:lnTo>
                      <a:pt x="416" y="376"/>
                    </a:lnTo>
                    <a:lnTo>
                      <a:pt x="400" y="368"/>
                    </a:lnTo>
                    <a:lnTo>
                      <a:pt x="384" y="368"/>
                    </a:lnTo>
                    <a:lnTo>
                      <a:pt x="384" y="360"/>
                    </a:lnTo>
                    <a:lnTo>
                      <a:pt x="376" y="352"/>
                    </a:lnTo>
                    <a:lnTo>
                      <a:pt x="368" y="352"/>
                    </a:lnTo>
                    <a:lnTo>
                      <a:pt x="352" y="344"/>
                    </a:lnTo>
                    <a:lnTo>
                      <a:pt x="360" y="360"/>
                    </a:lnTo>
                    <a:lnTo>
                      <a:pt x="360" y="368"/>
                    </a:lnTo>
                    <a:lnTo>
                      <a:pt x="360" y="360"/>
                    </a:lnTo>
                    <a:lnTo>
                      <a:pt x="352" y="360"/>
                    </a:lnTo>
                    <a:lnTo>
                      <a:pt x="352" y="368"/>
                    </a:lnTo>
                    <a:lnTo>
                      <a:pt x="352" y="376"/>
                    </a:lnTo>
                    <a:lnTo>
                      <a:pt x="360" y="384"/>
                    </a:lnTo>
                    <a:lnTo>
                      <a:pt x="352" y="392"/>
                    </a:lnTo>
                    <a:lnTo>
                      <a:pt x="344" y="392"/>
                    </a:lnTo>
                    <a:lnTo>
                      <a:pt x="344" y="384"/>
                    </a:lnTo>
                    <a:lnTo>
                      <a:pt x="336" y="368"/>
                    </a:lnTo>
                    <a:lnTo>
                      <a:pt x="328" y="368"/>
                    </a:lnTo>
                    <a:lnTo>
                      <a:pt x="320" y="376"/>
                    </a:lnTo>
                    <a:lnTo>
                      <a:pt x="312" y="368"/>
                    </a:lnTo>
                    <a:lnTo>
                      <a:pt x="312" y="376"/>
                    </a:lnTo>
                    <a:lnTo>
                      <a:pt x="304" y="392"/>
                    </a:lnTo>
                    <a:lnTo>
                      <a:pt x="296" y="392"/>
                    </a:lnTo>
                    <a:lnTo>
                      <a:pt x="288" y="392"/>
                    </a:lnTo>
                    <a:lnTo>
                      <a:pt x="288" y="384"/>
                    </a:lnTo>
                    <a:lnTo>
                      <a:pt x="288" y="376"/>
                    </a:lnTo>
                    <a:lnTo>
                      <a:pt x="296" y="376"/>
                    </a:lnTo>
                    <a:lnTo>
                      <a:pt x="280" y="376"/>
                    </a:lnTo>
                    <a:lnTo>
                      <a:pt x="280" y="384"/>
                    </a:lnTo>
                    <a:lnTo>
                      <a:pt x="264" y="384"/>
                    </a:lnTo>
                    <a:lnTo>
                      <a:pt x="272" y="376"/>
                    </a:lnTo>
                    <a:lnTo>
                      <a:pt x="248" y="352"/>
                    </a:lnTo>
                    <a:lnTo>
                      <a:pt x="232" y="352"/>
                    </a:lnTo>
                    <a:lnTo>
                      <a:pt x="224" y="352"/>
                    </a:lnTo>
                    <a:lnTo>
                      <a:pt x="224" y="344"/>
                    </a:lnTo>
                    <a:lnTo>
                      <a:pt x="224" y="336"/>
                    </a:lnTo>
                    <a:lnTo>
                      <a:pt x="216" y="328"/>
                    </a:lnTo>
                    <a:lnTo>
                      <a:pt x="208" y="328"/>
                    </a:lnTo>
                    <a:lnTo>
                      <a:pt x="208" y="336"/>
                    </a:lnTo>
                    <a:lnTo>
                      <a:pt x="200" y="336"/>
                    </a:lnTo>
                    <a:lnTo>
                      <a:pt x="200" y="328"/>
                    </a:lnTo>
                    <a:lnTo>
                      <a:pt x="200" y="320"/>
                    </a:lnTo>
                    <a:lnTo>
                      <a:pt x="192" y="328"/>
                    </a:lnTo>
                    <a:lnTo>
                      <a:pt x="176" y="336"/>
                    </a:lnTo>
                    <a:lnTo>
                      <a:pt x="168" y="336"/>
                    </a:lnTo>
                    <a:lnTo>
                      <a:pt x="184" y="344"/>
                    </a:lnTo>
                    <a:lnTo>
                      <a:pt x="184" y="352"/>
                    </a:lnTo>
                    <a:lnTo>
                      <a:pt x="168" y="360"/>
                    </a:lnTo>
                    <a:lnTo>
                      <a:pt x="144" y="352"/>
                    </a:lnTo>
                    <a:lnTo>
                      <a:pt x="104" y="352"/>
                    </a:lnTo>
                    <a:lnTo>
                      <a:pt x="88" y="336"/>
                    </a:lnTo>
                    <a:lnTo>
                      <a:pt x="72" y="336"/>
                    </a:lnTo>
                    <a:lnTo>
                      <a:pt x="72" y="328"/>
                    </a:lnTo>
                    <a:lnTo>
                      <a:pt x="80" y="320"/>
                    </a:lnTo>
                    <a:lnTo>
                      <a:pt x="72" y="304"/>
                    </a:lnTo>
                    <a:lnTo>
                      <a:pt x="64" y="312"/>
                    </a:lnTo>
                    <a:lnTo>
                      <a:pt x="72" y="320"/>
                    </a:lnTo>
                    <a:lnTo>
                      <a:pt x="64" y="320"/>
                    </a:lnTo>
                    <a:lnTo>
                      <a:pt x="64" y="328"/>
                    </a:lnTo>
                    <a:lnTo>
                      <a:pt x="72" y="328"/>
                    </a:lnTo>
                    <a:lnTo>
                      <a:pt x="64" y="336"/>
                    </a:lnTo>
                    <a:lnTo>
                      <a:pt x="40" y="336"/>
                    </a:lnTo>
                    <a:lnTo>
                      <a:pt x="32" y="344"/>
                    </a:lnTo>
                    <a:lnTo>
                      <a:pt x="24" y="336"/>
                    </a:lnTo>
                    <a:lnTo>
                      <a:pt x="32" y="320"/>
                    </a:lnTo>
                    <a:lnTo>
                      <a:pt x="32" y="312"/>
                    </a:lnTo>
                    <a:lnTo>
                      <a:pt x="40" y="304"/>
                    </a:lnTo>
                    <a:close/>
                  </a:path>
                </a:pathLst>
              </a:custGeom>
              <a:grpFill/>
              <a:ln w="6350">
                <a:solidFill>
                  <a:schemeClr val="bg2">
                    <a:lumMod val="40000"/>
                    <a:lumOff val="60000"/>
                  </a:schemeClr>
                </a:solidFill>
                <a:round/>
                <a:headEnd/>
                <a:tailEnd/>
              </a:ln>
            </p:spPr>
            <p:txBody>
              <a:bodyPr/>
              <a:lstStyle/>
              <a:p>
                <a:endParaRPr lang="en-US" dirty="0"/>
              </a:p>
            </p:txBody>
          </p:sp>
          <p:sp>
            <p:nvSpPr>
              <p:cNvPr id="32" name="Freeform 126"/>
              <p:cNvSpPr>
                <a:spLocks/>
              </p:cNvSpPr>
              <p:nvPr/>
            </p:nvSpPr>
            <p:spPr bwMode="auto">
              <a:xfrm>
                <a:off x="4711150" y="1404996"/>
                <a:ext cx="715631" cy="734066"/>
              </a:xfrm>
              <a:custGeom>
                <a:avLst/>
                <a:gdLst>
                  <a:gd name="T0" fmla="*/ 160 w 416"/>
                  <a:gd name="T1" fmla="*/ 440 h 456"/>
                  <a:gd name="T2" fmla="*/ 144 w 416"/>
                  <a:gd name="T3" fmla="*/ 432 h 456"/>
                  <a:gd name="T4" fmla="*/ 136 w 416"/>
                  <a:gd name="T5" fmla="*/ 400 h 456"/>
                  <a:gd name="T6" fmla="*/ 136 w 416"/>
                  <a:gd name="T7" fmla="*/ 376 h 456"/>
                  <a:gd name="T8" fmla="*/ 128 w 416"/>
                  <a:gd name="T9" fmla="*/ 352 h 456"/>
                  <a:gd name="T10" fmla="*/ 128 w 416"/>
                  <a:gd name="T11" fmla="*/ 344 h 456"/>
                  <a:gd name="T12" fmla="*/ 72 w 416"/>
                  <a:gd name="T13" fmla="*/ 280 h 456"/>
                  <a:gd name="T14" fmla="*/ 48 w 416"/>
                  <a:gd name="T15" fmla="*/ 256 h 456"/>
                  <a:gd name="T16" fmla="*/ 40 w 416"/>
                  <a:gd name="T17" fmla="*/ 248 h 456"/>
                  <a:gd name="T18" fmla="*/ 32 w 416"/>
                  <a:gd name="T19" fmla="*/ 248 h 456"/>
                  <a:gd name="T20" fmla="*/ 8 w 416"/>
                  <a:gd name="T21" fmla="*/ 232 h 456"/>
                  <a:gd name="T22" fmla="*/ 16 w 416"/>
                  <a:gd name="T23" fmla="*/ 216 h 456"/>
                  <a:gd name="T24" fmla="*/ 8 w 416"/>
                  <a:gd name="T25" fmla="*/ 192 h 456"/>
                  <a:gd name="T26" fmla="*/ 16 w 416"/>
                  <a:gd name="T27" fmla="*/ 160 h 456"/>
                  <a:gd name="T28" fmla="*/ 8 w 416"/>
                  <a:gd name="T29" fmla="*/ 152 h 456"/>
                  <a:gd name="T30" fmla="*/ 0 w 416"/>
                  <a:gd name="T31" fmla="*/ 136 h 456"/>
                  <a:gd name="T32" fmla="*/ 8 w 416"/>
                  <a:gd name="T33" fmla="*/ 120 h 456"/>
                  <a:gd name="T34" fmla="*/ 40 w 416"/>
                  <a:gd name="T35" fmla="*/ 96 h 456"/>
                  <a:gd name="T36" fmla="*/ 40 w 416"/>
                  <a:gd name="T37" fmla="*/ 32 h 456"/>
                  <a:gd name="T38" fmla="*/ 56 w 416"/>
                  <a:gd name="T39" fmla="*/ 24 h 456"/>
                  <a:gd name="T40" fmla="*/ 88 w 416"/>
                  <a:gd name="T41" fmla="*/ 24 h 456"/>
                  <a:gd name="T42" fmla="*/ 96 w 416"/>
                  <a:gd name="T43" fmla="*/ 24 h 456"/>
                  <a:gd name="T44" fmla="*/ 136 w 416"/>
                  <a:gd name="T45" fmla="*/ 0 h 456"/>
                  <a:gd name="T46" fmla="*/ 144 w 416"/>
                  <a:gd name="T47" fmla="*/ 8 h 456"/>
                  <a:gd name="T48" fmla="*/ 136 w 416"/>
                  <a:gd name="T49" fmla="*/ 32 h 456"/>
                  <a:gd name="T50" fmla="*/ 136 w 416"/>
                  <a:gd name="T51" fmla="*/ 40 h 456"/>
                  <a:gd name="T52" fmla="*/ 152 w 416"/>
                  <a:gd name="T53" fmla="*/ 32 h 456"/>
                  <a:gd name="T54" fmla="*/ 168 w 416"/>
                  <a:gd name="T55" fmla="*/ 40 h 456"/>
                  <a:gd name="T56" fmla="*/ 192 w 416"/>
                  <a:gd name="T57" fmla="*/ 56 h 456"/>
                  <a:gd name="T58" fmla="*/ 272 w 416"/>
                  <a:gd name="T59" fmla="*/ 72 h 456"/>
                  <a:gd name="T60" fmla="*/ 328 w 416"/>
                  <a:gd name="T61" fmla="*/ 96 h 456"/>
                  <a:gd name="T62" fmla="*/ 336 w 416"/>
                  <a:gd name="T63" fmla="*/ 104 h 456"/>
                  <a:gd name="T64" fmla="*/ 360 w 416"/>
                  <a:gd name="T65" fmla="*/ 136 h 456"/>
                  <a:gd name="T66" fmla="*/ 352 w 416"/>
                  <a:gd name="T67" fmla="*/ 152 h 456"/>
                  <a:gd name="T68" fmla="*/ 368 w 416"/>
                  <a:gd name="T69" fmla="*/ 160 h 456"/>
                  <a:gd name="T70" fmla="*/ 376 w 416"/>
                  <a:gd name="T71" fmla="*/ 176 h 456"/>
                  <a:gd name="T72" fmla="*/ 368 w 416"/>
                  <a:gd name="T73" fmla="*/ 184 h 456"/>
                  <a:gd name="T74" fmla="*/ 360 w 416"/>
                  <a:gd name="T75" fmla="*/ 208 h 456"/>
                  <a:gd name="T76" fmla="*/ 352 w 416"/>
                  <a:gd name="T77" fmla="*/ 232 h 456"/>
                  <a:gd name="T78" fmla="*/ 368 w 416"/>
                  <a:gd name="T79" fmla="*/ 224 h 456"/>
                  <a:gd name="T80" fmla="*/ 376 w 416"/>
                  <a:gd name="T81" fmla="*/ 208 h 456"/>
                  <a:gd name="T82" fmla="*/ 392 w 416"/>
                  <a:gd name="T83" fmla="*/ 192 h 456"/>
                  <a:gd name="T84" fmla="*/ 400 w 416"/>
                  <a:gd name="T85" fmla="*/ 160 h 456"/>
                  <a:gd name="T86" fmla="*/ 416 w 416"/>
                  <a:gd name="T87" fmla="*/ 152 h 456"/>
                  <a:gd name="T88" fmla="*/ 416 w 416"/>
                  <a:gd name="T89" fmla="*/ 160 h 456"/>
                  <a:gd name="T90" fmla="*/ 416 w 416"/>
                  <a:gd name="T91" fmla="*/ 176 h 456"/>
                  <a:gd name="T92" fmla="*/ 408 w 416"/>
                  <a:gd name="T93" fmla="*/ 192 h 456"/>
                  <a:gd name="T94" fmla="*/ 392 w 416"/>
                  <a:gd name="T95" fmla="*/ 256 h 456"/>
                  <a:gd name="T96" fmla="*/ 384 w 416"/>
                  <a:gd name="T97" fmla="*/ 272 h 456"/>
                  <a:gd name="T98" fmla="*/ 384 w 416"/>
                  <a:gd name="T99" fmla="*/ 320 h 456"/>
                  <a:gd name="T100" fmla="*/ 376 w 416"/>
                  <a:gd name="T101" fmla="*/ 352 h 456"/>
                  <a:gd name="T102" fmla="*/ 384 w 416"/>
                  <a:gd name="T103" fmla="*/ 400 h 456"/>
                  <a:gd name="T104" fmla="*/ 384 w 416"/>
                  <a:gd name="T105" fmla="*/ 432 h 456"/>
                  <a:gd name="T106" fmla="*/ 176 w 416"/>
                  <a:gd name="T107" fmla="*/ 456 h 45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16"/>
                  <a:gd name="T163" fmla="*/ 0 h 456"/>
                  <a:gd name="T164" fmla="*/ 416 w 416"/>
                  <a:gd name="T165" fmla="*/ 456 h 45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16" h="456">
                    <a:moveTo>
                      <a:pt x="176" y="448"/>
                    </a:moveTo>
                    <a:lnTo>
                      <a:pt x="168" y="440"/>
                    </a:lnTo>
                    <a:lnTo>
                      <a:pt x="160" y="440"/>
                    </a:lnTo>
                    <a:lnTo>
                      <a:pt x="144" y="432"/>
                    </a:lnTo>
                    <a:lnTo>
                      <a:pt x="144" y="424"/>
                    </a:lnTo>
                    <a:lnTo>
                      <a:pt x="136" y="408"/>
                    </a:lnTo>
                    <a:lnTo>
                      <a:pt x="136" y="400"/>
                    </a:lnTo>
                    <a:lnTo>
                      <a:pt x="136" y="392"/>
                    </a:lnTo>
                    <a:lnTo>
                      <a:pt x="136" y="384"/>
                    </a:lnTo>
                    <a:lnTo>
                      <a:pt x="136" y="376"/>
                    </a:lnTo>
                    <a:lnTo>
                      <a:pt x="136" y="368"/>
                    </a:lnTo>
                    <a:lnTo>
                      <a:pt x="128" y="352"/>
                    </a:lnTo>
                    <a:lnTo>
                      <a:pt x="128" y="344"/>
                    </a:lnTo>
                    <a:lnTo>
                      <a:pt x="120" y="312"/>
                    </a:lnTo>
                    <a:lnTo>
                      <a:pt x="96" y="304"/>
                    </a:lnTo>
                    <a:lnTo>
                      <a:pt x="72" y="280"/>
                    </a:lnTo>
                    <a:lnTo>
                      <a:pt x="72" y="264"/>
                    </a:lnTo>
                    <a:lnTo>
                      <a:pt x="48" y="256"/>
                    </a:lnTo>
                    <a:lnTo>
                      <a:pt x="40" y="248"/>
                    </a:lnTo>
                    <a:lnTo>
                      <a:pt x="32" y="248"/>
                    </a:lnTo>
                    <a:lnTo>
                      <a:pt x="24" y="248"/>
                    </a:lnTo>
                    <a:lnTo>
                      <a:pt x="8" y="232"/>
                    </a:lnTo>
                    <a:lnTo>
                      <a:pt x="8" y="224"/>
                    </a:lnTo>
                    <a:lnTo>
                      <a:pt x="16" y="216"/>
                    </a:lnTo>
                    <a:lnTo>
                      <a:pt x="16" y="208"/>
                    </a:lnTo>
                    <a:lnTo>
                      <a:pt x="8" y="200"/>
                    </a:lnTo>
                    <a:lnTo>
                      <a:pt x="8" y="192"/>
                    </a:lnTo>
                    <a:lnTo>
                      <a:pt x="8" y="184"/>
                    </a:lnTo>
                    <a:lnTo>
                      <a:pt x="16" y="160"/>
                    </a:lnTo>
                    <a:lnTo>
                      <a:pt x="8" y="152"/>
                    </a:lnTo>
                    <a:lnTo>
                      <a:pt x="0" y="152"/>
                    </a:lnTo>
                    <a:lnTo>
                      <a:pt x="0" y="136"/>
                    </a:lnTo>
                    <a:lnTo>
                      <a:pt x="0" y="128"/>
                    </a:lnTo>
                    <a:lnTo>
                      <a:pt x="8" y="120"/>
                    </a:lnTo>
                    <a:lnTo>
                      <a:pt x="32" y="104"/>
                    </a:lnTo>
                    <a:lnTo>
                      <a:pt x="40" y="96"/>
                    </a:lnTo>
                    <a:lnTo>
                      <a:pt x="40" y="40"/>
                    </a:lnTo>
                    <a:lnTo>
                      <a:pt x="32" y="40"/>
                    </a:lnTo>
                    <a:lnTo>
                      <a:pt x="40" y="32"/>
                    </a:lnTo>
                    <a:lnTo>
                      <a:pt x="48" y="24"/>
                    </a:lnTo>
                    <a:lnTo>
                      <a:pt x="56" y="24"/>
                    </a:lnTo>
                    <a:lnTo>
                      <a:pt x="64" y="32"/>
                    </a:lnTo>
                    <a:lnTo>
                      <a:pt x="72" y="32"/>
                    </a:lnTo>
                    <a:lnTo>
                      <a:pt x="88" y="24"/>
                    </a:lnTo>
                    <a:lnTo>
                      <a:pt x="96" y="24"/>
                    </a:lnTo>
                    <a:lnTo>
                      <a:pt x="112" y="16"/>
                    </a:lnTo>
                    <a:lnTo>
                      <a:pt x="128" y="8"/>
                    </a:lnTo>
                    <a:lnTo>
                      <a:pt x="136" y="0"/>
                    </a:lnTo>
                    <a:lnTo>
                      <a:pt x="144" y="8"/>
                    </a:lnTo>
                    <a:lnTo>
                      <a:pt x="136" y="16"/>
                    </a:lnTo>
                    <a:lnTo>
                      <a:pt x="136" y="24"/>
                    </a:lnTo>
                    <a:lnTo>
                      <a:pt x="136" y="32"/>
                    </a:lnTo>
                    <a:lnTo>
                      <a:pt x="136" y="40"/>
                    </a:lnTo>
                    <a:lnTo>
                      <a:pt x="144" y="32"/>
                    </a:lnTo>
                    <a:lnTo>
                      <a:pt x="152" y="32"/>
                    </a:lnTo>
                    <a:lnTo>
                      <a:pt x="168" y="40"/>
                    </a:lnTo>
                    <a:lnTo>
                      <a:pt x="184" y="40"/>
                    </a:lnTo>
                    <a:lnTo>
                      <a:pt x="192" y="56"/>
                    </a:lnTo>
                    <a:lnTo>
                      <a:pt x="192" y="64"/>
                    </a:lnTo>
                    <a:lnTo>
                      <a:pt x="224" y="64"/>
                    </a:lnTo>
                    <a:lnTo>
                      <a:pt x="272" y="72"/>
                    </a:lnTo>
                    <a:lnTo>
                      <a:pt x="280" y="88"/>
                    </a:lnTo>
                    <a:lnTo>
                      <a:pt x="328" y="96"/>
                    </a:lnTo>
                    <a:lnTo>
                      <a:pt x="336" y="96"/>
                    </a:lnTo>
                    <a:lnTo>
                      <a:pt x="336" y="104"/>
                    </a:lnTo>
                    <a:lnTo>
                      <a:pt x="344" y="104"/>
                    </a:lnTo>
                    <a:lnTo>
                      <a:pt x="360" y="112"/>
                    </a:lnTo>
                    <a:lnTo>
                      <a:pt x="360" y="136"/>
                    </a:lnTo>
                    <a:lnTo>
                      <a:pt x="352" y="144"/>
                    </a:lnTo>
                    <a:lnTo>
                      <a:pt x="352" y="152"/>
                    </a:lnTo>
                    <a:lnTo>
                      <a:pt x="368" y="152"/>
                    </a:lnTo>
                    <a:lnTo>
                      <a:pt x="368" y="160"/>
                    </a:lnTo>
                    <a:lnTo>
                      <a:pt x="368" y="176"/>
                    </a:lnTo>
                    <a:lnTo>
                      <a:pt x="376" y="176"/>
                    </a:lnTo>
                    <a:lnTo>
                      <a:pt x="368" y="184"/>
                    </a:lnTo>
                    <a:lnTo>
                      <a:pt x="360" y="192"/>
                    </a:lnTo>
                    <a:lnTo>
                      <a:pt x="360" y="200"/>
                    </a:lnTo>
                    <a:lnTo>
                      <a:pt x="360" y="208"/>
                    </a:lnTo>
                    <a:lnTo>
                      <a:pt x="352" y="216"/>
                    </a:lnTo>
                    <a:lnTo>
                      <a:pt x="352" y="232"/>
                    </a:lnTo>
                    <a:lnTo>
                      <a:pt x="360" y="232"/>
                    </a:lnTo>
                    <a:lnTo>
                      <a:pt x="368" y="224"/>
                    </a:lnTo>
                    <a:lnTo>
                      <a:pt x="376" y="216"/>
                    </a:lnTo>
                    <a:lnTo>
                      <a:pt x="376" y="208"/>
                    </a:lnTo>
                    <a:lnTo>
                      <a:pt x="384" y="192"/>
                    </a:lnTo>
                    <a:lnTo>
                      <a:pt x="392" y="192"/>
                    </a:lnTo>
                    <a:lnTo>
                      <a:pt x="392" y="184"/>
                    </a:lnTo>
                    <a:lnTo>
                      <a:pt x="392" y="176"/>
                    </a:lnTo>
                    <a:lnTo>
                      <a:pt x="400" y="160"/>
                    </a:lnTo>
                    <a:lnTo>
                      <a:pt x="416" y="152"/>
                    </a:lnTo>
                    <a:lnTo>
                      <a:pt x="416" y="160"/>
                    </a:lnTo>
                    <a:lnTo>
                      <a:pt x="416" y="168"/>
                    </a:lnTo>
                    <a:lnTo>
                      <a:pt x="416" y="176"/>
                    </a:lnTo>
                    <a:lnTo>
                      <a:pt x="408" y="184"/>
                    </a:lnTo>
                    <a:lnTo>
                      <a:pt x="408" y="192"/>
                    </a:lnTo>
                    <a:lnTo>
                      <a:pt x="408" y="200"/>
                    </a:lnTo>
                    <a:lnTo>
                      <a:pt x="392" y="232"/>
                    </a:lnTo>
                    <a:lnTo>
                      <a:pt x="392" y="256"/>
                    </a:lnTo>
                    <a:lnTo>
                      <a:pt x="392" y="264"/>
                    </a:lnTo>
                    <a:lnTo>
                      <a:pt x="384" y="272"/>
                    </a:lnTo>
                    <a:lnTo>
                      <a:pt x="376" y="288"/>
                    </a:lnTo>
                    <a:lnTo>
                      <a:pt x="384" y="304"/>
                    </a:lnTo>
                    <a:lnTo>
                      <a:pt x="384" y="320"/>
                    </a:lnTo>
                    <a:lnTo>
                      <a:pt x="376" y="328"/>
                    </a:lnTo>
                    <a:lnTo>
                      <a:pt x="376" y="352"/>
                    </a:lnTo>
                    <a:lnTo>
                      <a:pt x="376" y="384"/>
                    </a:lnTo>
                    <a:lnTo>
                      <a:pt x="384" y="400"/>
                    </a:lnTo>
                    <a:lnTo>
                      <a:pt x="384" y="408"/>
                    </a:lnTo>
                    <a:lnTo>
                      <a:pt x="384" y="416"/>
                    </a:lnTo>
                    <a:lnTo>
                      <a:pt x="384" y="432"/>
                    </a:lnTo>
                    <a:lnTo>
                      <a:pt x="384" y="440"/>
                    </a:lnTo>
                    <a:lnTo>
                      <a:pt x="176" y="456"/>
                    </a:lnTo>
                    <a:lnTo>
                      <a:pt x="176" y="448"/>
                    </a:lnTo>
                    <a:close/>
                  </a:path>
                </a:pathLst>
              </a:custGeom>
              <a:grpFill/>
              <a:ln w="6350">
                <a:solidFill>
                  <a:schemeClr val="bg2">
                    <a:lumMod val="40000"/>
                    <a:lumOff val="60000"/>
                  </a:schemeClr>
                </a:solidFill>
                <a:round/>
                <a:headEnd/>
                <a:tailEnd/>
              </a:ln>
            </p:spPr>
            <p:txBody>
              <a:bodyPr/>
              <a:lstStyle/>
              <a:p>
                <a:endParaRPr lang="en-US" dirty="0"/>
              </a:p>
            </p:txBody>
          </p:sp>
          <p:sp>
            <p:nvSpPr>
              <p:cNvPr id="33" name="Freeform 127"/>
              <p:cNvSpPr>
                <a:spLocks/>
              </p:cNvSpPr>
              <p:nvPr/>
            </p:nvSpPr>
            <p:spPr bwMode="auto">
              <a:xfrm>
                <a:off x="4916857" y="2113280"/>
                <a:ext cx="550486" cy="915885"/>
              </a:xfrm>
              <a:custGeom>
                <a:avLst/>
                <a:gdLst>
                  <a:gd name="T0" fmla="*/ 240 w 320"/>
                  <a:gd name="T1" fmla="*/ 544 h 568"/>
                  <a:gd name="T2" fmla="*/ 264 w 320"/>
                  <a:gd name="T3" fmla="*/ 544 h 568"/>
                  <a:gd name="T4" fmla="*/ 256 w 320"/>
                  <a:gd name="T5" fmla="*/ 520 h 568"/>
                  <a:gd name="T6" fmla="*/ 288 w 320"/>
                  <a:gd name="T7" fmla="*/ 504 h 568"/>
                  <a:gd name="T8" fmla="*/ 280 w 320"/>
                  <a:gd name="T9" fmla="*/ 496 h 568"/>
                  <a:gd name="T10" fmla="*/ 288 w 320"/>
                  <a:gd name="T11" fmla="*/ 480 h 568"/>
                  <a:gd name="T12" fmla="*/ 288 w 320"/>
                  <a:gd name="T13" fmla="*/ 464 h 568"/>
                  <a:gd name="T14" fmla="*/ 296 w 320"/>
                  <a:gd name="T15" fmla="*/ 448 h 568"/>
                  <a:gd name="T16" fmla="*/ 304 w 320"/>
                  <a:gd name="T17" fmla="*/ 424 h 568"/>
                  <a:gd name="T18" fmla="*/ 320 w 320"/>
                  <a:gd name="T19" fmla="*/ 384 h 568"/>
                  <a:gd name="T20" fmla="*/ 320 w 320"/>
                  <a:gd name="T21" fmla="*/ 344 h 568"/>
                  <a:gd name="T22" fmla="*/ 312 w 320"/>
                  <a:gd name="T23" fmla="*/ 320 h 568"/>
                  <a:gd name="T24" fmla="*/ 296 w 320"/>
                  <a:gd name="T25" fmla="*/ 72 h 568"/>
                  <a:gd name="T26" fmla="*/ 280 w 320"/>
                  <a:gd name="T27" fmla="*/ 56 h 568"/>
                  <a:gd name="T28" fmla="*/ 280 w 320"/>
                  <a:gd name="T29" fmla="*/ 40 h 568"/>
                  <a:gd name="T30" fmla="*/ 264 w 320"/>
                  <a:gd name="T31" fmla="*/ 8 h 568"/>
                  <a:gd name="T32" fmla="*/ 56 w 320"/>
                  <a:gd name="T33" fmla="*/ 16 h 568"/>
                  <a:gd name="T34" fmla="*/ 72 w 320"/>
                  <a:gd name="T35" fmla="*/ 32 h 568"/>
                  <a:gd name="T36" fmla="*/ 72 w 320"/>
                  <a:gd name="T37" fmla="*/ 40 h 568"/>
                  <a:gd name="T38" fmla="*/ 96 w 320"/>
                  <a:gd name="T39" fmla="*/ 48 h 568"/>
                  <a:gd name="T40" fmla="*/ 88 w 320"/>
                  <a:gd name="T41" fmla="*/ 88 h 568"/>
                  <a:gd name="T42" fmla="*/ 80 w 320"/>
                  <a:gd name="T43" fmla="*/ 96 h 568"/>
                  <a:gd name="T44" fmla="*/ 64 w 320"/>
                  <a:gd name="T45" fmla="*/ 112 h 568"/>
                  <a:gd name="T46" fmla="*/ 32 w 320"/>
                  <a:gd name="T47" fmla="*/ 128 h 568"/>
                  <a:gd name="T48" fmla="*/ 40 w 320"/>
                  <a:gd name="T49" fmla="*/ 168 h 568"/>
                  <a:gd name="T50" fmla="*/ 32 w 320"/>
                  <a:gd name="T51" fmla="*/ 192 h 568"/>
                  <a:gd name="T52" fmla="*/ 8 w 320"/>
                  <a:gd name="T53" fmla="*/ 208 h 568"/>
                  <a:gd name="T54" fmla="*/ 16 w 320"/>
                  <a:gd name="T55" fmla="*/ 224 h 568"/>
                  <a:gd name="T56" fmla="*/ 8 w 320"/>
                  <a:gd name="T57" fmla="*/ 232 h 568"/>
                  <a:gd name="T58" fmla="*/ 0 w 320"/>
                  <a:gd name="T59" fmla="*/ 248 h 568"/>
                  <a:gd name="T60" fmla="*/ 56 w 320"/>
                  <a:gd name="T61" fmla="*/ 336 h 568"/>
                  <a:gd name="T62" fmla="*/ 88 w 320"/>
                  <a:gd name="T63" fmla="*/ 384 h 568"/>
                  <a:gd name="T64" fmla="*/ 120 w 320"/>
                  <a:gd name="T65" fmla="*/ 384 h 568"/>
                  <a:gd name="T66" fmla="*/ 112 w 320"/>
                  <a:gd name="T67" fmla="*/ 424 h 568"/>
                  <a:gd name="T68" fmla="*/ 104 w 320"/>
                  <a:gd name="T69" fmla="*/ 448 h 568"/>
                  <a:gd name="T70" fmla="*/ 136 w 320"/>
                  <a:gd name="T71" fmla="*/ 472 h 568"/>
                  <a:gd name="T72" fmla="*/ 136 w 320"/>
                  <a:gd name="T73" fmla="*/ 480 h 568"/>
                  <a:gd name="T74" fmla="*/ 160 w 320"/>
                  <a:gd name="T75" fmla="*/ 488 h 568"/>
                  <a:gd name="T76" fmla="*/ 176 w 320"/>
                  <a:gd name="T77" fmla="*/ 496 h 568"/>
                  <a:gd name="T78" fmla="*/ 184 w 320"/>
                  <a:gd name="T79" fmla="*/ 528 h 568"/>
                  <a:gd name="T80" fmla="*/ 176 w 320"/>
                  <a:gd name="T81" fmla="*/ 544 h 568"/>
                  <a:gd name="T82" fmla="*/ 184 w 320"/>
                  <a:gd name="T83" fmla="*/ 552 h 568"/>
                  <a:gd name="T84" fmla="*/ 192 w 320"/>
                  <a:gd name="T85" fmla="*/ 568 h 568"/>
                  <a:gd name="T86" fmla="*/ 192 w 320"/>
                  <a:gd name="T87" fmla="*/ 560 h 568"/>
                  <a:gd name="T88" fmla="*/ 200 w 320"/>
                  <a:gd name="T89" fmla="*/ 560 h 568"/>
                  <a:gd name="T90" fmla="*/ 208 w 320"/>
                  <a:gd name="T91" fmla="*/ 552 h 5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20"/>
                  <a:gd name="T139" fmla="*/ 0 h 568"/>
                  <a:gd name="T140" fmla="*/ 320 w 320"/>
                  <a:gd name="T141" fmla="*/ 568 h 5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20" h="568">
                    <a:moveTo>
                      <a:pt x="216" y="544"/>
                    </a:moveTo>
                    <a:lnTo>
                      <a:pt x="232" y="544"/>
                    </a:lnTo>
                    <a:lnTo>
                      <a:pt x="240" y="544"/>
                    </a:lnTo>
                    <a:lnTo>
                      <a:pt x="256" y="552"/>
                    </a:lnTo>
                    <a:lnTo>
                      <a:pt x="264" y="552"/>
                    </a:lnTo>
                    <a:lnTo>
                      <a:pt x="264" y="544"/>
                    </a:lnTo>
                    <a:lnTo>
                      <a:pt x="256" y="536"/>
                    </a:lnTo>
                    <a:lnTo>
                      <a:pt x="256" y="520"/>
                    </a:lnTo>
                    <a:lnTo>
                      <a:pt x="272" y="512"/>
                    </a:lnTo>
                    <a:lnTo>
                      <a:pt x="288" y="512"/>
                    </a:lnTo>
                    <a:lnTo>
                      <a:pt x="288" y="504"/>
                    </a:lnTo>
                    <a:lnTo>
                      <a:pt x="280" y="496"/>
                    </a:lnTo>
                    <a:lnTo>
                      <a:pt x="288" y="488"/>
                    </a:lnTo>
                    <a:lnTo>
                      <a:pt x="288" y="480"/>
                    </a:lnTo>
                    <a:lnTo>
                      <a:pt x="288" y="472"/>
                    </a:lnTo>
                    <a:lnTo>
                      <a:pt x="288" y="464"/>
                    </a:lnTo>
                    <a:lnTo>
                      <a:pt x="288" y="456"/>
                    </a:lnTo>
                    <a:lnTo>
                      <a:pt x="296" y="456"/>
                    </a:lnTo>
                    <a:lnTo>
                      <a:pt x="296" y="448"/>
                    </a:lnTo>
                    <a:lnTo>
                      <a:pt x="296" y="432"/>
                    </a:lnTo>
                    <a:lnTo>
                      <a:pt x="304" y="424"/>
                    </a:lnTo>
                    <a:lnTo>
                      <a:pt x="312" y="400"/>
                    </a:lnTo>
                    <a:lnTo>
                      <a:pt x="320" y="392"/>
                    </a:lnTo>
                    <a:lnTo>
                      <a:pt x="320" y="384"/>
                    </a:lnTo>
                    <a:lnTo>
                      <a:pt x="320" y="376"/>
                    </a:lnTo>
                    <a:lnTo>
                      <a:pt x="320" y="360"/>
                    </a:lnTo>
                    <a:lnTo>
                      <a:pt x="320" y="344"/>
                    </a:lnTo>
                    <a:lnTo>
                      <a:pt x="312" y="344"/>
                    </a:lnTo>
                    <a:lnTo>
                      <a:pt x="312" y="336"/>
                    </a:lnTo>
                    <a:lnTo>
                      <a:pt x="312" y="320"/>
                    </a:lnTo>
                    <a:lnTo>
                      <a:pt x="312" y="312"/>
                    </a:lnTo>
                    <a:lnTo>
                      <a:pt x="296" y="72"/>
                    </a:lnTo>
                    <a:lnTo>
                      <a:pt x="288" y="72"/>
                    </a:lnTo>
                    <a:lnTo>
                      <a:pt x="280" y="56"/>
                    </a:lnTo>
                    <a:lnTo>
                      <a:pt x="280" y="48"/>
                    </a:lnTo>
                    <a:lnTo>
                      <a:pt x="280" y="40"/>
                    </a:lnTo>
                    <a:lnTo>
                      <a:pt x="264" y="32"/>
                    </a:lnTo>
                    <a:lnTo>
                      <a:pt x="264" y="16"/>
                    </a:lnTo>
                    <a:lnTo>
                      <a:pt x="264" y="8"/>
                    </a:lnTo>
                    <a:lnTo>
                      <a:pt x="264" y="0"/>
                    </a:lnTo>
                    <a:lnTo>
                      <a:pt x="56" y="16"/>
                    </a:lnTo>
                    <a:lnTo>
                      <a:pt x="64" y="16"/>
                    </a:lnTo>
                    <a:lnTo>
                      <a:pt x="72" y="32"/>
                    </a:lnTo>
                    <a:lnTo>
                      <a:pt x="72" y="40"/>
                    </a:lnTo>
                    <a:lnTo>
                      <a:pt x="80" y="40"/>
                    </a:lnTo>
                    <a:lnTo>
                      <a:pt x="88" y="48"/>
                    </a:lnTo>
                    <a:lnTo>
                      <a:pt x="96" y="48"/>
                    </a:lnTo>
                    <a:lnTo>
                      <a:pt x="96" y="64"/>
                    </a:lnTo>
                    <a:lnTo>
                      <a:pt x="96" y="72"/>
                    </a:lnTo>
                    <a:lnTo>
                      <a:pt x="88" y="88"/>
                    </a:lnTo>
                    <a:lnTo>
                      <a:pt x="80" y="88"/>
                    </a:lnTo>
                    <a:lnTo>
                      <a:pt x="80" y="96"/>
                    </a:lnTo>
                    <a:lnTo>
                      <a:pt x="80" y="104"/>
                    </a:lnTo>
                    <a:lnTo>
                      <a:pt x="80" y="112"/>
                    </a:lnTo>
                    <a:lnTo>
                      <a:pt x="64" y="112"/>
                    </a:lnTo>
                    <a:lnTo>
                      <a:pt x="64" y="120"/>
                    </a:lnTo>
                    <a:lnTo>
                      <a:pt x="48" y="120"/>
                    </a:lnTo>
                    <a:lnTo>
                      <a:pt x="32" y="128"/>
                    </a:lnTo>
                    <a:lnTo>
                      <a:pt x="32" y="144"/>
                    </a:lnTo>
                    <a:lnTo>
                      <a:pt x="32" y="152"/>
                    </a:lnTo>
                    <a:lnTo>
                      <a:pt x="40" y="168"/>
                    </a:lnTo>
                    <a:lnTo>
                      <a:pt x="40" y="176"/>
                    </a:lnTo>
                    <a:lnTo>
                      <a:pt x="32" y="184"/>
                    </a:lnTo>
                    <a:lnTo>
                      <a:pt x="32" y="192"/>
                    </a:lnTo>
                    <a:lnTo>
                      <a:pt x="32" y="200"/>
                    </a:lnTo>
                    <a:lnTo>
                      <a:pt x="24" y="208"/>
                    </a:lnTo>
                    <a:lnTo>
                      <a:pt x="8" y="208"/>
                    </a:lnTo>
                    <a:lnTo>
                      <a:pt x="8" y="224"/>
                    </a:lnTo>
                    <a:lnTo>
                      <a:pt x="16" y="224"/>
                    </a:lnTo>
                    <a:lnTo>
                      <a:pt x="8" y="232"/>
                    </a:lnTo>
                    <a:lnTo>
                      <a:pt x="8" y="240"/>
                    </a:lnTo>
                    <a:lnTo>
                      <a:pt x="0" y="248"/>
                    </a:lnTo>
                    <a:lnTo>
                      <a:pt x="0" y="272"/>
                    </a:lnTo>
                    <a:lnTo>
                      <a:pt x="24" y="312"/>
                    </a:lnTo>
                    <a:lnTo>
                      <a:pt x="56" y="336"/>
                    </a:lnTo>
                    <a:lnTo>
                      <a:pt x="72" y="344"/>
                    </a:lnTo>
                    <a:lnTo>
                      <a:pt x="72" y="384"/>
                    </a:lnTo>
                    <a:lnTo>
                      <a:pt x="88" y="384"/>
                    </a:lnTo>
                    <a:lnTo>
                      <a:pt x="88" y="368"/>
                    </a:lnTo>
                    <a:lnTo>
                      <a:pt x="104" y="376"/>
                    </a:lnTo>
                    <a:lnTo>
                      <a:pt x="120" y="384"/>
                    </a:lnTo>
                    <a:lnTo>
                      <a:pt x="120" y="392"/>
                    </a:lnTo>
                    <a:lnTo>
                      <a:pt x="112" y="408"/>
                    </a:lnTo>
                    <a:lnTo>
                      <a:pt x="112" y="424"/>
                    </a:lnTo>
                    <a:lnTo>
                      <a:pt x="104" y="432"/>
                    </a:lnTo>
                    <a:lnTo>
                      <a:pt x="104" y="448"/>
                    </a:lnTo>
                    <a:lnTo>
                      <a:pt x="112" y="464"/>
                    </a:lnTo>
                    <a:lnTo>
                      <a:pt x="136" y="472"/>
                    </a:lnTo>
                    <a:lnTo>
                      <a:pt x="136" y="480"/>
                    </a:lnTo>
                    <a:lnTo>
                      <a:pt x="152" y="480"/>
                    </a:lnTo>
                    <a:lnTo>
                      <a:pt x="160" y="488"/>
                    </a:lnTo>
                    <a:lnTo>
                      <a:pt x="176" y="496"/>
                    </a:lnTo>
                    <a:lnTo>
                      <a:pt x="176" y="512"/>
                    </a:lnTo>
                    <a:lnTo>
                      <a:pt x="184" y="528"/>
                    </a:lnTo>
                    <a:lnTo>
                      <a:pt x="176" y="536"/>
                    </a:lnTo>
                    <a:lnTo>
                      <a:pt x="176" y="544"/>
                    </a:lnTo>
                    <a:lnTo>
                      <a:pt x="184" y="552"/>
                    </a:lnTo>
                    <a:lnTo>
                      <a:pt x="192" y="560"/>
                    </a:lnTo>
                    <a:lnTo>
                      <a:pt x="192" y="568"/>
                    </a:lnTo>
                    <a:lnTo>
                      <a:pt x="192" y="560"/>
                    </a:lnTo>
                    <a:lnTo>
                      <a:pt x="192" y="552"/>
                    </a:lnTo>
                    <a:lnTo>
                      <a:pt x="200" y="552"/>
                    </a:lnTo>
                    <a:lnTo>
                      <a:pt x="200" y="560"/>
                    </a:lnTo>
                    <a:lnTo>
                      <a:pt x="208" y="552"/>
                    </a:lnTo>
                    <a:lnTo>
                      <a:pt x="216" y="544"/>
                    </a:lnTo>
                    <a:close/>
                  </a:path>
                </a:pathLst>
              </a:custGeom>
              <a:grpFill/>
              <a:ln w="6350">
                <a:solidFill>
                  <a:schemeClr val="bg2">
                    <a:lumMod val="40000"/>
                    <a:lumOff val="60000"/>
                  </a:schemeClr>
                </a:solidFill>
                <a:round/>
                <a:headEnd/>
                <a:tailEnd/>
              </a:ln>
            </p:spPr>
            <p:txBody>
              <a:bodyPr/>
              <a:lstStyle/>
              <a:p>
                <a:endParaRPr lang="en-US" dirty="0"/>
              </a:p>
            </p:txBody>
          </p:sp>
          <p:sp>
            <p:nvSpPr>
              <p:cNvPr id="34" name="Freeform 128"/>
              <p:cNvSpPr>
                <a:spLocks/>
              </p:cNvSpPr>
              <p:nvPr/>
            </p:nvSpPr>
            <p:spPr bwMode="auto">
              <a:xfrm>
                <a:off x="5509351" y="1533898"/>
                <a:ext cx="522961" cy="682504"/>
              </a:xfrm>
              <a:custGeom>
                <a:avLst/>
                <a:gdLst>
                  <a:gd name="T0" fmla="*/ 264 w 304"/>
                  <a:gd name="T1" fmla="*/ 376 h 424"/>
                  <a:gd name="T2" fmla="*/ 264 w 304"/>
                  <a:gd name="T3" fmla="*/ 360 h 424"/>
                  <a:gd name="T4" fmla="*/ 280 w 304"/>
                  <a:gd name="T5" fmla="*/ 336 h 424"/>
                  <a:gd name="T6" fmla="*/ 288 w 304"/>
                  <a:gd name="T7" fmla="*/ 320 h 424"/>
                  <a:gd name="T8" fmla="*/ 288 w 304"/>
                  <a:gd name="T9" fmla="*/ 304 h 424"/>
                  <a:gd name="T10" fmla="*/ 296 w 304"/>
                  <a:gd name="T11" fmla="*/ 296 h 424"/>
                  <a:gd name="T12" fmla="*/ 304 w 304"/>
                  <a:gd name="T13" fmla="*/ 304 h 424"/>
                  <a:gd name="T14" fmla="*/ 304 w 304"/>
                  <a:gd name="T15" fmla="*/ 264 h 424"/>
                  <a:gd name="T16" fmla="*/ 264 w 304"/>
                  <a:gd name="T17" fmla="*/ 160 h 424"/>
                  <a:gd name="T18" fmla="*/ 240 w 304"/>
                  <a:gd name="T19" fmla="*/ 168 h 424"/>
                  <a:gd name="T20" fmla="*/ 232 w 304"/>
                  <a:gd name="T21" fmla="*/ 184 h 424"/>
                  <a:gd name="T22" fmla="*/ 216 w 304"/>
                  <a:gd name="T23" fmla="*/ 200 h 424"/>
                  <a:gd name="T24" fmla="*/ 216 w 304"/>
                  <a:gd name="T25" fmla="*/ 216 h 424"/>
                  <a:gd name="T26" fmla="*/ 192 w 304"/>
                  <a:gd name="T27" fmla="*/ 208 h 424"/>
                  <a:gd name="T28" fmla="*/ 192 w 304"/>
                  <a:gd name="T29" fmla="*/ 176 h 424"/>
                  <a:gd name="T30" fmla="*/ 208 w 304"/>
                  <a:gd name="T31" fmla="*/ 168 h 424"/>
                  <a:gd name="T32" fmla="*/ 216 w 304"/>
                  <a:gd name="T33" fmla="*/ 144 h 424"/>
                  <a:gd name="T34" fmla="*/ 224 w 304"/>
                  <a:gd name="T35" fmla="*/ 128 h 424"/>
                  <a:gd name="T36" fmla="*/ 216 w 304"/>
                  <a:gd name="T37" fmla="*/ 80 h 424"/>
                  <a:gd name="T38" fmla="*/ 208 w 304"/>
                  <a:gd name="T39" fmla="*/ 64 h 424"/>
                  <a:gd name="T40" fmla="*/ 216 w 304"/>
                  <a:gd name="T41" fmla="*/ 64 h 424"/>
                  <a:gd name="T42" fmla="*/ 200 w 304"/>
                  <a:gd name="T43" fmla="*/ 40 h 424"/>
                  <a:gd name="T44" fmla="*/ 176 w 304"/>
                  <a:gd name="T45" fmla="*/ 32 h 424"/>
                  <a:gd name="T46" fmla="*/ 160 w 304"/>
                  <a:gd name="T47" fmla="*/ 24 h 424"/>
                  <a:gd name="T48" fmla="*/ 144 w 304"/>
                  <a:gd name="T49" fmla="*/ 16 h 424"/>
                  <a:gd name="T50" fmla="*/ 112 w 304"/>
                  <a:gd name="T51" fmla="*/ 0 h 424"/>
                  <a:gd name="T52" fmla="*/ 104 w 304"/>
                  <a:gd name="T53" fmla="*/ 8 h 424"/>
                  <a:gd name="T54" fmla="*/ 96 w 304"/>
                  <a:gd name="T55" fmla="*/ 8 h 424"/>
                  <a:gd name="T56" fmla="*/ 88 w 304"/>
                  <a:gd name="T57" fmla="*/ 16 h 424"/>
                  <a:gd name="T58" fmla="*/ 96 w 304"/>
                  <a:gd name="T59" fmla="*/ 40 h 424"/>
                  <a:gd name="T60" fmla="*/ 96 w 304"/>
                  <a:gd name="T61" fmla="*/ 48 h 424"/>
                  <a:gd name="T62" fmla="*/ 72 w 304"/>
                  <a:gd name="T63" fmla="*/ 72 h 424"/>
                  <a:gd name="T64" fmla="*/ 64 w 304"/>
                  <a:gd name="T65" fmla="*/ 112 h 424"/>
                  <a:gd name="T66" fmla="*/ 56 w 304"/>
                  <a:gd name="T67" fmla="*/ 112 h 424"/>
                  <a:gd name="T68" fmla="*/ 56 w 304"/>
                  <a:gd name="T69" fmla="*/ 80 h 424"/>
                  <a:gd name="T70" fmla="*/ 56 w 304"/>
                  <a:gd name="T71" fmla="*/ 72 h 424"/>
                  <a:gd name="T72" fmla="*/ 40 w 304"/>
                  <a:gd name="T73" fmla="*/ 96 h 424"/>
                  <a:gd name="T74" fmla="*/ 32 w 304"/>
                  <a:gd name="T75" fmla="*/ 96 h 424"/>
                  <a:gd name="T76" fmla="*/ 24 w 304"/>
                  <a:gd name="T77" fmla="*/ 104 h 424"/>
                  <a:gd name="T78" fmla="*/ 24 w 304"/>
                  <a:gd name="T79" fmla="*/ 120 h 424"/>
                  <a:gd name="T80" fmla="*/ 16 w 304"/>
                  <a:gd name="T81" fmla="*/ 136 h 424"/>
                  <a:gd name="T82" fmla="*/ 8 w 304"/>
                  <a:gd name="T83" fmla="*/ 184 h 424"/>
                  <a:gd name="T84" fmla="*/ 8 w 304"/>
                  <a:gd name="T85" fmla="*/ 208 h 424"/>
                  <a:gd name="T86" fmla="*/ 0 w 304"/>
                  <a:gd name="T87" fmla="*/ 224 h 424"/>
                  <a:gd name="T88" fmla="*/ 32 w 304"/>
                  <a:gd name="T89" fmla="*/ 280 h 424"/>
                  <a:gd name="T90" fmla="*/ 32 w 304"/>
                  <a:gd name="T91" fmla="*/ 368 h 424"/>
                  <a:gd name="T92" fmla="*/ 16 w 304"/>
                  <a:gd name="T93" fmla="*/ 408 h 424"/>
                  <a:gd name="T94" fmla="*/ 0 w 304"/>
                  <a:gd name="T95" fmla="*/ 424 h 424"/>
                  <a:gd name="T96" fmla="*/ 152 w 304"/>
                  <a:gd name="T97" fmla="*/ 408 h 424"/>
                  <a:gd name="T98" fmla="*/ 248 w 304"/>
                  <a:gd name="T99" fmla="*/ 408 h 4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04"/>
                  <a:gd name="T151" fmla="*/ 0 h 424"/>
                  <a:gd name="T152" fmla="*/ 304 w 304"/>
                  <a:gd name="T153" fmla="*/ 424 h 4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04" h="424">
                    <a:moveTo>
                      <a:pt x="248" y="400"/>
                    </a:moveTo>
                    <a:lnTo>
                      <a:pt x="248" y="392"/>
                    </a:lnTo>
                    <a:lnTo>
                      <a:pt x="264" y="376"/>
                    </a:lnTo>
                    <a:lnTo>
                      <a:pt x="264" y="368"/>
                    </a:lnTo>
                    <a:lnTo>
                      <a:pt x="264" y="360"/>
                    </a:lnTo>
                    <a:lnTo>
                      <a:pt x="264" y="344"/>
                    </a:lnTo>
                    <a:lnTo>
                      <a:pt x="272" y="336"/>
                    </a:lnTo>
                    <a:lnTo>
                      <a:pt x="280" y="336"/>
                    </a:lnTo>
                    <a:lnTo>
                      <a:pt x="288" y="328"/>
                    </a:lnTo>
                    <a:lnTo>
                      <a:pt x="288" y="320"/>
                    </a:lnTo>
                    <a:lnTo>
                      <a:pt x="288" y="312"/>
                    </a:lnTo>
                    <a:lnTo>
                      <a:pt x="288" y="304"/>
                    </a:lnTo>
                    <a:lnTo>
                      <a:pt x="288" y="296"/>
                    </a:lnTo>
                    <a:lnTo>
                      <a:pt x="296" y="296"/>
                    </a:lnTo>
                    <a:lnTo>
                      <a:pt x="304" y="304"/>
                    </a:lnTo>
                    <a:lnTo>
                      <a:pt x="304" y="296"/>
                    </a:lnTo>
                    <a:lnTo>
                      <a:pt x="304" y="264"/>
                    </a:lnTo>
                    <a:lnTo>
                      <a:pt x="296" y="200"/>
                    </a:lnTo>
                    <a:lnTo>
                      <a:pt x="272" y="160"/>
                    </a:lnTo>
                    <a:lnTo>
                      <a:pt x="264" y="160"/>
                    </a:lnTo>
                    <a:lnTo>
                      <a:pt x="256" y="160"/>
                    </a:lnTo>
                    <a:lnTo>
                      <a:pt x="248" y="168"/>
                    </a:lnTo>
                    <a:lnTo>
                      <a:pt x="240" y="168"/>
                    </a:lnTo>
                    <a:lnTo>
                      <a:pt x="232" y="176"/>
                    </a:lnTo>
                    <a:lnTo>
                      <a:pt x="232" y="184"/>
                    </a:lnTo>
                    <a:lnTo>
                      <a:pt x="224" y="200"/>
                    </a:lnTo>
                    <a:lnTo>
                      <a:pt x="216" y="200"/>
                    </a:lnTo>
                    <a:lnTo>
                      <a:pt x="216" y="208"/>
                    </a:lnTo>
                    <a:lnTo>
                      <a:pt x="216" y="216"/>
                    </a:lnTo>
                    <a:lnTo>
                      <a:pt x="208" y="216"/>
                    </a:lnTo>
                    <a:lnTo>
                      <a:pt x="200" y="208"/>
                    </a:lnTo>
                    <a:lnTo>
                      <a:pt x="192" y="208"/>
                    </a:lnTo>
                    <a:lnTo>
                      <a:pt x="192" y="192"/>
                    </a:lnTo>
                    <a:lnTo>
                      <a:pt x="192" y="176"/>
                    </a:lnTo>
                    <a:lnTo>
                      <a:pt x="200" y="176"/>
                    </a:lnTo>
                    <a:lnTo>
                      <a:pt x="208" y="168"/>
                    </a:lnTo>
                    <a:lnTo>
                      <a:pt x="216" y="144"/>
                    </a:lnTo>
                    <a:lnTo>
                      <a:pt x="224" y="136"/>
                    </a:lnTo>
                    <a:lnTo>
                      <a:pt x="224" y="128"/>
                    </a:lnTo>
                    <a:lnTo>
                      <a:pt x="224" y="104"/>
                    </a:lnTo>
                    <a:lnTo>
                      <a:pt x="224" y="96"/>
                    </a:lnTo>
                    <a:lnTo>
                      <a:pt x="216" y="80"/>
                    </a:lnTo>
                    <a:lnTo>
                      <a:pt x="208" y="72"/>
                    </a:lnTo>
                    <a:lnTo>
                      <a:pt x="208" y="64"/>
                    </a:lnTo>
                    <a:lnTo>
                      <a:pt x="216" y="64"/>
                    </a:lnTo>
                    <a:lnTo>
                      <a:pt x="224" y="64"/>
                    </a:lnTo>
                    <a:lnTo>
                      <a:pt x="216" y="56"/>
                    </a:lnTo>
                    <a:lnTo>
                      <a:pt x="200" y="40"/>
                    </a:lnTo>
                    <a:lnTo>
                      <a:pt x="192" y="40"/>
                    </a:lnTo>
                    <a:lnTo>
                      <a:pt x="176" y="32"/>
                    </a:lnTo>
                    <a:lnTo>
                      <a:pt x="168" y="24"/>
                    </a:lnTo>
                    <a:lnTo>
                      <a:pt x="160" y="24"/>
                    </a:lnTo>
                    <a:lnTo>
                      <a:pt x="144" y="16"/>
                    </a:lnTo>
                    <a:lnTo>
                      <a:pt x="128" y="8"/>
                    </a:lnTo>
                    <a:lnTo>
                      <a:pt x="112" y="0"/>
                    </a:lnTo>
                    <a:lnTo>
                      <a:pt x="104" y="0"/>
                    </a:lnTo>
                    <a:lnTo>
                      <a:pt x="104" y="8"/>
                    </a:lnTo>
                    <a:lnTo>
                      <a:pt x="96" y="8"/>
                    </a:lnTo>
                    <a:lnTo>
                      <a:pt x="96" y="16"/>
                    </a:lnTo>
                    <a:lnTo>
                      <a:pt x="88" y="16"/>
                    </a:lnTo>
                    <a:lnTo>
                      <a:pt x="88" y="32"/>
                    </a:lnTo>
                    <a:lnTo>
                      <a:pt x="96" y="40"/>
                    </a:lnTo>
                    <a:lnTo>
                      <a:pt x="96" y="48"/>
                    </a:lnTo>
                    <a:lnTo>
                      <a:pt x="88" y="48"/>
                    </a:lnTo>
                    <a:lnTo>
                      <a:pt x="72" y="56"/>
                    </a:lnTo>
                    <a:lnTo>
                      <a:pt x="72" y="72"/>
                    </a:lnTo>
                    <a:lnTo>
                      <a:pt x="72" y="96"/>
                    </a:lnTo>
                    <a:lnTo>
                      <a:pt x="72" y="104"/>
                    </a:lnTo>
                    <a:lnTo>
                      <a:pt x="64" y="112"/>
                    </a:lnTo>
                    <a:lnTo>
                      <a:pt x="56" y="112"/>
                    </a:lnTo>
                    <a:lnTo>
                      <a:pt x="56" y="104"/>
                    </a:lnTo>
                    <a:lnTo>
                      <a:pt x="56" y="80"/>
                    </a:lnTo>
                    <a:lnTo>
                      <a:pt x="56" y="72"/>
                    </a:lnTo>
                    <a:lnTo>
                      <a:pt x="48" y="80"/>
                    </a:lnTo>
                    <a:lnTo>
                      <a:pt x="40" y="96"/>
                    </a:lnTo>
                    <a:lnTo>
                      <a:pt x="32" y="96"/>
                    </a:lnTo>
                    <a:lnTo>
                      <a:pt x="24" y="104"/>
                    </a:lnTo>
                    <a:lnTo>
                      <a:pt x="24" y="120"/>
                    </a:lnTo>
                    <a:lnTo>
                      <a:pt x="16" y="120"/>
                    </a:lnTo>
                    <a:lnTo>
                      <a:pt x="16" y="128"/>
                    </a:lnTo>
                    <a:lnTo>
                      <a:pt x="16" y="136"/>
                    </a:lnTo>
                    <a:lnTo>
                      <a:pt x="16" y="152"/>
                    </a:lnTo>
                    <a:lnTo>
                      <a:pt x="8" y="184"/>
                    </a:lnTo>
                    <a:lnTo>
                      <a:pt x="0" y="192"/>
                    </a:lnTo>
                    <a:lnTo>
                      <a:pt x="8" y="208"/>
                    </a:lnTo>
                    <a:lnTo>
                      <a:pt x="8" y="216"/>
                    </a:lnTo>
                    <a:lnTo>
                      <a:pt x="8" y="224"/>
                    </a:lnTo>
                    <a:lnTo>
                      <a:pt x="0" y="224"/>
                    </a:lnTo>
                    <a:lnTo>
                      <a:pt x="0" y="232"/>
                    </a:lnTo>
                    <a:lnTo>
                      <a:pt x="16" y="272"/>
                    </a:lnTo>
                    <a:lnTo>
                      <a:pt x="32" y="280"/>
                    </a:lnTo>
                    <a:lnTo>
                      <a:pt x="40" y="304"/>
                    </a:lnTo>
                    <a:lnTo>
                      <a:pt x="40" y="344"/>
                    </a:lnTo>
                    <a:lnTo>
                      <a:pt x="32" y="368"/>
                    </a:lnTo>
                    <a:lnTo>
                      <a:pt x="24" y="384"/>
                    </a:lnTo>
                    <a:lnTo>
                      <a:pt x="16" y="400"/>
                    </a:lnTo>
                    <a:lnTo>
                      <a:pt x="16" y="408"/>
                    </a:lnTo>
                    <a:lnTo>
                      <a:pt x="8" y="424"/>
                    </a:lnTo>
                    <a:lnTo>
                      <a:pt x="0" y="424"/>
                    </a:lnTo>
                    <a:lnTo>
                      <a:pt x="152" y="408"/>
                    </a:lnTo>
                    <a:lnTo>
                      <a:pt x="152" y="424"/>
                    </a:lnTo>
                    <a:lnTo>
                      <a:pt x="248" y="408"/>
                    </a:lnTo>
                    <a:lnTo>
                      <a:pt x="248" y="400"/>
                    </a:lnTo>
                    <a:close/>
                  </a:path>
                </a:pathLst>
              </a:custGeom>
              <a:grpFill/>
              <a:ln w="6350">
                <a:solidFill>
                  <a:schemeClr val="bg2">
                    <a:lumMod val="40000"/>
                    <a:lumOff val="60000"/>
                  </a:schemeClr>
                </a:solidFill>
                <a:round/>
                <a:headEnd/>
                <a:tailEnd/>
              </a:ln>
            </p:spPr>
            <p:txBody>
              <a:bodyPr/>
              <a:lstStyle/>
              <a:p>
                <a:endParaRPr lang="en-US" dirty="0"/>
              </a:p>
            </p:txBody>
          </p:sp>
          <p:sp>
            <p:nvSpPr>
              <p:cNvPr id="35" name="Freeform 129"/>
              <p:cNvSpPr>
                <a:spLocks/>
              </p:cNvSpPr>
              <p:nvPr/>
            </p:nvSpPr>
            <p:spPr bwMode="auto">
              <a:xfrm>
                <a:off x="4999430" y="1301874"/>
                <a:ext cx="785164" cy="386707"/>
              </a:xfrm>
              <a:custGeom>
                <a:avLst/>
                <a:gdLst>
                  <a:gd name="T0" fmla="*/ 24 w 456"/>
                  <a:gd name="T1" fmla="*/ 120 h 240"/>
                  <a:gd name="T2" fmla="*/ 112 w 456"/>
                  <a:gd name="T3" fmla="*/ 152 h 240"/>
                  <a:gd name="T4" fmla="*/ 168 w 456"/>
                  <a:gd name="T5" fmla="*/ 168 h 240"/>
                  <a:gd name="T6" fmla="*/ 192 w 456"/>
                  <a:gd name="T7" fmla="*/ 200 h 240"/>
                  <a:gd name="T8" fmla="*/ 200 w 456"/>
                  <a:gd name="T9" fmla="*/ 216 h 240"/>
                  <a:gd name="T10" fmla="*/ 208 w 456"/>
                  <a:gd name="T11" fmla="*/ 240 h 240"/>
                  <a:gd name="T12" fmla="*/ 216 w 456"/>
                  <a:gd name="T13" fmla="*/ 224 h 240"/>
                  <a:gd name="T14" fmla="*/ 240 w 456"/>
                  <a:gd name="T15" fmla="*/ 176 h 240"/>
                  <a:gd name="T16" fmla="*/ 248 w 456"/>
                  <a:gd name="T17" fmla="*/ 152 h 240"/>
                  <a:gd name="T18" fmla="*/ 248 w 456"/>
                  <a:gd name="T19" fmla="*/ 176 h 240"/>
                  <a:gd name="T20" fmla="*/ 264 w 456"/>
                  <a:gd name="T21" fmla="*/ 160 h 240"/>
                  <a:gd name="T22" fmla="*/ 272 w 456"/>
                  <a:gd name="T23" fmla="*/ 152 h 240"/>
                  <a:gd name="T24" fmla="*/ 272 w 456"/>
                  <a:gd name="T25" fmla="*/ 168 h 240"/>
                  <a:gd name="T26" fmla="*/ 280 w 456"/>
                  <a:gd name="T27" fmla="*/ 168 h 240"/>
                  <a:gd name="T28" fmla="*/ 288 w 456"/>
                  <a:gd name="T29" fmla="*/ 152 h 240"/>
                  <a:gd name="T30" fmla="*/ 320 w 456"/>
                  <a:gd name="T31" fmla="*/ 136 h 240"/>
                  <a:gd name="T32" fmla="*/ 336 w 456"/>
                  <a:gd name="T33" fmla="*/ 136 h 240"/>
                  <a:gd name="T34" fmla="*/ 376 w 456"/>
                  <a:gd name="T35" fmla="*/ 120 h 240"/>
                  <a:gd name="T36" fmla="*/ 400 w 456"/>
                  <a:gd name="T37" fmla="*/ 144 h 240"/>
                  <a:gd name="T38" fmla="*/ 400 w 456"/>
                  <a:gd name="T39" fmla="*/ 128 h 240"/>
                  <a:gd name="T40" fmla="*/ 408 w 456"/>
                  <a:gd name="T41" fmla="*/ 120 h 240"/>
                  <a:gd name="T42" fmla="*/ 432 w 456"/>
                  <a:gd name="T43" fmla="*/ 120 h 240"/>
                  <a:gd name="T44" fmla="*/ 456 w 456"/>
                  <a:gd name="T45" fmla="*/ 112 h 240"/>
                  <a:gd name="T46" fmla="*/ 448 w 456"/>
                  <a:gd name="T47" fmla="*/ 104 h 240"/>
                  <a:gd name="T48" fmla="*/ 432 w 456"/>
                  <a:gd name="T49" fmla="*/ 72 h 240"/>
                  <a:gd name="T50" fmla="*/ 408 w 456"/>
                  <a:gd name="T51" fmla="*/ 80 h 240"/>
                  <a:gd name="T52" fmla="*/ 392 w 456"/>
                  <a:gd name="T53" fmla="*/ 80 h 240"/>
                  <a:gd name="T54" fmla="*/ 376 w 456"/>
                  <a:gd name="T55" fmla="*/ 56 h 240"/>
                  <a:gd name="T56" fmla="*/ 360 w 456"/>
                  <a:gd name="T57" fmla="*/ 56 h 240"/>
                  <a:gd name="T58" fmla="*/ 296 w 456"/>
                  <a:gd name="T59" fmla="*/ 64 h 240"/>
                  <a:gd name="T60" fmla="*/ 264 w 456"/>
                  <a:gd name="T61" fmla="*/ 96 h 240"/>
                  <a:gd name="T62" fmla="*/ 248 w 456"/>
                  <a:gd name="T63" fmla="*/ 96 h 240"/>
                  <a:gd name="T64" fmla="*/ 232 w 456"/>
                  <a:gd name="T65" fmla="*/ 96 h 240"/>
                  <a:gd name="T66" fmla="*/ 208 w 456"/>
                  <a:gd name="T67" fmla="*/ 88 h 240"/>
                  <a:gd name="T68" fmla="*/ 168 w 456"/>
                  <a:gd name="T69" fmla="*/ 56 h 240"/>
                  <a:gd name="T70" fmla="*/ 152 w 456"/>
                  <a:gd name="T71" fmla="*/ 56 h 240"/>
                  <a:gd name="T72" fmla="*/ 136 w 456"/>
                  <a:gd name="T73" fmla="*/ 72 h 240"/>
                  <a:gd name="T74" fmla="*/ 136 w 456"/>
                  <a:gd name="T75" fmla="*/ 56 h 240"/>
                  <a:gd name="T76" fmla="*/ 128 w 456"/>
                  <a:gd name="T77" fmla="*/ 40 h 240"/>
                  <a:gd name="T78" fmla="*/ 136 w 456"/>
                  <a:gd name="T79" fmla="*/ 40 h 240"/>
                  <a:gd name="T80" fmla="*/ 136 w 456"/>
                  <a:gd name="T81" fmla="*/ 48 h 240"/>
                  <a:gd name="T82" fmla="*/ 152 w 456"/>
                  <a:gd name="T83" fmla="*/ 32 h 240"/>
                  <a:gd name="T84" fmla="*/ 168 w 456"/>
                  <a:gd name="T85" fmla="*/ 8 h 240"/>
                  <a:gd name="T86" fmla="*/ 184 w 456"/>
                  <a:gd name="T87" fmla="*/ 0 h 240"/>
                  <a:gd name="T88" fmla="*/ 120 w 456"/>
                  <a:gd name="T89" fmla="*/ 24 h 240"/>
                  <a:gd name="T90" fmla="*/ 96 w 456"/>
                  <a:gd name="T91" fmla="*/ 56 h 240"/>
                  <a:gd name="T92" fmla="*/ 56 w 456"/>
                  <a:gd name="T93" fmla="*/ 72 h 240"/>
                  <a:gd name="T94" fmla="*/ 8 w 456"/>
                  <a:gd name="T95" fmla="*/ 96 h 2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56"/>
                  <a:gd name="T145" fmla="*/ 0 h 240"/>
                  <a:gd name="T146" fmla="*/ 456 w 456"/>
                  <a:gd name="T147" fmla="*/ 240 h 24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56" h="240">
                    <a:moveTo>
                      <a:pt x="0" y="104"/>
                    </a:moveTo>
                    <a:lnTo>
                      <a:pt x="0" y="104"/>
                    </a:lnTo>
                    <a:lnTo>
                      <a:pt x="16" y="104"/>
                    </a:lnTo>
                    <a:lnTo>
                      <a:pt x="24" y="120"/>
                    </a:lnTo>
                    <a:lnTo>
                      <a:pt x="24" y="128"/>
                    </a:lnTo>
                    <a:lnTo>
                      <a:pt x="56" y="128"/>
                    </a:lnTo>
                    <a:lnTo>
                      <a:pt x="104" y="136"/>
                    </a:lnTo>
                    <a:lnTo>
                      <a:pt x="112" y="152"/>
                    </a:lnTo>
                    <a:lnTo>
                      <a:pt x="160" y="160"/>
                    </a:lnTo>
                    <a:lnTo>
                      <a:pt x="168" y="160"/>
                    </a:lnTo>
                    <a:lnTo>
                      <a:pt x="168" y="168"/>
                    </a:lnTo>
                    <a:lnTo>
                      <a:pt x="176" y="168"/>
                    </a:lnTo>
                    <a:lnTo>
                      <a:pt x="192" y="176"/>
                    </a:lnTo>
                    <a:lnTo>
                      <a:pt x="192" y="200"/>
                    </a:lnTo>
                    <a:lnTo>
                      <a:pt x="184" y="208"/>
                    </a:lnTo>
                    <a:lnTo>
                      <a:pt x="184" y="216"/>
                    </a:lnTo>
                    <a:lnTo>
                      <a:pt x="200" y="216"/>
                    </a:lnTo>
                    <a:lnTo>
                      <a:pt x="200" y="224"/>
                    </a:lnTo>
                    <a:lnTo>
                      <a:pt x="200" y="240"/>
                    </a:lnTo>
                    <a:lnTo>
                      <a:pt x="208" y="240"/>
                    </a:lnTo>
                    <a:lnTo>
                      <a:pt x="216" y="224"/>
                    </a:lnTo>
                    <a:lnTo>
                      <a:pt x="232" y="192"/>
                    </a:lnTo>
                    <a:lnTo>
                      <a:pt x="240" y="176"/>
                    </a:lnTo>
                    <a:lnTo>
                      <a:pt x="240" y="152"/>
                    </a:lnTo>
                    <a:lnTo>
                      <a:pt x="248" y="152"/>
                    </a:lnTo>
                    <a:lnTo>
                      <a:pt x="248" y="160"/>
                    </a:lnTo>
                    <a:lnTo>
                      <a:pt x="248" y="168"/>
                    </a:lnTo>
                    <a:lnTo>
                      <a:pt x="248" y="176"/>
                    </a:lnTo>
                    <a:lnTo>
                      <a:pt x="264" y="160"/>
                    </a:lnTo>
                    <a:lnTo>
                      <a:pt x="272" y="152"/>
                    </a:lnTo>
                    <a:lnTo>
                      <a:pt x="280" y="152"/>
                    </a:lnTo>
                    <a:lnTo>
                      <a:pt x="272" y="160"/>
                    </a:lnTo>
                    <a:lnTo>
                      <a:pt x="272" y="168"/>
                    </a:lnTo>
                    <a:lnTo>
                      <a:pt x="272" y="176"/>
                    </a:lnTo>
                    <a:lnTo>
                      <a:pt x="280" y="168"/>
                    </a:lnTo>
                    <a:lnTo>
                      <a:pt x="288" y="160"/>
                    </a:lnTo>
                    <a:lnTo>
                      <a:pt x="296" y="152"/>
                    </a:lnTo>
                    <a:lnTo>
                      <a:pt x="288" y="152"/>
                    </a:lnTo>
                    <a:lnTo>
                      <a:pt x="288" y="144"/>
                    </a:lnTo>
                    <a:lnTo>
                      <a:pt x="296" y="136"/>
                    </a:lnTo>
                    <a:lnTo>
                      <a:pt x="304" y="136"/>
                    </a:lnTo>
                    <a:lnTo>
                      <a:pt x="320" y="136"/>
                    </a:lnTo>
                    <a:lnTo>
                      <a:pt x="336" y="136"/>
                    </a:lnTo>
                    <a:lnTo>
                      <a:pt x="344" y="120"/>
                    </a:lnTo>
                    <a:lnTo>
                      <a:pt x="376" y="120"/>
                    </a:lnTo>
                    <a:lnTo>
                      <a:pt x="384" y="128"/>
                    </a:lnTo>
                    <a:lnTo>
                      <a:pt x="400" y="136"/>
                    </a:lnTo>
                    <a:lnTo>
                      <a:pt x="400" y="144"/>
                    </a:lnTo>
                    <a:lnTo>
                      <a:pt x="408" y="144"/>
                    </a:lnTo>
                    <a:lnTo>
                      <a:pt x="400" y="128"/>
                    </a:lnTo>
                    <a:lnTo>
                      <a:pt x="408" y="120"/>
                    </a:lnTo>
                    <a:lnTo>
                      <a:pt x="408" y="128"/>
                    </a:lnTo>
                    <a:lnTo>
                      <a:pt x="416" y="128"/>
                    </a:lnTo>
                    <a:lnTo>
                      <a:pt x="424" y="120"/>
                    </a:lnTo>
                    <a:lnTo>
                      <a:pt x="432" y="120"/>
                    </a:lnTo>
                    <a:lnTo>
                      <a:pt x="456" y="120"/>
                    </a:lnTo>
                    <a:lnTo>
                      <a:pt x="456" y="112"/>
                    </a:lnTo>
                    <a:lnTo>
                      <a:pt x="448" y="104"/>
                    </a:lnTo>
                    <a:lnTo>
                      <a:pt x="432" y="104"/>
                    </a:lnTo>
                    <a:lnTo>
                      <a:pt x="432" y="96"/>
                    </a:lnTo>
                    <a:lnTo>
                      <a:pt x="432" y="72"/>
                    </a:lnTo>
                    <a:lnTo>
                      <a:pt x="424" y="72"/>
                    </a:lnTo>
                    <a:lnTo>
                      <a:pt x="416" y="80"/>
                    </a:lnTo>
                    <a:lnTo>
                      <a:pt x="408" y="80"/>
                    </a:lnTo>
                    <a:lnTo>
                      <a:pt x="400" y="80"/>
                    </a:lnTo>
                    <a:lnTo>
                      <a:pt x="392" y="80"/>
                    </a:lnTo>
                    <a:lnTo>
                      <a:pt x="376" y="80"/>
                    </a:lnTo>
                    <a:lnTo>
                      <a:pt x="376" y="72"/>
                    </a:lnTo>
                    <a:lnTo>
                      <a:pt x="376" y="56"/>
                    </a:lnTo>
                    <a:lnTo>
                      <a:pt x="376" y="48"/>
                    </a:lnTo>
                    <a:lnTo>
                      <a:pt x="360" y="56"/>
                    </a:lnTo>
                    <a:lnTo>
                      <a:pt x="344" y="64"/>
                    </a:lnTo>
                    <a:lnTo>
                      <a:pt x="312" y="64"/>
                    </a:lnTo>
                    <a:lnTo>
                      <a:pt x="296" y="64"/>
                    </a:lnTo>
                    <a:lnTo>
                      <a:pt x="264" y="96"/>
                    </a:lnTo>
                    <a:lnTo>
                      <a:pt x="256" y="96"/>
                    </a:lnTo>
                    <a:lnTo>
                      <a:pt x="248" y="96"/>
                    </a:lnTo>
                    <a:lnTo>
                      <a:pt x="248" y="88"/>
                    </a:lnTo>
                    <a:lnTo>
                      <a:pt x="240" y="88"/>
                    </a:lnTo>
                    <a:lnTo>
                      <a:pt x="232" y="88"/>
                    </a:lnTo>
                    <a:lnTo>
                      <a:pt x="232" y="96"/>
                    </a:lnTo>
                    <a:lnTo>
                      <a:pt x="216" y="96"/>
                    </a:lnTo>
                    <a:lnTo>
                      <a:pt x="208" y="88"/>
                    </a:lnTo>
                    <a:lnTo>
                      <a:pt x="208" y="80"/>
                    </a:lnTo>
                    <a:lnTo>
                      <a:pt x="200" y="80"/>
                    </a:lnTo>
                    <a:lnTo>
                      <a:pt x="184" y="56"/>
                    </a:lnTo>
                    <a:lnTo>
                      <a:pt x="168" y="56"/>
                    </a:lnTo>
                    <a:lnTo>
                      <a:pt x="152" y="64"/>
                    </a:lnTo>
                    <a:lnTo>
                      <a:pt x="152" y="56"/>
                    </a:lnTo>
                    <a:lnTo>
                      <a:pt x="144" y="56"/>
                    </a:lnTo>
                    <a:lnTo>
                      <a:pt x="136" y="72"/>
                    </a:lnTo>
                    <a:lnTo>
                      <a:pt x="136" y="48"/>
                    </a:lnTo>
                    <a:lnTo>
                      <a:pt x="136" y="56"/>
                    </a:lnTo>
                    <a:lnTo>
                      <a:pt x="128" y="56"/>
                    </a:lnTo>
                    <a:lnTo>
                      <a:pt x="128" y="48"/>
                    </a:lnTo>
                    <a:lnTo>
                      <a:pt x="128" y="40"/>
                    </a:lnTo>
                    <a:lnTo>
                      <a:pt x="136" y="40"/>
                    </a:lnTo>
                    <a:lnTo>
                      <a:pt x="136" y="48"/>
                    </a:lnTo>
                    <a:lnTo>
                      <a:pt x="144" y="40"/>
                    </a:lnTo>
                    <a:lnTo>
                      <a:pt x="144" y="32"/>
                    </a:lnTo>
                    <a:lnTo>
                      <a:pt x="152" y="32"/>
                    </a:lnTo>
                    <a:lnTo>
                      <a:pt x="168" y="16"/>
                    </a:lnTo>
                    <a:lnTo>
                      <a:pt x="168" y="8"/>
                    </a:lnTo>
                    <a:lnTo>
                      <a:pt x="176" y="8"/>
                    </a:lnTo>
                    <a:lnTo>
                      <a:pt x="184" y="0"/>
                    </a:lnTo>
                    <a:lnTo>
                      <a:pt x="176" y="0"/>
                    </a:lnTo>
                    <a:lnTo>
                      <a:pt x="152" y="0"/>
                    </a:lnTo>
                    <a:lnTo>
                      <a:pt x="128" y="16"/>
                    </a:lnTo>
                    <a:lnTo>
                      <a:pt x="120" y="24"/>
                    </a:lnTo>
                    <a:lnTo>
                      <a:pt x="112" y="24"/>
                    </a:lnTo>
                    <a:lnTo>
                      <a:pt x="96" y="56"/>
                    </a:lnTo>
                    <a:lnTo>
                      <a:pt x="80" y="64"/>
                    </a:lnTo>
                    <a:lnTo>
                      <a:pt x="72" y="72"/>
                    </a:lnTo>
                    <a:lnTo>
                      <a:pt x="64" y="72"/>
                    </a:lnTo>
                    <a:lnTo>
                      <a:pt x="56" y="72"/>
                    </a:lnTo>
                    <a:lnTo>
                      <a:pt x="40" y="80"/>
                    </a:lnTo>
                    <a:lnTo>
                      <a:pt x="32" y="88"/>
                    </a:lnTo>
                    <a:lnTo>
                      <a:pt x="8" y="96"/>
                    </a:lnTo>
                    <a:lnTo>
                      <a:pt x="0" y="104"/>
                    </a:lnTo>
                    <a:close/>
                  </a:path>
                </a:pathLst>
              </a:custGeom>
              <a:grpFill/>
              <a:ln w="6350">
                <a:solidFill>
                  <a:schemeClr val="bg2">
                    <a:lumMod val="40000"/>
                    <a:lumOff val="60000"/>
                  </a:schemeClr>
                </a:solidFill>
                <a:round/>
                <a:headEnd/>
                <a:tailEnd/>
              </a:ln>
            </p:spPr>
            <p:txBody>
              <a:bodyPr/>
              <a:lstStyle/>
              <a:p>
                <a:endParaRPr lang="en-US" dirty="0"/>
              </a:p>
            </p:txBody>
          </p:sp>
          <p:sp>
            <p:nvSpPr>
              <p:cNvPr id="36" name="Freeform 130"/>
              <p:cNvSpPr>
                <a:spLocks/>
              </p:cNvSpPr>
              <p:nvPr/>
            </p:nvSpPr>
            <p:spPr bwMode="auto">
              <a:xfrm>
                <a:off x="5770108" y="2087500"/>
                <a:ext cx="578009" cy="606519"/>
              </a:xfrm>
              <a:custGeom>
                <a:avLst/>
                <a:gdLst>
                  <a:gd name="T0" fmla="*/ 96 w 336"/>
                  <a:gd name="T1" fmla="*/ 64 h 376"/>
                  <a:gd name="T2" fmla="*/ 104 w 336"/>
                  <a:gd name="T3" fmla="*/ 56 h 376"/>
                  <a:gd name="T4" fmla="*/ 136 w 336"/>
                  <a:gd name="T5" fmla="*/ 72 h 376"/>
                  <a:gd name="T6" fmla="*/ 144 w 336"/>
                  <a:gd name="T7" fmla="*/ 72 h 376"/>
                  <a:gd name="T8" fmla="*/ 152 w 336"/>
                  <a:gd name="T9" fmla="*/ 64 h 376"/>
                  <a:gd name="T10" fmla="*/ 160 w 336"/>
                  <a:gd name="T11" fmla="*/ 72 h 376"/>
                  <a:gd name="T12" fmla="*/ 136 w 336"/>
                  <a:gd name="T13" fmla="*/ 80 h 376"/>
                  <a:gd name="T14" fmla="*/ 144 w 336"/>
                  <a:gd name="T15" fmla="*/ 80 h 376"/>
                  <a:gd name="T16" fmla="*/ 160 w 336"/>
                  <a:gd name="T17" fmla="*/ 72 h 376"/>
                  <a:gd name="T18" fmla="*/ 160 w 336"/>
                  <a:gd name="T19" fmla="*/ 72 h 376"/>
                  <a:gd name="T20" fmla="*/ 176 w 336"/>
                  <a:gd name="T21" fmla="*/ 80 h 376"/>
                  <a:gd name="T22" fmla="*/ 198 w 336"/>
                  <a:gd name="T23" fmla="*/ 64 h 376"/>
                  <a:gd name="T24" fmla="*/ 208 w 336"/>
                  <a:gd name="T25" fmla="*/ 64 h 376"/>
                  <a:gd name="T26" fmla="*/ 224 w 336"/>
                  <a:gd name="T27" fmla="*/ 64 h 376"/>
                  <a:gd name="T28" fmla="*/ 278 w 336"/>
                  <a:gd name="T29" fmla="*/ 6 h 376"/>
                  <a:gd name="T30" fmla="*/ 312 w 336"/>
                  <a:gd name="T31" fmla="*/ 0 h 376"/>
                  <a:gd name="T32" fmla="*/ 336 w 336"/>
                  <a:gd name="T33" fmla="*/ 136 h 376"/>
                  <a:gd name="T34" fmla="*/ 328 w 336"/>
                  <a:gd name="T35" fmla="*/ 136 h 376"/>
                  <a:gd name="T36" fmla="*/ 336 w 336"/>
                  <a:gd name="T37" fmla="*/ 152 h 376"/>
                  <a:gd name="T38" fmla="*/ 328 w 336"/>
                  <a:gd name="T39" fmla="*/ 176 h 376"/>
                  <a:gd name="T40" fmla="*/ 328 w 336"/>
                  <a:gd name="T41" fmla="*/ 216 h 376"/>
                  <a:gd name="T42" fmla="*/ 328 w 336"/>
                  <a:gd name="T43" fmla="*/ 240 h 376"/>
                  <a:gd name="T44" fmla="*/ 304 w 336"/>
                  <a:gd name="T45" fmla="*/ 264 h 376"/>
                  <a:gd name="T46" fmla="*/ 288 w 336"/>
                  <a:gd name="T47" fmla="*/ 272 h 376"/>
                  <a:gd name="T48" fmla="*/ 288 w 336"/>
                  <a:gd name="T49" fmla="*/ 272 h 376"/>
                  <a:gd name="T50" fmla="*/ 272 w 336"/>
                  <a:gd name="T51" fmla="*/ 288 h 376"/>
                  <a:gd name="T52" fmla="*/ 264 w 336"/>
                  <a:gd name="T53" fmla="*/ 312 h 376"/>
                  <a:gd name="T54" fmla="*/ 264 w 336"/>
                  <a:gd name="T55" fmla="*/ 328 h 376"/>
                  <a:gd name="T56" fmla="*/ 256 w 336"/>
                  <a:gd name="T57" fmla="*/ 312 h 376"/>
                  <a:gd name="T58" fmla="*/ 240 w 336"/>
                  <a:gd name="T59" fmla="*/ 328 h 376"/>
                  <a:gd name="T60" fmla="*/ 240 w 336"/>
                  <a:gd name="T61" fmla="*/ 344 h 376"/>
                  <a:gd name="T62" fmla="*/ 240 w 336"/>
                  <a:gd name="T63" fmla="*/ 360 h 376"/>
                  <a:gd name="T64" fmla="*/ 224 w 336"/>
                  <a:gd name="T65" fmla="*/ 376 h 376"/>
                  <a:gd name="T66" fmla="*/ 208 w 336"/>
                  <a:gd name="T67" fmla="*/ 376 h 376"/>
                  <a:gd name="T68" fmla="*/ 192 w 336"/>
                  <a:gd name="T69" fmla="*/ 368 h 376"/>
                  <a:gd name="T70" fmla="*/ 192 w 336"/>
                  <a:gd name="T71" fmla="*/ 368 h 376"/>
                  <a:gd name="T72" fmla="*/ 184 w 336"/>
                  <a:gd name="T73" fmla="*/ 352 h 376"/>
                  <a:gd name="T74" fmla="*/ 168 w 336"/>
                  <a:gd name="T75" fmla="*/ 368 h 376"/>
                  <a:gd name="T76" fmla="*/ 144 w 336"/>
                  <a:gd name="T77" fmla="*/ 368 h 376"/>
                  <a:gd name="T78" fmla="*/ 136 w 336"/>
                  <a:gd name="T79" fmla="*/ 360 h 376"/>
                  <a:gd name="T80" fmla="*/ 128 w 336"/>
                  <a:gd name="T81" fmla="*/ 368 h 376"/>
                  <a:gd name="T82" fmla="*/ 120 w 336"/>
                  <a:gd name="T83" fmla="*/ 368 h 376"/>
                  <a:gd name="T84" fmla="*/ 104 w 336"/>
                  <a:gd name="T85" fmla="*/ 360 h 376"/>
                  <a:gd name="T86" fmla="*/ 80 w 336"/>
                  <a:gd name="T87" fmla="*/ 360 h 376"/>
                  <a:gd name="T88" fmla="*/ 80 w 336"/>
                  <a:gd name="T89" fmla="*/ 352 h 376"/>
                  <a:gd name="T90" fmla="*/ 48 w 336"/>
                  <a:gd name="T91" fmla="*/ 336 h 376"/>
                  <a:gd name="T92" fmla="*/ 32 w 336"/>
                  <a:gd name="T93" fmla="*/ 336 h 376"/>
                  <a:gd name="T94" fmla="*/ 0 w 336"/>
                  <a:gd name="T95" fmla="*/ 80 h 37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36"/>
                  <a:gd name="T145" fmla="*/ 0 h 376"/>
                  <a:gd name="T146" fmla="*/ 336 w 336"/>
                  <a:gd name="T147" fmla="*/ 376 h 37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36" h="376">
                    <a:moveTo>
                      <a:pt x="96" y="64"/>
                    </a:moveTo>
                    <a:lnTo>
                      <a:pt x="96" y="64"/>
                    </a:lnTo>
                    <a:lnTo>
                      <a:pt x="104" y="64"/>
                    </a:lnTo>
                    <a:lnTo>
                      <a:pt x="104" y="56"/>
                    </a:lnTo>
                    <a:lnTo>
                      <a:pt x="128" y="56"/>
                    </a:lnTo>
                    <a:lnTo>
                      <a:pt x="136" y="72"/>
                    </a:lnTo>
                    <a:lnTo>
                      <a:pt x="144" y="72"/>
                    </a:lnTo>
                    <a:lnTo>
                      <a:pt x="152" y="64"/>
                    </a:lnTo>
                    <a:lnTo>
                      <a:pt x="160" y="72"/>
                    </a:lnTo>
                    <a:lnTo>
                      <a:pt x="144" y="72"/>
                    </a:lnTo>
                    <a:lnTo>
                      <a:pt x="136" y="80"/>
                    </a:lnTo>
                    <a:lnTo>
                      <a:pt x="144" y="80"/>
                    </a:lnTo>
                    <a:lnTo>
                      <a:pt x="152" y="80"/>
                    </a:lnTo>
                    <a:lnTo>
                      <a:pt x="160" y="72"/>
                    </a:lnTo>
                    <a:lnTo>
                      <a:pt x="168" y="80"/>
                    </a:lnTo>
                    <a:lnTo>
                      <a:pt x="176" y="80"/>
                    </a:lnTo>
                    <a:lnTo>
                      <a:pt x="192" y="72"/>
                    </a:lnTo>
                    <a:lnTo>
                      <a:pt x="198" y="64"/>
                    </a:lnTo>
                    <a:lnTo>
                      <a:pt x="208" y="64"/>
                    </a:lnTo>
                    <a:lnTo>
                      <a:pt x="224" y="64"/>
                    </a:lnTo>
                    <a:lnTo>
                      <a:pt x="240" y="48"/>
                    </a:lnTo>
                    <a:lnTo>
                      <a:pt x="278" y="6"/>
                    </a:lnTo>
                    <a:lnTo>
                      <a:pt x="312" y="0"/>
                    </a:lnTo>
                    <a:lnTo>
                      <a:pt x="336" y="136"/>
                    </a:lnTo>
                    <a:lnTo>
                      <a:pt x="328" y="136"/>
                    </a:lnTo>
                    <a:lnTo>
                      <a:pt x="328" y="144"/>
                    </a:lnTo>
                    <a:lnTo>
                      <a:pt x="336" y="152"/>
                    </a:lnTo>
                    <a:lnTo>
                      <a:pt x="336" y="176"/>
                    </a:lnTo>
                    <a:lnTo>
                      <a:pt x="328" y="176"/>
                    </a:lnTo>
                    <a:lnTo>
                      <a:pt x="328" y="216"/>
                    </a:lnTo>
                    <a:lnTo>
                      <a:pt x="328" y="224"/>
                    </a:lnTo>
                    <a:lnTo>
                      <a:pt x="328" y="240"/>
                    </a:lnTo>
                    <a:lnTo>
                      <a:pt x="312" y="256"/>
                    </a:lnTo>
                    <a:lnTo>
                      <a:pt x="304" y="264"/>
                    </a:lnTo>
                    <a:lnTo>
                      <a:pt x="296" y="272"/>
                    </a:lnTo>
                    <a:lnTo>
                      <a:pt x="288" y="272"/>
                    </a:lnTo>
                    <a:lnTo>
                      <a:pt x="272" y="288"/>
                    </a:lnTo>
                    <a:lnTo>
                      <a:pt x="264" y="312"/>
                    </a:lnTo>
                    <a:lnTo>
                      <a:pt x="264" y="328"/>
                    </a:lnTo>
                    <a:lnTo>
                      <a:pt x="256" y="328"/>
                    </a:lnTo>
                    <a:lnTo>
                      <a:pt x="256" y="312"/>
                    </a:lnTo>
                    <a:lnTo>
                      <a:pt x="240" y="312"/>
                    </a:lnTo>
                    <a:lnTo>
                      <a:pt x="240" y="328"/>
                    </a:lnTo>
                    <a:lnTo>
                      <a:pt x="240" y="336"/>
                    </a:lnTo>
                    <a:lnTo>
                      <a:pt x="240" y="344"/>
                    </a:lnTo>
                    <a:lnTo>
                      <a:pt x="240" y="360"/>
                    </a:lnTo>
                    <a:lnTo>
                      <a:pt x="232" y="368"/>
                    </a:lnTo>
                    <a:lnTo>
                      <a:pt x="224" y="376"/>
                    </a:lnTo>
                    <a:lnTo>
                      <a:pt x="216" y="376"/>
                    </a:lnTo>
                    <a:lnTo>
                      <a:pt x="208" y="376"/>
                    </a:lnTo>
                    <a:lnTo>
                      <a:pt x="200" y="368"/>
                    </a:lnTo>
                    <a:lnTo>
                      <a:pt x="192" y="368"/>
                    </a:lnTo>
                    <a:lnTo>
                      <a:pt x="192" y="360"/>
                    </a:lnTo>
                    <a:lnTo>
                      <a:pt x="184" y="352"/>
                    </a:lnTo>
                    <a:lnTo>
                      <a:pt x="176" y="352"/>
                    </a:lnTo>
                    <a:lnTo>
                      <a:pt x="168" y="368"/>
                    </a:lnTo>
                    <a:lnTo>
                      <a:pt x="160" y="368"/>
                    </a:lnTo>
                    <a:lnTo>
                      <a:pt x="144" y="368"/>
                    </a:lnTo>
                    <a:lnTo>
                      <a:pt x="136" y="360"/>
                    </a:lnTo>
                    <a:lnTo>
                      <a:pt x="128" y="360"/>
                    </a:lnTo>
                    <a:lnTo>
                      <a:pt x="128" y="368"/>
                    </a:lnTo>
                    <a:lnTo>
                      <a:pt x="120" y="368"/>
                    </a:lnTo>
                    <a:lnTo>
                      <a:pt x="104" y="360"/>
                    </a:lnTo>
                    <a:lnTo>
                      <a:pt x="80" y="360"/>
                    </a:lnTo>
                    <a:lnTo>
                      <a:pt x="80" y="352"/>
                    </a:lnTo>
                    <a:lnTo>
                      <a:pt x="72" y="336"/>
                    </a:lnTo>
                    <a:lnTo>
                      <a:pt x="48" y="336"/>
                    </a:lnTo>
                    <a:lnTo>
                      <a:pt x="32" y="336"/>
                    </a:lnTo>
                    <a:lnTo>
                      <a:pt x="0" y="80"/>
                    </a:lnTo>
                    <a:lnTo>
                      <a:pt x="96" y="64"/>
                    </a:lnTo>
                    <a:close/>
                  </a:path>
                </a:pathLst>
              </a:custGeom>
              <a:grpFill/>
              <a:ln w="6350">
                <a:solidFill>
                  <a:schemeClr val="bg2">
                    <a:lumMod val="40000"/>
                    <a:lumOff val="60000"/>
                  </a:schemeClr>
                </a:solidFill>
                <a:round/>
                <a:headEnd/>
                <a:tailEnd/>
              </a:ln>
            </p:spPr>
            <p:txBody>
              <a:bodyPr/>
              <a:lstStyle/>
              <a:p>
                <a:endParaRPr lang="en-US" dirty="0"/>
              </a:p>
            </p:txBody>
          </p:sp>
          <p:sp>
            <p:nvSpPr>
              <p:cNvPr id="37" name="Freeform 131"/>
              <p:cNvSpPr>
                <a:spLocks/>
              </p:cNvSpPr>
              <p:nvPr/>
            </p:nvSpPr>
            <p:spPr bwMode="auto">
              <a:xfrm>
                <a:off x="6390127" y="1430776"/>
                <a:ext cx="838765" cy="696071"/>
              </a:xfrm>
              <a:custGeom>
                <a:avLst/>
                <a:gdLst>
                  <a:gd name="T0" fmla="*/ 320 w 488"/>
                  <a:gd name="T1" fmla="*/ 336 h 432"/>
                  <a:gd name="T2" fmla="*/ 336 w 488"/>
                  <a:gd name="T3" fmla="*/ 328 h 432"/>
                  <a:gd name="T4" fmla="*/ 352 w 488"/>
                  <a:gd name="T5" fmla="*/ 344 h 432"/>
                  <a:gd name="T6" fmla="*/ 360 w 488"/>
                  <a:gd name="T7" fmla="*/ 368 h 432"/>
                  <a:gd name="T8" fmla="*/ 376 w 488"/>
                  <a:gd name="T9" fmla="*/ 376 h 432"/>
                  <a:gd name="T10" fmla="*/ 464 w 488"/>
                  <a:gd name="T11" fmla="*/ 408 h 432"/>
                  <a:gd name="T12" fmla="*/ 464 w 488"/>
                  <a:gd name="T13" fmla="*/ 432 h 432"/>
                  <a:gd name="T14" fmla="*/ 472 w 488"/>
                  <a:gd name="T15" fmla="*/ 424 h 432"/>
                  <a:gd name="T16" fmla="*/ 480 w 488"/>
                  <a:gd name="T17" fmla="*/ 400 h 432"/>
                  <a:gd name="T18" fmla="*/ 472 w 488"/>
                  <a:gd name="T19" fmla="*/ 392 h 432"/>
                  <a:gd name="T20" fmla="*/ 488 w 488"/>
                  <a:gd name="T21" fmla="*/ 376 h 432"/>
                  <a:gd name="T22" fmla="*/ 480 w 488"/>
                  <a:gd name="T23" fmla="*/ 368 h 432"/>
                  <a:gd name="T24" fmla="*/ 464 w 488"/>
                  <a:gd name="T25" fmla="*/ 296 h 432"/>
                  <a:gd name="T26" fmla="*/ 464 w 488"/>
                  <a:gd name="T27" fmla="*/ 296 h 432"/>
                  <a:gd name="T28" fmla="*/ 464 w 488"/>
                  <a:gd name="T29" fmla="*/ 224 h 432"/>
                  <a:gd name="T30" fmla="*/ 456 w 488"/>
                  <a:gd name="T31" fmla="*/ 200 h 432"/>
                  <a:gd name="T32" fmla="*/ 448 w 488"/>
                  <a:gd name="T33" fmla="*/ 136 h 432"/>
                  <a:gd name="T34" fmla="*/ 440 w 488"/>
                  <a:gd name="T35" fmla="*/ 144 h 432"/>
                  <a:gd name="T36" fmla="*/ 432 w 488"/>
                  <a:gd name="T37" fmla="*/ 136 h 432"/>
                  <a:gd name="T38" fmla="*/ 424 w 488"/>
                  <a:gd name="T39" fmla="*/ 96 h 432"/>
                  <a:gd name="T40" fmla="*/ 424 w 488"/>
                  <a:gd name="T41" fmla="*/ 72 h 432"/>
                  <a:gd name="T42" fmla="*/ 408 w 488"/>
                  <a:gd name="T43" fmla="*/ 0 h 432"/>
                  <a:gd name="T44" fmla="*/ 320 w 488"/>
                  <a:gd name="T45" fmla="*/ 16 h 432"/>
                  <a:gd name="T46" fmla="*/ 264 w 488"/>
                  <a:gd name="T47" fmla="*/ 72 h 432"/>
                  <a:gd name="T48" fmla="*/ 240 w 488"/>
                  <a:gd name="T49" fmla="*/ 112 h 432"/>
                  <a:gd name="T50" fmla="*/ 216 w 488"/>
                  <a:gd name="T51" fmla="*/ 136 h 432"/>
                  <a:gd name="T52" fmla="*/ 224 w 488"/>
                  <a:gd name="T53" fmla="*/ 136 h 432"/>
                  <a:gd name="T54" fmla="*/ 232 w 488"/>
                  <a:gd name="T55" fmla="*/ 144 h 432"/>
                  <a:gd name="T56" fmla="*/ 232 w 488"/>
                  <a:gd name="T57" fmla="*/ 160 h 432"/>
                  <a:gd name="T58" fmla="*/ 224 w 488"/>
                  <a:gd name="T59" fmla="*/ 160 h 432"/>
                  <a:gd name="T60" fmla="*/ 232 w 488"/>
                  <a:gd name="T61" fmla="*/ 184 h 432"/>
                  <a:gd name="T62" fmla="*/ 232 w 488"/>
                  <a:gd name="T63" fmla="*/ 192 h 432"/>
                  <a:gd name="T64" fmla="*/ 208 w 488"/>
                  <a:gd name="T65" fmla="*/ 208 h 432"/>
                  <a:gd name="T66" fmla="*/ 184 w 488"/>
                  <a:gd name="T67" fmla="*/ 232 h 432"/>
                  <a:gd name="T68" fmla="*/ 176 w 488"/>
                  <a:gd name="T69" fmla="*/ 232 h 432"/>
                  <a:gd name="T70" fmla="*/ 160 w 488"/>
                  <a:gd name="T71" fmla="*/ 232 h 432"/>
                  <a:gd name="T72" fmla="*/ 152 w 488"/>
                  <a:gd name="T73" fmla="*/ 240 h 432"/>
                  <a:gd name="T74" fmla="*/ 136 w 488"/>
                  <a:gd name="T75" fmla="*/ 240 h 432"/>
                  <a:gd name="T76" fmla="*/ 128 w 488"/>
                  <a:gd name="T77" fmla="*/ 232 h 432"/>
                  <a:gd name="T78" fmla="*/ 48 w 488"/>
                  <a:gd name="T79" fmla="*/ 256 h 432"/>
                  <a:gd name="T80" fmla="*/ 40 w 488"/>
                  <a:gd name="T81" fmla="*/ 264 h 432"/>
                  <a:gd name="T82" fmla="*/ 48 w 488"/>
                  <a:gd name="T83" fmla="*/ 280 h 432"/>
                  <a:gd name="T84" fmla="*/ 56 w 488"/>
                  <a:gd name="T85" fmla="*/ 296 h 432"/>
                  <a:gd name="T86" fmla="*/ 56 w 488"/>
                  <a:gd name="T87" fmla="*/ 304 h 432"/>
                  <a:gd name="T88" fmla="*/ 56 w 488"/>
                  <a:gd name="T89" fmla="*/ 312 h 432"/>
                  <a:gd name="T90" fmla="*/ 40 w 488"/>
                  <a:gd name="T91" fmla="*/ 328 h 432"/>
                  <a:gd name="T92" fmla="*/ 32 w 488"/>
                  <a:gd name="T93" fmla="*/ 344 h 432"/>
                  <a:gd name="T94" fmla="*/ 32 w 488"/>
                  <a:gd name="T95" fmla="*/ 344 h 432"/>
                  <a:gd name="T96" fmla="*/ 8 w 488"/>
                  <a:gd name="T97" fmla="*/ 368 h 432"/>
                  <a:gd name="T98" fmla="*/ 0 w 488"/>
                  <a:gd name="T99" fmla="*/ 368 h 432"/>
                  <a:gd name="T100" fmla="*/ 8 w 488"/>
                  <a:gd name="T101" fmla="*/ 392 h 43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88"/>
                  <a:gd name="T154" fmla="*/ 0 h 432"/>
                  <a:gd name="T155" fmla="*/ 488 w 488"/>
                  <a:gd name="T156" fmla="*/ 432 h 43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88" h="432">
                    <a:moveTo>
                      <a:pt x="112" y="376"/>
                    </a:moveTo>
                    <a:lnTo>
                      <a:pt x="320" y="336"/>
                    </a:lnTo>
                    <a:lnTo>
                      <a:pt x="328" y="328"/>
                    </a:lnTo>
                    <a:lnTo>
                      <a:pt x="336" y="328"/>
                    </a:lnTo>
                    <a:lnTo>
                      <a:pt x="344" y="344"/>
                    </a:lnTo>
                    <a:lnTo>
                      <a:pt x="352" y="344"/>
                    </a:lnTo>
                    <a:lnTo>
                      <a:pt x="360" y="352"/>
                    </a:lnTo>
                    <a:lnTo>
                      <a:pt x="360" y="368"/>
                    </a:lnTo>
                    <a:lnTo>
                      <a:pt x="368" y="376"/>
                    </a:lnTo>
                    <a:lnTo>
                      <a:pt x="376" y="376"/>
                    </a:lnTo>
                    <a:lnTo>
                      <a:pt x="392" y="384"/>
                    </a:lnTo>
                    <a:lnTo>
                      <a:pt x="464" y="408"/>
                    </a:lnTo>
                    <a:lnTo>
                      <a:pt x="464" y="432"/>
                    </a:lnTo>
                    <a:lnTo>
                      <a:pt x="472" y="424"/>
                    </a:lnTo>
                    <a:lnTo>
                      <a:pt x="480" y="400"/>
                    </a:lnTo>
                    <a:lnTo>
                      <a:pt x="472" y="392"/>
                    </a:lnTo>
                    <a:lnTo>
                      <a:pt x="488" y="376"/>
                    </a:lnTo>
                    <a:lnTo>
                      <a:pt x="480" y="368"/>
                    </a:lnTo>
                    <a:lnTo>
                      <a:pt x="464" y="296"/>
                    </a:lnTo>
                    <a:lnTo>
                      <a:pt x="464" y="224"/>
                    </a:lnTo>
                    <a:lnTo>
                      <a:pt x="456" y="200"/>
                    </a:lnTo>
                    <a:lnTo>
                      <a:pt x="448" y="152"/>
                    </a:lnTo>
                    <a:lnTo>
                      <a:pt x="448" y="136"/>
                    </a:lnTo>
                    <a:lnTo>
                      <a:pt x="440" y="136"/>
                    </a:lnTo>
                    <a:lnTo>
                      <a:pt x="440" y="144"/>
                    </a:lnTo>
                    <a:lnTo>
                      <a:pt x="432" y="136"/>
                    </a:lnTo>
                    <a:lnTo>
                      <a:pt x="424" y="96"/>
                    </a:lnTo>
                    <a:lnTo>
                      <a:pt x="424" y="72"/>
                    </a:lnTo>
                    <a:lnTo>
                      <a:pt x="416" y="56"/>
                    </a:lnTo>
                    <a:lnTo>
                      <a:pt x="408" y="0"/>
                    </a:lnTo>
                    <a:lnTo>
                      <a:pt x="320" y="16"/>
                    </a:lnTo>
                    <a:lnTo>
                      <a:pt x="296" y="24"/>
                    </a:lnTo>
                    <a:lnTo>
                      <a:pt x="264" y="72"/>
                    </a:lnTo>
                    <a:lnTo>
                      <a:pt x="248" y="96"/>
                    </a:lnTo>
                    <a:lnTo>
                      <a:pt x="240" y="112"/>
                    </a:lnTo>
                    <a:lnTo>
                      <a:pt x="216" y="136"/>
                    </a:lnTo>
                    <a:lnTo>
                      <a:pt x="224" y="136"/>
                    </a:lnTo>
                    <a:lnTo>
                      <a:pt x="232" y="144"/>
                    </a:lnTo>
                    <a:lnTo>
                      <a:pt x="232" y="160"/>
                    </a:lnTo>
                    <a:lnTo>
                      <a:pt x="224" y="160"/>
                    </a:lnTo>
                    <a:lnTo>
                      <a:pt x="232" y="168"/>
                    </a:lnTo>
                    <a:lnTo>
                      <a:pt x="232" y="184"/>
                    </a:lnTo>
                    <a:lnTo>
                      <a:pt x="232" y="192"/>
                    </a:lnTo>
                    <a:lnTo>
                      <a:pt x="224" y="192"/>
                    </a:lnTo>
                    <a:lnTo>
                      <a:pt x="208" y="208"/>
                    </a:lnTo>
                    <a:lnTo>
                      <a:pt x="200" y="224"/>
                    </a:lnTo>
                    <a:lnTo>
                      <a:pt x="184" y="232"/>
                    </a:lnTo>
                    <a:lnTo>
                      <a:pt x="176" y="232"/>
                    </a:lnTo>
                    <a:lnTo>
                      <a:pt x="168" y="232"/>
                    </a:lnTo>
                    <a:lnTo>
                      <a:pt x="160" y="232"/>
                    </a:lnTo>
                    <a:lnTo>
                      <a:pt x="152" y="240"/>
                    </a:lnTo>
                    <a:lnTo>
                      <a:pt x="136" y="240"/>
                    </a:lnTo>
                    <a:lnTo>
                      <a:pt x="128" y="232"/>
                    </a:lnTo>
                    <a:lnTo>
                      <a:pt x="80" y="232"/>
                    </a:lnTo>
                    <a:lnTo>
                      <a:pt x="48" y="256"/>
                    </a:lnTo>
                    <a:lnTo>
                      <a:pt x="40" y="264"/>
                    </a:lnTo>
                    <a:lnTo>
                      <a:pt x="40" y="272"/>
                    </a:lnTo>
                    <a:lnTo>
                      <a:pt x="48" y="280"/>
                    </a:lnTo>
                    <a:lnTo>
                      <a:pt x="56" y="288"/>
                    </a:lnTo>
                    <a:lnTo>
                      <a:pt x="56" y="296"/>
                    </a:lnTo>
                    <a:lnTo>
                      <a:pt x="56" y="304"/>
                    </a:lnTo>
                    <a:lnTo>
                      <a:pt x="56" y="312"/>
                    </a:lnTo>
                    <a:lnTo>
                      <a:pt x="48" y="320"/>
                    </a:lnTo>
                    <a:lnTo>
                      <a:pt x="40" y="328"/>
                    </a:lnTo>
                    <a:lnTo>
                      <a:pt x="32" y="344"/>
                    </a:lnTo>
                    <a:lnTo>
                      <a:pt x="24" y="352"/>
                    </a:lnTo>
                    <a:lnTo>
                      <a:pt x="8" y="368"/>
                    </a:lnTo>
                    <a:lnTo>
                      <a:pt x="0" y="368"/>
                    </a:lnTo>
                    <a:lnTo>
                      <a:pt x="8" y="392"/>
                    </a:lnTo>
                    <a:lnTo>
                      <a:pt x="112" y="376"/>
                    </a:lnTo>
                    <a:close/>
                  </a:path>
                </a:pathLst>
              </a:custGeom>
              <a:grpFill/>
              <a:ln w="6350">
                <a:solidFill>
                  <a:schemeClr val="bg2">
                    <a:lumMod val="40000"/>
                    <a:lumOff val="60000"/>
                  </a:schemeClr>
                </a:solidFill>
                <a:round/>
                <a:headEnd/>
                <a:tailEnd/>
              </a:ln>
            </p:spPr>
            <p:txBody>
              <a:bodyPr/>
              <a:lstStyle/>
              <a:p>
                <a:endParaRPr lang="en-US" dirty="0"/>
              </a:p>
            </p:txBody>
          </p:sp>
          <p:sp>
            <p:nvSpPr>
              <p:cNvPr id="38" name="Freeform 132"/>
              <p:cNvSpPr>
                <a:spLocks/>
              </p:cNvSpPr>
              <p:nvPr/>
            </p:nvSpPr>
            <p:spPr bwMode="auto">
              <a:xfrm>
                <a:off x="5412293" y="2190621"/>
                <a:ext cx="412863" cy="696071"/>
              </a:xfrm>
              <a:custGeom>
                <a:avLst/>
                <a:gdLst>
                  <a:gd name="T0" fmla="*/ 0 w 240"/>
                  <a:gd name="T1" fmla="*/ 424 h 432"/>
                  <a:gd name="T2" fmla="*/ 0 w 240"/>
                  <a:gd name="T3" fmla="*/ 408 h 432"/>
                  <a:gd name="T4" fmla="*/ 8 w 240"/>
                  <a:gd name="T5" fmla="*/ 400 h 432"/>
                  <a:gd name="T6" fmla="*/ 8 w 240"/>
                  <a:gd name="T7" fmla="*/ 384 h 432"/>
                  <a:gd name="T8" fmla="*/ 24 w 240"/>
                  <a:gd name="T9" fmla="*/ 352 h 432"/>
                  <a:gd name="T10" fmla="*/ 32 w 240"/>
                  <a:gd name="T11" fmla="*/ 336 h 432"/>
                  <a:gd name="T12" fmla="*/ 32 w 240"/>
                  <a:gd name="T13" fmla="*/ 312 h 432"/>
                  <a:gd name="T14" fmla="*/ 24 w 240"/>
                  <a:gd name="T15" fmla="*/ 296 h 432"/>
                  <a:gd name="T16" fmla="*/ 24 w 240"/>
                  <a:gd name="T17" fmla="*/ 272 h 432"/>
                  <a:gd name="T18" fmla="*/ 24 w 240"/>
                  <a:gd name="T19" fmla="*/ 264 h 432"/>
                  <a:gd name="T20" fmla="*/ 8 w 240"/>
                  <a:gd name="T21" fmla="*/ 32 h 432"/>
                  <a:gd name="T22" fmla="*/ 24 w 240"/>
                  <a:gd name="T23" fmla="*/ 32 h 432"/>
                  <a:gd name="T24" fmla="*/ 56 w 240"/>
                  <a:gd name="T25" fmla="*/ 16 h 432"/>
                  <a:gd name="T26" fmla="*/ 208 w 240"/>
                  <a:gd name="T27" fmla="*/ 0 h 432"/>
                  <a:gd name="T28" fmla="*/ 208 w 240"/>
                  <a:gd name="T29" fmla="*/ 16 h 432"/>
                  <a:gd name="T30" fmla="*/ 240 w 240"/>
                  <a:gd name="T31" fmla="*/ 272 h 432"/>
                  <a:gd name="T32" fmla="*/ 232 w 240"/>
                  <a:gd name="T33" fmla="*/ 288 h 432"/>
                  <a:gd name="T34" fmla="*/ 240 w 240"/>
                  <a:gd name="T35" fmla="*/ 304 h 432"/>
                  <a:gd name="T36" fmla="*/ 216 w 240"/>
                  <a:gd name="T37" fmla="*/ 312 h 432"/>
                  <a:gd name="T38" fmla="*/ 192 w 240"/>
                  <a:gd name="T39" fmla="*/ 312 h 432"/>
                  <a:gd name="T40" fmla="*/ 200 w 240"/>
                  <a:gd name="T41" fmla="*/ 328 h 432"/>
                  <a:gd name="T42" fmla="*/ 192 w 240"/>
                  <a:gd name="T43" fmla="*/ 344 h 432"/>
                  <a:gd name="T44" fmla="*/ 176 w 240"/>
                  <a:gd name="T45" fmla="*/ 360 h 432"/>
                  <a:gd name="T46" fmla="*/ 168 w 240"/>
                  <a:gd name="T47" fmla="*/ 384 h 432"/>
                  <a:gd name="T48" fmla="*/ 144 w 240"/>
                  <a:gd name="T49" fmla="*/ 392 h 432"/>
                  <a:gd name="T50" fmla="*/ 136 w 240"/>
                  <a:gd name="T51" fmla="*/ 376 h 432"/>
                  <a:gd name="T52" fmla="*/ 120 w 240"/>
                  <a:gd name="T53" fmla="*/ 400 h 432"/>
                  <a:gd name="T54" fmla="*/ 112 w 240"/>
                  <a:gd name="T55" fmla="*/ 416 h 432"/>
                  <a:gd name="T56" fmla="*/ 104 w 240"/>
                  <a:gd name="T57" fmla="*/ 400 h 432"/>
                  <a:gd name="T58" fmla="*/ 80 w 240"/>
                  <a:gd name="T59" fmla="*/ 416 h 432"/>
                  <a:gd name="T60" fmla="*/ 72 w 240"/>
                  <a:gd name="T61" fmla="*/ 424 h 432"/>
                  <a:gd name="T62" fmla="*/ 48 w 240"/>
                  <a:gd name="T63" fmla="*/ 408 h 432"/>
                  <a:gd name="T64" fmla="*/ 40 w 240"/>
                  <a:gd name="T65" fmla="*/ 416 h 432"/>
                  <a:gd name="T66" fmla="*/ 40 w 240"/>
                  <a:gd name="T67" fmla="*/ 408 h 432"/>
                  <a:gd name="T68" fmla="*/ 40 w 240"/>
                  <a:gd name="T69" fmla="*/ 424 h 432"/>
                  <a:gd name="T70" fmla="*/ 32 w 240"/>
                  <a:gd name="T71" fmla="*/ 424 h 432"/>
                  <a:gd name="T72" fmla="*/ 24 w 240"/>
                  <a:gd name="T73" fmla="*/ 416 h 432"/>
                  <a:gd name="T74" fmla="*/ 8 w 240"/>
                  <a:gd name="T75" fmla="*/ 416 h 432"/>
                  <a:gd name="T76" fmla="*/ 8 w 240"/>
                  <a:gd name="T77" fmla="*/ 416 h 432"/>
                  <a:gd name="T78" fmla="*/ 8 w 240"/>
                  <a:gd name="T79" fmla="*/ 432 h 432"/>
                  <a:gd name="T80" fmla="*/ 8 w 240"/>
                  <a:gd name="T81" fmla="*/ 432 h 43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40"/>
                  <a:gd name="T124" fmla="*/ 0 h 432"/>
                  <a:gd name="T125" fmla="*/ 240 w 240"/>
                  <a:gd name="T126" fmla="*/ 432 h 43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40" h="432">
                    <a:moveTo>
                      <a:pt x="0" y="424"/>
                    </a:moveTo>
                    <a:lnTo>
                      <a:pt x="0" y="424"/>
                    </a:lnTo>
                    <a:lnTo>
                      <a:pt x="0" y="416"/>
                    </a:lnTo>
                    <a:lnTo>
                      <a:pt x="0" y="408"/>
                    </a:lnTo>
                    <a:lnTo>
                      <a:pt x="8" y="408"/>
                    </a:lnTo>
                    <a:lnTo>
                      <a:pt x="8" y="400"/>
                    </a:lnTo>
                    <a:lnTo>
                      <a:pt x="8" y="384"/>
                    </a:lnTo>
                    <a:lnTo>
                      <a:pt x="16" y="376"/>
                    </a:lnTo>
                    <a:lnTo>
                      <a:pt x="24" y="352"/>
                    </a:lnTo>
                    <a:lnTo>
                      <a:pt x="32" y="344"/>
                    </a:lnTo>
                    <a:lnTo>
                      <a:pt x="32" y="336"/>
                    </a:lnTo>
                    <a:lnTo>
                      <a:pt x="32" y="328"/>
                    </a:lnTo>
                    <a:lnTo>
                      <a:pt x="32" y="312"/>
                    </a:lnTo>
                    <a:lnTo>
                      <a:pt x="32" y="296"/>
                    </a:lnTo>
                    <a:lnTo>
                      <a:pt x="24" y="296"/>
                    </a:lnTo>
                    <a:lnTo>
                      <a:pt x="24" y="288"/>
                    </a:lnTo>
                    <a:lnTo>
                      <a:pt x="24" y="272"/>
                    </a:lnTo>
                    <a:lnTo>
                      <a:pt x="24" y="264"/>
                    </a:lnTo>
                    <a:lnTo>
                      <a:pt x="8" y="24"/>
                    </a:lnTo>
                    <a:lnTo>
                      <a:pt x="8" y="32"/>
                    </a:lnTo>
                    <a:lnTo>
                      <a:pt x="8" y="40"/>
                    </a:lnTo>
                    <a:lnTo>
                      <a:pt x="24" y="32"/>
                    </a:lnTo>
                    <a:lnTo>
                      <a:pt x="40" y="32"/>
                    </a:lnTo>
                    <a:lnTo>
                      <a:pt x="56" y="16"/>
                    </a:lnTo>
                    <a:lnTo>
                      <a:pt x="208" y="0"/>
                    </a:lnTo>
                    <a:lnTo>
                      <a:pt x="208" y="16"/>
                    </a:lnTo>
                    <a:lnTo>
                      <a:pt x="240" y="272"/>
                    </a:lnTo>
                    <a:lnTo>
                      <a:pt x="232" y="280"/>
                    </a:lnTo>
                    <a:lnTo>
                      <a:pt x="232" y="288"/>
                    </a:lnTo>
                    <a:lnTo>
                      <a:pt x="240" y="296"/>
                    </a:lnTo>
                    <a:lnTo>
                      <a:pt x="240" y="304"/>
                    </a:lnTo>
                    <a:lnTo>
                      <a:pt x="224" y="304"/>
                    </a:lnTo>
                    <a:lnTo>
                      <a:pt x="216" y="312"/>
                    </a:lnTo>
                    <a:lnTo>
                      <a:pt x="208" y="312"/>
                    </a:lnTo>
                    <a:lnTo>
                      <a:pt x="192" y="312"/>
                    </a:lnTo>
                    <a:lnTo>
                      <a:pt x="192" y="328"/>
                    </a:lnTo>
                    <a:lnTo>
                      <a:pt x="200" y="328"/>
                    </a:lnTo>
                    <a:lnTo>
                      <a:pt x="200" y="336"/>
                    </a:lnTo>
                    <a:lnTo>
                      <a:pt x="192" y="344"/>
                    </a:lnTo>
                    <a:lnTo>
                      <a:pt x="184" y="360"/>
                    </a:lnTo>
                    <a:lnTo>
                      <a:pt x="176" y="360"/>
                    </a:lnTo>
                    <a:lnTo>
                      <a:pt x="168" y="360"/>
                    </a:lnTo>
                    <a:lnTo>
                      <a:pt x="168" y="384"/>
                    </a:lnTo>
                    <a:lnTo>
                      <a:pt x="160" y="392"/>
                    </a:lnTo>
                    <a:lnTo>
                      <a:pt x="144" y="392"/>
                    </a:lnTo>
                    <a:lnTo>
                      <a:pt x="136" y="384"/>
                    </a:lnTo>
                    <a:lnTo>
                      <a:pt x="136" y="376"/>
                    </a:lnTo>
                    <a:lnTo>
                      <a:pt x="128" y="376"/>
                    </a:lnTo>
                    <a:lnTo>
                      <a:pt x="120" y="400"/>
                    </a:lnTo>
                    <a:lnTo>
                      <a:pt x="120" y="416"/>
                    </a:lnTo>
                    <a:lnTo>
                      <a:pt x="112" y="416"/>
                    </a:lnTo>
                    <a:lnTo>
                      <a:pt x="104" y="408"/>
                    </a:lnTo>
                    <a:lnTo>
                      <a:pt x="104" y="400"/>
                    </a:lnTo>
                    <a:lnTo>
                      <a:pt x="96" y="400"/>
                    </a:lnTo>
                    <a:lnTo>
                      <a:pt x="80" y="416"/>
                    </a:lnTo>
                    <a:lnTo>
                      <a:pt x="80" y="424"/>
                    </a:lnTo>
                    <a:lnTo>
                      <a:pt x="72" y="424"/>
                    </a:lnTo>
                    <a:lnTo>
                      <a:pt x="56" y="408"/>
                    </a:lnTo>
                    <a:lnTo>
                      <a:pt x="48" y="408"/>
                    </a:lnTo>
                    <a:lnTo>
                      <a:pt x="40" y="416"/>
                    </a:lnTo>
                    <a:lnTo>
                      <a:pt x="40" y="408"/>
                    </a:lnTo>
                    <a:lnTo>
                      <a:pt x="40" y="416"/>
                    </a:lnTo>
                    <a:lnTo>
                      <a:pt x="40" y="424"/>
                    </a:lnTo>
                    <a:lnTo>
                      <a:pt x="32" y="424"/>
                    </a:lnTo>
                    <a:lnTo>
                      <a:pt x="24" y="416"/>
                    </a:lnTo>
                    <a:lnTo>
                      <a:pt x="16" y="416"/>
                    </a:lnTo>
                    <a:lnTo>
                      <a:pt x="8" y="416"/>
                    </a:lnTo>
                    <a:lnTo>
                      <a:pt x="8" y="424"/>
                    </a:lnTo>
                    <a:lnTo>
                      <a:pt x="8" y="432"/>
                    </a:lnTo>
                    <a:lnTo>
                      <a:pt x="0" y="424"/>
                    </a:lnTo>
                    <a:close/>
                  </a:path>
                </a:pathLst>
              </a:custGeom>
              <a:noFill/>
              <a:ln w="6350">
                <a:solidFill>
                  <a:schemeClr val="bg2">
                    <a:lumMod val="40000"/>
                    <a:lumOff val="60000"/>
                  </a:schemeClr>
                </a:solidFill>
                <a:round/>
                <a:headEnd/>
                <a:tailEnd/>
              </a:ln>
            </p:spPr>
            <p:txBody>
              <a:bodyPr/>
              <a:lstStyle/>
              <a:p>
                <a:endParaRPr lang="en-US" dirty="0"/>
              </a:p>
            </p:txBody>
          </p:sp>
          <p:sp>
            <p:nvSpPr>
              <p:cNvPr id="39" name="Freeform 133"/>
              <p:cNvSpPr>
                <a:spLocks/>
              </p:cNvSpPr>
              <p:nvPr/>
            </p:nvSpPr>
            <p:spPr bwMode="auto">
              <a:xfrm>
                <a:off x="6307555" y="1958597"/>
                <a:ext cx="798203" cy="489828"/>
              </a:xfrm>
              <a:custGeom>
                <a:avLst/>
                <a:gdLst>
                  <a:gd name="T0" fmla="*/ 120 w 464"/>
                  <a:gd name="T1" fmla="*/ 288 h 304"/>
                  <a:gd name="T2" fmla="*/ 400 w 464"/>
                  <a:gd name="T3" fmla="*/ 240 h 304"/>
                  <a:gd name="T4" fmla="*/ 400 w 464"/>
                  <a:gd name="T5" fmla="*/ 240 h 304"/>
                  <a:gd name="T6" fmla="*/ 400 w 464"/>
                  <a:gd name="T7" fmla="*/ 216 h 304"/>
                  <a:gd name="T8" fmla="*/ 416 w 464"/>
                  <a:gd name="T9" fmla="*/ 216 h 304"/>
                  <a:gd name="T10" fmla="*/ 424 w 464"/>
                  <a:gd name="T11" fmla="*/ 224 h 304"/>
                  <a:gd name="T12" fmla="*/ 424 w 464"/>
                  <a:gd name="T13" fmla="*/ 224 h 304"/>
                  <a:gd name="T14" fmla="*/ 440 w 464"/>
                  <a:gd name="T15" fmla="*/ 208 h 304"/>
                  <a:gd name="T16" fmla="*/ 440 w 464"/>
                  <a:gd name="T17" fmla="*/ 208 h 304"/>
                  <a:gd name="T18" fmla="*/ 440 w 464"/>
                  <a:gd name="T19" fmla="*/ 200 h 304"/>
                  <a:gd name="T20" fmla="*/ 456 w 464"/>
                  <a:gd name="T21" fmla="*/ 184 h 304"/>
                  <a:gd name="T22" fmla="*/ 464 w 464"/>
                  <a:gd name="T23" fmla="*/ 176 h 304"/>
                  <a:gd name="T24" fmla="*/ 464 w 464"/>
                  <a:gd name="T25" fmla="*/ 176 h 304"/>
                  <a:gd name="T26" fmla="*/ 464 w 464"/>
                  <a:gd name="T27" fmla="*/ 168 h 304"/>
                  <a:gd name="T28" fmla="*/ 464 w 464"/>
                  <a:gd name="T29" fmla="*/ 168 h 304"/>
                  <a:gd name="T30" fmla="*/ 432 w 464"/>
                  <a:gd name="T31" fmla="*/ 144 h 304"/>
                  <a:gd name="T32" fmla="*/ 416 w 464"/>
                  <a:gd name="T33" fmla="*/ 136 h 304"/>
                  <a:gd name="T34" fmla="*/ 416 w 464"/>
                  <a:gd name="T35" fmla="*/ 120 h 304"/>
                  <a:gd name="T36" fmla="*/ 424 w 464"/>
                  <a:gd name="T37" fmla="*/ 120 h 304"/>
                  <a:gd name="T38" fmla="*/ 424 w 464"/>
                  <a:gd name="T39" fmla="*/ 112 h 304"/>
                  <a:gd name="T40" fmla="*/ 424 w 464"/>
                  <a:gd name="T41" fmla="*/ 112 h 304"/>
                  <a:gd name="T42" fmla="*/ 416 w 464"/>
                  <a:gd name="T43" fmla="*/ 96 h 304"/>
                  <a:gd name="T44" fmla="*/ 416 w 464"/>
                  <a:gd name="T45" fmla="*/ 96 h 304"/>
                  <a:gd name="T46" fmla="*/ 432 w 464"/>
                  <a:gd name="T47" fmla="*/ 80 h 304"/>
                  <a:gd name="T48" fmla="*/ 432 w 464"/>
                  <a:gd name="T49" fmla="*/ 80 h 304"/>
                  <a:gd name="T50" fmla="*/ 432 w 464"/>
                  <a:gd name="T51" fmla="*/ 64 h 304"/>
                  <a:gd name="T52" fmla="*/ 440 w 464"/>
                  <a:gd name="T53" fmla="*/ 56 h 304"/>
                  <a:gd name="T54" fmla="*/ 440 w 464"/>
                  <a:gd name="T55" fmla="*/ 56 h 304"/>
                  <a:gd name="T56" fmla="*/ 424 w 464"/>
                  <a:gd name="T57" fmla="*/ 48 h 304"/>
                  <a:gd name="T58" fmla="*/ 416 w 464"/>
                  <a:gd name="T59" fmla="*/ 48 h 304"/>
                  <a:gd name="T60" fmla="*/ 408 w 464"/>
                  <a:gd name="T61" fmla="*/ 40 h 304"/>
                  <a:gd name="T62" fmla="*/ 408 w 464"/>
                  <a:gd name="T63" fmla="*/ 24 h 304"/>
                  <a:gd name="T64" fmla="*/ 400 w 464"/>
                  <a:gd name="T65" fmla="*/ 16 h 304"/>
                  <a:gd name="T66" fmla="*/ 392 w 464"/>
                  <a:gd name="T67" fmla="*/ 16 h 304"/>
                  <a:gd name="T68" fmla="*/ 384 w 464"/>
                  <a:gd name="T69" fmla="*/ 0 h 304"/>
                  <a:gd name="T70" fmla="*/ 376 w 464"/>
                  <a:gd name="T71" fmla="*/ 0 h 304"/>
                  <a:gd name="T72" fmla="*/ 328 w 464"/>
                  <a:gd name="T73" fmla="*/ 8 h 304"/>
                  <a:gd name="T74" fmla="*/ 216 w 464"/>
                  <a:gd name="T75" fmla="*/ 32 h 304"/>
                  <a:gd name="T76" fmla="*/ 96 w 464"/>
                  <a:gd name="T77" fmla="*/ 56 h 304"/>
                  <a:gd name="T78" fmla="*/ 56 w 464"/>
                  <a:gd name="T79" fmla="*/ 64 h 304"/>
                  <a:gd name="T80" fmla="*/ 56 w 464"/>
                  <a:gd name="T81" fmla="*/ 64 h 304"/>
                  <a:gd name="T82" fmla="*/ 48 w 464"/>
                  <a:gd name="T83" fmla="*/ 40 h 304"/>
                  <a:gd name="T84" fmla="*/ 48 w 464"/>
                  <a:gd name="T85" fmla="*/ 40 h 304"/>
                  <a:gd name="T86" fmla="*/ 40 w 464"/>
                  <a:gd name="T87" fmla="*/ 48 h 304"/>
                  <a:gd name="T88" fmla="*/ 16 w 464"/>
                  <a:gd name="T89" fmla="*/ 72 h 304"/>
                  <a:gd name="T90" fmla="*/ 0 w 464"/>
                  <a:gd name="T91" fmla="*/ 80 h 304"/>
                  <a:gd name="T92" fmla="*/ 0 w 464"/>
                  <a:gd name="T93" fmla="*/ 80 h 304"/>
                  <a:gd name="T94" fmla="*/ 24 w 464"/>
                  <a:gd name="T95" fmla="*/ 216 h 304"/>
                  <a:gd name="T96" fmla="*/ 40 w 464"/>
                  <a:gd name="T97" fmla="*/ 304 h 304"/>
                  <a:gd name="T98" fmla="*/ 40 w 464"/>
                  <a:gd name="T99" fmla="*/ 304 h 304"/>
                  <a:gd name="T100" fmla="*/ 120 w 464"/>
                  <a:gd name="T101" fmla="*/ 288 h 30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64"/>
                  <a:gd name="T154" fmla="*/ 0 h 304"/>
                  <a:gd name="T155" fmla="*/ 464 w 464"/>
                  <a:gd name="T156" fmla="*/ 304 h 30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64" h="304">
                    <a:moveTo>
                      <a:pt x="120" y="288"/>
                    </a:moveTo>
                    <a:lnTo>
                      <a:pt x="400" y="240"/>
                    </a:lnTo>
                    <a:lnTo>
                      <a:pt x="400" y="216"/>
                    </a:lnTo>
                    <a:lnTo>
                      <a:pt x="416" y="216"/>
                    </a:lnTo>
                    <a:lnTo>
                      <a:pt x="424" y="224"/>
                    </a:lnTo>
                    <a:lnTo>
                      <a:pt x="440" y="208"/>
                    </a:lnTo>
                    <a:lnTo>
                      <a:pt x="440" y="200"/>
                    </a:lnTo>
                    <a:lnTo>
                      <a:pt x="456" y="184"/>
                    </a:lnTo>
                    <a:lnTo>
                      <a:pt x="464" y="176"/>
                    </a:lnTo>
                    <a:lnTo>
                      <a:pt x="464" y="168"/>
                    </a:lnTo>
                    <a:lnTo>
                      <a:pt x="432" y="144"/>
                    </a:lnTo>
                    <a:lnTo>
                      <a:pt x="416" y="136"/>
                    </a:lnTo>
                    <a:lnTo>
                      <a:pt x="416" y="120"/>
                    </a:lnTo>
                    <a:lnTo>
                      <a:pt x="424" y="120"/>
                    </a:lnTo>
                    <a:lnTo>
                      <a:pt x="424" y="112"/>
                    </a:lnTo>
                    <a:lnTo>
                      <a:pt x="416" y="96"/>
                    </a:lnTo>
                    <a:lnTo>
                      <a:pt x="432" y="80"/>
                    </a:lnTo>
                    <a:lnTo>
                      <a:pt x="432" y="64"/>
                    </a:lnTo>
                    <a:lnTo>
                      <a:pt x="440" y="56"/>
                    </a:lnTo>
                    <a:lnTo>
                      <a:pt x="424" y="48"/>
                    </a:lnTo>
                    <a:lnTo>
                      <a:pt x="416" y="48"/>
                    </a:lnTo>
                    <a:lnTo>
                      <a:pt x="408" y="40"/>
                    </a:lnTo>
                    <a:lnTo>
                      <a:pt x="408" y="24"/>
                    </a:lnTo>
                    <a:lnTo>
                      <a:pt x="400" y="16"/>
                    </a:lnTo>
                    <a:lnTo>
                      <a:pt x="392" y="16"/>
                    </a:lnTo>
                    <a:lnTo>
                      <a:pt x="384" y="0"/>
                    </a:lnTo>
                    <a:lnTo>
                      <a:pt x="376" y="0"/>
                    </a:lnTo>
                    <a:lnTo>
                      <a:pt x="328" y="8"/>
                    </a:lnTo>
                    <a:lnTo>
                      <a:pt x="216" y="32"/>
                    </a:lnTo>
                    <a:lnTo>
                      <a:pt x="96" y="56"/>
                    </a:lnTo>
                    <a:lnTo>
                      <a:pt x="56" y="64"/>
                    </a:lnTo>
                    <a:lnTo>
                      <a:pt x="48" y="40"/>
                    </a:lnTo>
                    <a:lnTo>
                      <a:pt x="40" y="48"/>
                    </a:lnTo>
                    <a:lnTo>
                      <a:pt x="16" y="72"/>
                    </a:lnTo>
                    <a:lnTo>
                      <a:pt x="0" y="80"/>
                    </a:lnTo>
                    <a:lnTo>
                      <a:pt x="24" y="216"/>
                    </a:lnTo>
                    <a:lnTo>
                      <a:pt x="40" y="304"/>
                    </a:lnTo>
                    <a:lnTo>
                      <a:pt x="120" y="288"/>
                    </a:lnTo>
                    <a:close/>
                  </a:path>
                </a:pathLst>
              </a:custGeom>
              <a:grpFill/>
              <a:ln w="6350">
                <a:solidFill>
                  <a:schemeClr val="bg2">
                    <a:lumMod val="40000"/>
                    <a:lumOff val="60000"/>
                  </a:schemeClr>
                </a:solidFill>
                <a:round/>
                <a:headEnd/>
                <a:tailEnd/>
              </a:ln>
            </p:spPr>
            <p:txBody>
              <a:bodyPr/>
              <a:lstStyle/>
              <a:p>
                <a:endParaRPr lang="en-US" dirty="0"/>
              </a:p>
            </p:txBody>
          </p:sp>
          <p:sp>
            <p:nvSpPr>
              <p:cNvPr id="40" name="Freeform 134"/>
              <p:cNvSpPr>
                <a:spLocks/>
              </p:cNvSpPr>
              <p:nvPr/>
            </p:nvSpPr>
            <p:spPr bwMode="auto">
              <a:xfrm>
                <a:off x="7091272" y="1379217"/>
                <a:ext cx="220193" cy="412488"/>
              </a:xfrm>
              <a:custGeom>
                <a:avLst/>
                <a:gdLst>
                  <a:gd name="T0" fmla="*/ 48 w 128"/>
                  <a:gd name="T1" fmla="*/ 232 h 256"/>
                  <a:gd name="T2" fmla="*/ 40 w 128"/>
                  <a:gd name="T3" fmla="*/ 184 h 256"/>
                  <a:gd name="T4" fmla="*/ 40 w 128"/>
                  <a:gd name="T5" fmla="*/ 168 h 256"/>
                  <a:gd name="T6" fmla="*/ 32 w 128"/>
                  <a:gd name="T7" fmla="*/ 168 h 256"/>
                  <a:gd name="T8" fmla="*/ 32 w 128"/>
                  <a:gd name="T9" fmla="*/ 176 h 256"/>
                  <a:gd name="T10" fmla="*/ 32 w 128"/>
                  <a:gd name="T11" fmla="*/ 176 h 256"/>
                  <a:gd name="T12" fmla="*/ 24 w 128"/>
                  <a:gd name="T13" fmla="*/ 168 h 256"/>
                  <a:gd name="T14" fmla="*/ 24 w 128"/>
                  <a:gd name="T15" fmla="*/ 168 h 256"/>
                  <a:gd name="T16" fmla="*/ 16 w 128"/>
                  <a:gd name="T17" fmla="*/ 128 h 256"/>
                  <a:gd name="T18" fmla="*/ 16 w 128"/>
                  <a:gd name="T19" fmla="*/ 104 h 256"/>
                  <a:gd name="T20" fmla="*/ 16 w 128"/>
                  <a:gd name="T21" fmla="*/ 104 h 256"/>
                  <a:gd name="T22" fmla="*/ 8 w 128"/>
                  <a:gd name="T23" fmla="*/ 88 h 256"/>
                  <a:gd name="T24" fmla="*/ 0 w 128"/>
                  <a:gd name="T25" fmla="*/ 32 h 256"/>
                  <a:gd name="T26" fmla="*/ 0 w 128"/>
                  <a:gd name="T27" fmla="*/ 32 h 256"/>
                  <a:gd name="T28" fmla="*/ 128 w 128"/>
                  <a:gd name="T29" fmla="*/ 0 h 256"/>
                  <a:gd name="T30" fmla="*/ 128 w 128"/>
                  <a:gd name="T31" fmla="*/ 0 h 256"/>
                  <a:gd name="T32" fmla="*/ 128 w 128"/>
                  <a:gd name="T33" fmla="*/ 8 h 256"/>
                  <a:gd name="T34" fmla="*/ 128 w 128"/>
                  <a:gd name="T35" fmla="*/ 8 h 256"/>
                  <a:gd name="T36" fmla="*/ 128 w 128"/>
                  <a:gd name="T37" fmla="*/ 16 h 256"/>
                  <a:gd name="T38" fmla="*/ 120 w 128"/>
                  <a:gd name="T39" fmla="*/ 24 h 256"/>
                  <a:gd name="T40" fmla="*/ 120 w 128"/>
                  <a:gd name="T41" fmla="*/ 24 h 256"/>
                  <a:gd name="T42" fmla="*/ 128 w 128"/>
                  <a:gd name="T43" fmla="*/ 32 h 256"/>
                  <a:gd name="T44" fmla="*/ 128 w 128"/>
                  <a:gd name="T45" fmla="*/ 56 h 256"/>
                  <a:gd name="T46" fmla="*/ 128 w 128"/>
                  <a:gd name="T47" fmla="*/ 64 h 256"/>
                  <a:gd name="T48" fmla="*/ 112 w 128"/>
                  <a:gd name="T49" fmla="*/ 72 h 256"/>
                  <a:gd name="T50" fmla="*/ 112 w 128"/>
                  <a:gd name="T51" fmla="*/ 72 h 256"/>
                  <a:gd name="T52" fmla="*/ 112 w 128"/>
                  <a:gd name="T53" fmla="*/ 72 h 256"/>
                  <a:gd name="T54" fmla="*/ 112 w 128"/>
                  <a:gd name="T55" fmla="*/ 72 h 256"/>
                  <a:gd name="T56" fmla="*/ 104 w 128"/>
                  <a:gd name="T57" fmla="*/ 80 h 256"/>
                  <a:gd name="T58" fmla="*/ 104 w 128"/>
                  <a:gd name="T59" fmla="*/ 80 h 256"/>
                  <a:gd name="T60" fmla="*/ 112 w 128"/>
                  <a:gd name="T61" fmla="*/ 88 h 256"/>
                  <a:gd name="T62" fmla="*/ 112 w 128"/>
                  <a:gd name="T63" fmla="*/ 104 h 256"/>
                  <a:gd name="T64" fmla="*/ 112 w 128"/>
                  <a:gd name="T65" fmla="*/ 128 h 256"/>
                  <a:gd name="T66" fmla="*/ 104 w 128"/>
                  <a:gd name="T67" fmla="*/ 136 h 256"/>
                  <a:gd name="T68" fmla="*/ 104 w 128"/>
                  <a:gd name="T69" fmla="*/ 144 h 256"/>
                  <a:gd name="T70" fmla="*/ 104 w 128"/>
                  <a:gd name="T71" fmla="*/ 152 h 256"/>
                  <a:gd name="T72" fmla="*/ 96 w 128"/>
                  <a:gd name="T73" fmla="*/ 160 h 256"/>
                  <a:gd name="T74" fmla="*/ 96 w 128"/>
                  <a:gd name="T75" fmla="*/ 176 h 256"/>
                  <a:gd name="T76" fmla="*/ 104 w 128"/>
                  <a:gd name="T77" fmla="*/ 184 h 256"/>
                  <a:gd name="T78" fmla="*/ 104 w 128"/>
                  <a:gd name="T79" fmla="*/ 192 h 256"/>
                  <a:gd name="T80" fmla="*/ 112 w 128"/>
                  <a:gd name="T81" fmla="*/ 208 h 256"/>
                  <a:gd name="T82" fmla="*/ 112 w 128"/>
                  <a:gd name="T83" fmla="*/ 216 h 256"/>
                  <a:gd name="T84" fmla="*/ 104 w 128"/>
                  <a:gd name="T85" fmla="*/ 224 h 256"/>
                  <a:gd name="T86" fmla="*/ 104 w 128"/>
                  <a:gd name="T87" fmla="*/ 240 h 256"/>
                  <a:gd name="T88" fmla="*/ 112 w 128"/>
                  <a:gd name="T89" fmla="*/ 240 h 256"/>
                  <a:gd name="T90" fmla="*/ 112 w 128"/>
                  <a:gd name="T91" fmla="*/ 240 h 256"/>
                  <a:gd name="T92" fmla="*/ 56 w 128"/>
                  <a:gd name="T93" fmla="*/ 256 h 256"/>
                  <a:gd name="T94" fmla="*/ 56 w 128"/>
                  <a:gd name="T95" fmla="*/ 256 h 256"/>
                  <a:gd name="T96" fmla="*/ 48 w 128"/>
                  <a:gd name="T97" fmla="*/ 232 h 25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8"/>
                  <a:gd name="T148" fmla="*/ 0 h 256"/>
                  <a:gd name="T149" fmla="*/ 128 w 128"/>
                  <a:gd name="T150" fmla="*/ 256 h 25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8" h="256">
                    <a:moveTo>
                      <a:pt x="48" y="232"/>
                    </a:moveTo>
                    <a:lnTo>
                      <a:pt x="40" y="184"/>
                    </a:lnTo>
                    <a:lnTo>
                      <a:pt x="40" y="168"/>
                    </a:lnTo>
                    <a:lnTo>
                      <a:pt x="32" y="168"/>
                    </a:lnTo>
                    <a:lnTo>
                      <a:pt x="32" y="176"/>
                    </a:lnTo>
                    <a:lnTo>
                      <a:pt x="24" y="168"/>
                    </a:lnTo>
                    <a:lnTo>
                      <a:pt x="16" y="128"/>
                    </a:lnTo>
                    <a:lnTo>
                      <a:pt x="16" y="104"/>
                    </a:lnTo>
                    <a:lnTo>
                      <a:pt x="8" y="88"/>
                    </a:lnTo>
                    <a:lnTo>
                      <a:pt x="0" y="32"/>
                    </a:lnTo>
                    <a:lnTo>
                      <a:pt x="128" y="0"/>
                    </a:lnTo>
                    <a:lnTo>
                      <a:pt x="128" y="8"/>
                    </a:lnTo>
                    <a:lnTo>
                      <a:pt x="128" y="16"/>
                    </a:lnTo>
                    <a:lnTo>
                      <a:pt x="120" y="24"/>
                    </a:lnTo>
                    <a:lnTo>
                      <a:pt x="128" y="32"/>
                    </a:lnTo>
                    <a:lnTo>
                      <a:pt x="128" y="56"/>
                    </a:lnTo>
                    <a:lnTo>
                      <a:pt x="128" y="64"/>
                    </a:lnTo>
                    <a:lnTo>
                      <a:pt x="112" y="72"/>
                    </a:lnTo>
                    <a:lnTo>
                      <a:pt x="104" y="80"/>
                    </a:lnTo>
                    <a:lnTo>
                      <a:pt x="112" y="88"/>
                    </a:lnTo>
                    <a:lnTo>
                      <a:pt x="112" y="104"/>
                    </a:lnTo>
                    <a:lnTo>
                      <a:pt x="112" y="128"/>
                    </a:lnTo>
                    <a:lnTo>
                      <a:pt x="104" y="136"/>
                    </a:lnTo>
                    <a:lnTo>
                      <a:pt x="104" y="144"/>
                    </a:lnTo>
                    <a:lnTo>
                      <a:pt x="104" y="152"/>
                    </a:lnTo>
                    <a:lnTo>
                      <a:pt x="96" y="160"/>
                    </a:lnTo>
                    <a:lnTo>
                      <a:pt x="96" y="176"/>
                    </a:lnTo>
                    <a:lnTo>
                      <a:pt x="104" y="184"/>
                    </a:lnTo>
                    <a:lnTo>
                      <a:pt x="104" y="192"/>
                    </a:lnTo>
                    <a:lnTo>
                      <a:pt x="112" y="208"/>
                    </a:lnTo>
                    <a:lnTo>
                      <a:pt x="112" y="216"/>
                    </a:lnTo>
                    <a:lnTo>
                      <a:pt x="104" y="224"/>
                    </a:lnTo>
                    <a:lnTo>
                      <a:pt x="104" y="240"/>
                    </a:lnTo>
                    <a:lnTo>
                      <a:pt x="112" y="240"/>
                    </a:lnTo>
                    <a:lnTo>
                      <a:pt x="56" y="256"/>
                    </a:lnTo>
                    <a:lnTo>
                      <a:pt x="48" y="232"/>
                    </a:lnTo>
                    <a:close/>
                  </a:path>
                </a:pathLst>
              </a:custGeom>
              <a:grpFill/>
              <a:ln w="6350">
                <a:solidFill>
                  <a:schemeClr val="bg2">
                    <a:lumMod val="40000"/>
                    <a:lumOff val="60000"/>
                  </a:schemeClr>
                </a:solidFill>
                <a:round/>
                <a:headEnd/>
                <a:tailEnd/>
              </a:ln>
            </p:spPr>
            <p:txBody>
              <a:bodyPr/>
              <a:lstStyle/>
              <a:p>
                <a:endParaRPr lang="en-US" dirty="0"/>
              </a:p>
            </p:txBody>
          </p:sp>
          <p:sp>
            <p:nvSpPr>
              <p:cNvPr id="41" name="Freeform 135"/>
              <p:cNvSpPr>
                <a:spLocks/>
              </p:cNvSpPr>
              <p:nvPr/>
            </p:nvSpPr>
            <p:spPr bwMode="auto">
              <a:xfrm>
                <a:off x="4793722" y="1056281"/>
                <a:ext cx="948861" cy="412488"/>
              </a:xfrm>
              <a:custGeom>
                <a:avLst/>
                <a:gdLst>
                  <a:gd name="T0" fmla="*/ 520 w 552"/>
                  <a:gd name="T1" fmla="*/ 232 h 256"/>
                  <a:gd name="T2" fmla="*/ 496 w 552"/>
                  <a:gd name="T3" fmla="*/ 232 h 256"/>
                  <a:gd name="T4" fmla="*/ 496 w 552"/>
                  <a:gd name="T5" fmla="*/ 200 h 256"/>
                  <a:gd name="T6" fmla="*/ 432 w 552"/>
                  <a:gd name="T7" fmla="*/ 216 h 256"/>
                  <a:gd name="T8" fmla="*/ 384 w 552"/>
                  <a:gd name="T9" fmla="*/ 248 h 256"/>
                  <a:gd name="T10" fmla="*/ 368 w 552"/>
                  <a:gd name="T11" fmla="*/ 248 h 256"/>
                  <a:gd name="T12" fmla="*/ 360 w 552"/>
                  <a:gd name="T13" fmla="*/ 240 h 256"/>
                  <a:gd name="T14" fmla="*/ 336 w 552"/>
                  <a:gd name="T15" fmla="*/ 248 h 256"/>
                  <a:gd name="T16" fmla="*/ 320 w 552"/>
                  <a:gd name="T17" fmla="*/ 232 h 256"/>
                  <a:gd name="T18" fmla="*/ 272 w 552"/>
                  <a:gd name="T19" fmla="*/ 216 h 256"/>
                  <a:gd name="T20" fmla="*/ 272 w 552"/>
                  <a:gd name="T21" fmla="*/ 208 h 256"/>
                  <a:gd name="T22" fmla="*/ 256 w 552"/>
                  <a:gd name="T23" fmla="*/ 224 h 256"/>
                  <a:gd name="T24" fmla="*/ 248 w 552"/>
                  <a:gd name="T25" fmla="*/ 200 h 256"/>
                  <a:gd name="T26" fmla="*/ 256 w 552"/>
                  <a:gd name="T27" fmla="*/ 192 h 256"/>
                  <a:gd name="T28" fmla="*/ 256 w 552"/>
                  <a:gd name="T29" fmla="*/ 192 h 256"/>
                  <a:gd name="T30" fmla="*/ 264 w 552"/>
                  <a:gd name="T31" fmla="*/ 192 h 256"/>
                  <a:gd name="T32" fmla="*/ 288 w 552"/>
                  <a:gd name="T33" fmla="*/ 168 h 256"/>
                  <a:gd name="T34" fmla="*/ 296 w 552"/>
                  <a:gd name="T35" fmla="*/ 160 h 256"/>
                  <a:gd name="T36" fmla="*/ 272 w 552"/>
                  <a:gd name="T37" fmla="*/ 152 h 256"/>
                  <a:gd name="T38" fmla="*/ 232 w 552"/>
                  <a:gd name="T39" fmla="*/ 176 h 256"/>
                  <a:gd name="T40" fmla="*/ 192 w 552"/>
                  <a:gd name="T41" fmla="*/ 224 h 256"/>
                  <a:gd name="T42" fmla="*/ 160 w 552"/>
                  <a:gd name="T43" fmla="*/ 232 h 256"/>
                  <a:gd name="T44" fmla="*/ 120 w 552"/>
                  <a:gd name="T45" fmla="*/ 256 h 256"/>
                  <a:gd name="T46" fmla="*/ 88 w 552"/>
                  <a:gd name="T47" fmla="*/ 256 h 256"/>
                  <a:gd name="T48" fmla="*/ 88 w 552"/>
                  <a:gd name="T49" fmla="*/ 248 h 256"/>
                  <a:gd name="T50" fmla="*/ 96 w 552"/>
                  <a:gd name="T51" fmla="*/ 224 h 256"/>
                  <a:gd name="T52" fmla="*/ 56 w 552"/>
                  <a:gd name="T53" fmla="*/ 232 h 256"/>
                  <a:gd name="T54" fmla="*/ 32 w 552"/>
                  <a:gd name="T55" fmla="*/ 240 h 256"/>
                  <a:gd name="T56" fmla="*/ 0 w 552"/>
                  <a:gd name="T57" fmla="*/ 240 h 256"/>
                  <a:gd name="T58" fmla="*/ 72 w 552"/>
                  <a:gd name="T59" fmla="*/ 160 h 256"/>
                  <a:gd name="T60" fmla="*/ 168 w 552"/>
                  <a:gd name="T61" fmla="*/ 104 h 256"/>
                  <a:gd name="T62" fmla="*/ 192 w 552"/>
                  <a:gd name="T63" fmla="*/ 64 h 256"/>
                  <a:gd name="T64" fmla="*/ 216 w 552"/>
                  <a:gd name="T65" fmla="*/ 56 h 256"/>
                  <a:gd name="T66" fmla="*/ 216 w 552"/>
                  <a:gd name="T67" fmla="*/ 72 h 256"/>
                  <a:gd name="T68" fmla="*/ 240 w 552"/>
                  <a:gd name="T69" fmla="*/ 32 h 256"/>
                  <a:gd name="T70" fmla="*/ 240 w 552"/>
                  <a:gd name="T71" fmla="*/ 48 h 256"/>
                  <a:gd name="T72" fmla="*/ 256 w 552"/>
                  <a:gd name="T73" fmla="*/ 32 h 256"/>
                  <a:gd name="T74" fmla="*/ 248 w 552"/>
                  <a:gd name="T75" fmla="*/ 8 h 256"/>
                  <a:gd name="T76" fmla="*/ 280 w 552"/>
                  <a:gd name="T77" fmla="*/ 8 h 256"/>
                  <a:gd name="T78" fmla="*/ 352 w 552"/>
                  <a:gd name="T79" fmla="*/ 8 h 256"/>
                  <a:gd name="T80" fmla="*/ 392 w 552"/>
                  <a:gd name="T81" fmla="*/ 64 h 256"/>
                  <a:gd name="T82" fmla="*/ 472 w 552"/>
                  <a:gd name="T83" fmla="*/ 80 h 256"/>
                  <a:gd name="T84" fmla="*/ 488 w 552"/>
                  <a:gd name="T85" fmla="*/ 80 h 256"/>
                  <a:gd name="T86" fmla="*/ 504 w 552"/>
                  <a:gd name="T87" fmla="*/ 136 h 256"/>
                  <a:gd name="T88" fmla="*/ 504 w 552"/>
                  <a:gd name="T89" fmla="*/ 184 h 256"/>
                  <a:gd name="T90" fmla="*/ 536 w 552"/>
                  <a:gd name="T91" fmla="*/ 184 h 256"/>
                  <a:gd name="T92" fmla="*/ 536 w 552"/>
                  <a:gd name="T93" fmla="*/ 200 h 256"/>
                  <a:gd name="T94" fmla="*/ 536 w 552"/>
                  <a:gd name="T95" fmla="*/ 224 h 256"/>
                  <a:gd name="T96" fmla="*/ 536 w 552"/>
                  <a:gd name="T97" fmla="*/ 232 h 25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52"/>
                  <a:gd name="T148" fmla="*/ 0 h 256"/>
                  <a:gd name="T149" fmla="*/ 552 w 552"/>
                  <a:gd name="T150" fmla="*/ 256 h 25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52" h="256">
                    <a:moveTo>
                      <a:pt x="536" y="232"/>
                    </a:moveTo>
                    <a:lnTo>
                      <a:pt x="528" y="232"/>
                    </a:lnTo>
                    <a:lnTo>
                      <a:pt x="520" y="232"/>
                    </a:lnTo>
                    <a:lnTo>
                      <a:pt x="512" y="232"/>
                    </a:lnTo>
                    <a:lnTo>
                      <a:pt x="496" y="232"/>
                    </a:lnTo>
                    <a:lnTo>
                      <a:pt x="496" y="224"/>
                    </a:lnTo>
                    <a:lnTo>
                      <a:pt x="496" y="208"/>
                    </a:lnTo>
                    <a:lnTo>
                      <a:pt x="496" y="200"/>
                    </a:lnTo>
                    <a:lnTo>
                      <a:pt x="480" y="208"/>
                    </a:lnTo>
                    <a:lnTo>
                      <a:pt x="464" y="216"/>
                    </a:lnTo>
                    <a:lnTo>
                      <a:pt x="432" y="216"/>
                    </a:lnTo>
                    <a:lnTo>
                      <a:pt x="416" y="216"/>
                    </a:lnTo>
                    <a:lnTo>
                      <a:pt x="384" y="248"/>
                    </a:lnTo>
                    <a:lnTo>
                      <a:pt x="376" y="248"/>
                    </a:lnTo>
                    <a:lnTo>
                      <a:pt x="368" y="248"/>
                    </a:lnTo>
                    <a:lnTo>
                      <a:pt x="368" y="240"/>
                    </a:lnTo>
                    <a:lnTo>
                      <a:pt x="360" y="240"/>
                    </a:lnTo>
                    <a:lnTo>
                      <a:pt x="352" y="240"/>
                    </a:lnTo>
                    <a:lnTo>
                      <a:pt x="352" y="248"/>
                    </a:lnTo>
                    <a:lnTo>
                      <a:pt x="336" y="248"/>
                    </a:lnTo>
                    <a:lnTo>
                      <a:pt x="328" y="240"/>
                    </a:lnTo>
                    <a:lnTo>
                      <a:pt x="328" y="232"/>
                    </a:lnTo>
                    <a:lnTo>
                      <a:pt x="320" y="232"/>
                    </a:lnTo>
                    <a:lnTo>
                      <a:pt x="304" y="208"/>
                    </a:lnTo>
                    <a:lnTo>
                      <a:pt x="288" y="208"/>
                    </a:lnTo>
                    <a:lnTo>
                      <a:pt x="272" y="216"/>
                    </a:lnTo>
                    <a:lnTo>
                      <a:pt x="272" y="208"/>
                    </a:lnTo>
                    <a:lnTo>
                      <a:pt x="264" y="208"/>
                    </a:lnTo>
                    <a:lnTo>
                      <a:pt x="256" y="224"/>
                    </a:lnTo>
                    <a:lnTo>
                      <a:pt x="256" y="200"/>
                    </a:lnTo>
                    <a:lnTo>
                      <a:pt x="256" y="208"/>
                    </a:lnTo>
                    <a:lnTo>
                      <a:pt x="248" y="208"/>
                    </a:lnTo>
                    <a:lnTo>
                      <a:pt x="248" y="200"/>
                    </a:lnTo>
                    <a:lnTo>
                      <a:pt x="248" y="192"/>
                    </a:lnTo>
                    <a:lnTo>
                      <a:pt x="256" y="192"/>
                    </a:lnTo>
                    <a:lnTo>
                      <a:pt x="256" y="200"/>
                    </a:lnTo>
                    <a:lnTo>
                      <a:pt x="264" y="192"/>
                    </a:lnTo>
                    <a:lnTo>
                      <a:pt x="264" y="184"/>
                    </a:lnTo>
                    <a:lnTo>
                      <a:pt x="272" y="184"/>
                    </a:lnTo>
                    <a:lnTo>
                      <a:pt x="288" y="168"/>
                    </a:lnTo>
                    <a:lnTo>
                      <a:pt x="288" y="160"/>
                    </a:lnTo>
                    <a:lnTo>
                      <a:pt x="296" y="160"/>
                    </a:lnTo>
                    <a:lnTo>
                      <a:pt x="304" y="152"/>
                    </a:lnTo>
                    <a:lnTo>
                      <a:pt x="296" y="152"/>
                    </a:lnTo>
                    <a:lnTo>
                      <a:pt x="272" y="152"/>
                    </a:lnTo>
                    <a:lnTo>
                      <a:pt x="248" y="168"/>
                    </a:lnTo>
                    <a:lnTo>
                      <a:pt x="240" y="176"/>
                    </a:lnTo>
                    <a:lnTo>
                      <a:pt x="232" y="176"/>
                    </a:lnTo>
                    <a:lnTo>
                      <a:pt x="216" y="208"/>
                    </a:lnTo>
                    <a:lnTo>
                      <a:pt x="200" y="216"/>
                    </a:lnTo>
                    <a:lnTo>
                      <a:pt x="192" y="224"/>
                    </a:lnTo>
                    <a:lnTo>
                      <a:pt x="184" y="224"/>
                    </a:lnTo>
                    <a:lnTo>
                      <a:pt x="176" y="224"/>
                    </a:lnTo>
                    <a:lnTo>
                      <a:pt x="160" y="232"/>
                    </a:lnTo>
                    <a:lnTo>
                      <a:pt x="152" y="240"/>
                    </a:lnTo>
                    <a:lnTo>
                      <a:pt x="128" y="248"/>
                    </a:lnTo>
                    <a:lnTo>
                      <a:pt x="120" y="256"/>
                    </a:lnTo>
                    <a:lnTo>
                      <a:pt x="104" y="248"/>
                    </a:lnTo>
                    <a:lnTo>
                      <a:pt x="96" y="248"/>
                    </a:lnTo>
                    <a:lnTo>
                      <a:pt x="88" y="256"/>
                    </a:lnTo>
                    <a:lnTo>
                      <a:pt x="88" y="248"/>
                    </a:lnTo>
                    <a:lnTo>
                      <a:pt x="88" y="240"/>
                    </a:lnTo>
                    <a:lnTo>
                      <a:pt x="88" y="232"/>
                    </a:lnTo>
                    <a:lnTo>
                      <a:pt x="96" y="224"/>
                    </a:lnTo>
                    <a:lnTo>
                      <a:pt x="88" y="216"/>
                    </a:lnTo>
                    <a:lnTo>
                      <a:pt x="80" y="224"/>
                    </a:lnTo>
                    <a:lnTo>
                      <a:pt x="56" y="232"/>
                    </a:lnTo>
                    <a:lnTo>
                      <a:pt x="48" y="240"/>
                    </a:lnTo>
                    <a:lnTo>
                      <a:pt x="40" y="240"/>
                    </a:lnTo>
                    <a:lnTo>
                      <a:pt x="32" y="240"/>
                    </a:lnTo>
                    <a:lnTo>
                      <a:pt x="24" y="248"/>
                    </a:lnTo>
                    <a:lnTo>
                      <a:pt x="16" y="248"/>
                    </a:lnTo>
                    <a:lnTo>
                      <a:pt x="8" y="248"/>
                    </a:lnTo>
                    <a:lnTo>
                      <a:pt x="0" y="240"/>
                    </a:lnTo>
                    <a:lnTo>
                      <a:pt x="24" y="216"/>
                    </a:lnTo>
                    <a:lnTo>
                      <a:pt x="64" y="176"/>
                    </a:lnTo>
                    <a:lnTo>
                      <a:pt x="72" y="160"/>
                    </a:lnTo>
                    <a:lnTo>
                      <a:pt x="104" y="136"/>
                    </a:lnTo>
                    <a:lnTo>
                      <a:pt x="136" y="136"/>
                    </a:lnTo>
                    <a:lnTo>
                      <a:pt x="160" y="120"/>
                    </a:lnTo>
                    <a:lnTo>
                      <a:pt x="168" y="104"/>
                    </a:lnTo>
                    <a:lnTo>
                      <a:pt x="176" y="104"/>
                    </a:lnTo>
                    <a:lnTo>
                      <a:pt x="184" y="96"/>
                    </a:lnTo>
                    <a:lnTo>
                      <a:pt x="192" y="72"/>
                    </a:lnTo>
                    <a:lnTo>
                      <a:pt x="192" y="64"/>
                    </a:lnTo>
                    <a:lnTo>
                      <a:pt x="200" y="56"/>
                    </a:lnTo>
                    <a:lnTo>
                      <a:pt x="216" y="56"/>
                    </a:lnTo>
                    <a:lnTo>
                      <a:pt x="224" y="48"/>
                    </a:lnTo>
                    <a:lnTo>
                      <a:pt x="216" y="56"/>
                    </a:lnTo>
                    <a:lnTo>
                      <a:pt x="216" y="72"/>
                    </a:lnTo>
                    <a:lnTo>
                      <a:pt x="224" y="72"/>
                    </a:lnTo>
                    <a:lnTo>
                      <a:pt x="232" y="40"/>
                    </a:lnTo>
                    <a:lnTo>
                      <a:pt x="240" y="32"/>
                    </a:lnTo>
                    <a:lnTo>
                      <a:pt x="240" y="24"/>
                    </a:lnTo>
                    <a:lnTo>
                      <a:pt x="248" y="32"/>
                    </a:lnTo>
                    <a:lnTo>
                      <a:pt x="240" y="48"/>
                    </a:lnTo>
                    <a:lnTo>
                      <a:pt x="240" y="56"/>
                    </a:lnTo>
                    <a:lnTo>
                      <a:pt x="248" y="48"/>
                    </a:lnTo>
                    <a:lnTo>
                      <a:pt x="256" y="32"/>
                    </a:lnTo>
                    <a:lnTo>
                      <a:pt x="264" y="32"/>
                    </a:lnTo>
                    <a:lnTo>
                      <a:pt x="248" y="8"/>
                    </a:lnTo>
                    <a:lnTo>
                      <a:pt x="256" y="0"/>
                    </a:lnTo>
                    <a:lnTo>
                      <a:pt x="264" y="0"/>
                    </a:lnTo>
                    <a:lnTo>
                      <a:pt x="280" y="8"/>
                    </a:lnTo>
                    <a:lnTo>
                      <a:pt x="312" y="16"/>
                    </a:lnTo>
                    <a:lnTo>
                      <a:pt x="336" y="16"/>
                    </a:lnTo>
                    <a:lnTo>
                      <a:pt x="352" y="16"/>
                    </a:lnTo>
                    <a:lnTo>
                      <a:pt x="352" y="8"/>
                    </a:lnTo>
                    <a:lnTo>
                      <a:pt x="368" y="16"/>
                    </a:lnTo>
                    <a:lnTo>
                      <a:pt x="376" y="16"/>
                    </a:lnTo>
                    <a:lnTo>
                      <a:pt x="384" y="24"/>
                    </a:lnTo>
                    <a:lnTo>
                      <a:pt x="392" y="64"/>
                    </a:lnTo>
                    <a:lnTo>
                      <a:pt x="424" y="88"/>
                    </a:lnTo>
                    <a:lnTo>
                      <a:pt x="448" y="88"/>
                    </a:lnTo>
                    <a:lnTo>
                      <a:pt x="456" y="88"/>
                    </a:lnTo>
                    <a:lnTo>
                      <a:pt x="472" y="80"/>
                    </a:lnTo>
                    <a:lnTo>
                      <a:pt x="480" y="80"/>
                    </a:lnTo>
                    <a:lnTo>
                      <a:pt x="488" y="80"/>
                    </a:lnTo>
                    <a:lnTo>
                      <a:pt x="488" y="104"/>
                    </a:lnTo>
                    <a:lnTo>
                      <a:pt x="488" y="120"/>
                    </a:lnTo>
                    <a:lnTo>
                      <a:pt x="488" y="128"/>
                    </a:lnTo>
                    <a:lnTo>
                      <a:pt x="504" y="136"/>
                    </a:lnTo>
                    <a:lnTo>
                      <a:pt x="512" y="144"/>
                    </a:lnTo>
                    <a:lnTo>
                      <a:pt x="512" y="152"/>
                    </a:lnTo>
                    <a:lnTo>
                      <a:pt x="504" y="168"/>
                    </a:lnTo>
                    <a:lnTo>
                      <a:pt x="504" y="184"/>
                    </a:lnTo>
                    <a:lnTo>
                      <a:pt x="520" y="184"/>
                    </a:lnTo>
                    <a:lnTo>
                      <a:pt x="528" y="184"/>
                    </a:lnTo>
                    <a:lnTo>
                      <a:pt x="536" y="184"/>
                    </a:lnTo>
                    <a:lnTo>
                      <a:pt x="528" y="192"/>
                    </a:lnTo>
                    <a:lnTo>
                      <a:pt x="536" y="200"/>
                    </a:lnTo>
                    <a:lnTo>
                      <a:pt x="536" y="208"/>
                    </a:lnTo>
                    <a:lnTo>
                      <a:pt x="528" y="216"/>
                    </a:lnTo>
                    <a:lnTo>
                      <a:pt x="528" y="224"/>
                    </a:lnTo>
                    <a:lnTo>
                      <a:pt x="536" y="224"/>
                    </a:lnTo>
                    <a:lnTo>
                      <a:pt x="552" y="216"/>
                    </a:lnTo>
                    <a:lnTo>
                      <a:pt x="536" y="232"/>
                    </a:lnTo>
                    <a:close/>
                  </a:path>
                </a:pathLst>
              </a:custGeom>
              <a:grpFill/>
              <a:ln w="6350">
                <a:solidFill>
                  <a:schemeClr val="bg2">
                    <a:lumMod val="40000"/>
                    <a:lumOff val="60000"/>
                  </a:schemeClr>
                </a:solidFill>
                <a:round/>
                <a:headEnd/>
                <a:tailEnd/>
              </a:ln>
            </p:spPr>
            <p:txBody>
              <a:bodyPr/>
              <a:lstStyle/>
              <a:p>
                <a:endParaRPr lang="en-US" dirty="0"/>
              </a:p>
            </p:txBody>
          </p:sp>
          <p:sp>
            <p:nvSpPr>
              <p:cNvPr id="42" name="Freeform 136"/>
              <p:cNvSpPr>
                <a:spLocks/>
              </p:cNvSpPr>
              <p:nvPr/>
            </p:nvSpPr>
            <p:spPr bwMode="auto">
              <a:xfrm>
                <a:off x="5316681" y="1494550"/>
                <a:ext cx="370853" cy="761202"/>
              </a:xfrm>
              <a:custGeom>
                <a:avLst/>
                <a:gdLst>
                  <a:gd name="T0" fmla="*/ 216 w 216"/>
                  <a:gd name="T1" fmla="*/ 32 h 472"/>
                  <a:gd name="T2" fmla="*/ 208 w 216"/>
                  <a:gd name="T3" fmla="*/ 40 h 472"/>
                  <a:gd name="T4" fmla="*/ 200 w 216"/>
                  <a:gd name="T5" fmla="*/ 56 h 472"/>
                  <a:gd name="T6" fmla="*/ 208 w 216"/>
                  <a:gd name="T7" fmla="*/ 64 h 472"/>
                  <a:gd name="T8" fmla="*/ 200 w 216"/>
                  <a:gd name="T9" fmla="*/ 72 h 472"/>
                  <a:gd name="T10" fmla="*/ 184 w 216"/>
                  <a:gd name="T11" fmla="*/ 120 h 472"/>
                  <a:gd name="T12" fmla="*/ 176 w 216"/>
                  <a:gd name="T13" fmla="*/ 136 h 472"/>
                  <a:gd name="T14" fmla="*/ 168 w 216"/>
                  <a:gd name="T15" fmla="*/ 136 h 472"/>
                  <a:gd name="T16" fmla="*/ 168 w 216"/>
                  <a:gd name="T17" fmla="*/ 104 h 472"/>
                  <a:gd name="T18" fmla="*/ 168 w 216"/>
                  <a:gd name="T19" fmla="*/ 96 h 472"/>
                  <a:gd name="T20" fmla="*/ 152 w 216"/>
                  <a:gd name="T21" fmla="*/ 120 h 472"/>
                  <a:gd name="T22" fmla="*/ 144 w 216"/>
                  <a:gd name="T23" fmla="*/ 120 h 472"/>
                  <a:gd name="T24" fmla="*/ 136 w 216"/>
                  <a:gd name="T25" fmla="*/ 128 h 472"/>
                  <a:gd name="T26" fmla="*/ 128 w 216"/>
                  <a:gd name="T27" fmla="*/ 144 h 472"/>
                  <a:gd name="T28" fmla="*/ 128 w 216"/>
                  <a:gd name="T29" fmla="*/ 160 h 472"/>
                  <a:gd name="T30" fmla="*/ 112 w 216"/>
                  <a:gd name="T31" fmla="*/ 216 h 472"/>
                  <a:gd name="T32" fmla="*/ 120 w 216"/>
                  <a:gd name="T33" fmla="*/ 240 h 472"/>
                  <a:gd name="T34" fmla="*/ 112 w 216"/>
                  <a:gd name="T35" fmla="*/ 256 h 472"/>
                  <a:gd name="T36" fmla="*/ 152 w 216"/>
                  <a:gd name="T37" fmla="*/ 328 h 472"/>
                  <a:gd name="T38" fmla="*/ 136 w 216"/>
                  <a:gd name="T39" fmla="*/ 408 h 472"/>
                  <a:gd name="T40" fmla="*/ 128 w 216"/>
                  <a:gd name="T41" fmla="*/ 432 h 472"/>
                  <a:gd name="T42" fmla="*/ 80 w 216"/>
                  <a:gd name="T43" fmla="*/ 472 h 472"/>
                  <a:gd name="T44" fmla="*/ 64 w 216"/>
                  <a:gd name="T45" fmla="*/ 456 h 472"/>
                  <a:gd name="T46" fmla="*/ 48 w 216"/>
                  <a:gd name="T47" fmla="*/ 440 h 472"/>
                  <a:gd name="T48" fmla="*/ 48 w 216"/>
                  <a:gd name="T49" fmla="*/ 424 h 472"/>
                  <a:gd name="T50" fmla="*/ 32 w 216"/>
                  <a:gd name="T51" fmla="*/ 392 h 472"/>
                  <a:gd name="T52" fmla="*/ 32 w 216"/>
                  <a:gd name="T53" fmla="*/ 360 h 472"/>
                  <a:gd name="T54" fmla="*/ 24 w 216"/>
                  <a:gd name="T55" fmla="*/ 344 h 472"/>
                  <a:gd name="T56" fmla="*/ 32 w 216"/>
                  <a:gd name="T57" fmla="*/ 272 h 472"/>
                  <a:gd name="T58" fmla="*/ 32 w 216"/>
                  <a:gd name="T59" fmla="*/ 248 h 472"/>
                  <a:gd name="T60" fmla="*/ 40 w 216"/>
                  <a:gd name="T61" fmla="*/ 208 h 472"/>
                  <a:gd name="T62" fmla="*/ 40 w 216"/>
                  <a:gd name="T63" fmla="*/ 176 h 472"/>
                  <a:gd name="T64" fmla="*/ 56 w 216"/>
                  <a:gd name="T65" fmla="*/ 136 h 472"/>
                  <a:gd name="T66" fmla="*/ 64 w 216"/>
                  <a:gd name="T67" fmla="*/ 112 h 472"/>
                  <a:gd name="T68" fmla="*/ 64 w 216"/>
                  <a:gd name="T69" fmla="*/ 96 h 472"/>
                  <a:gd name="T70" fmla="*/ 64 w 216"/>
                  <a:gd name="T71" fmla="*/ 96 h 472"/>
                  <a:gd name="T72" fmla="*/ 40 w 216"/>
                  <a:gd name="T73" fmla="*/ 136 h 472"/>
                  <a:gd name="T74" fmla="*/ 24 w 216"/>
                  <a:gd name="T75" fmla="*/ 136 h 472"/>
                  <a:gd name="T76" fmla="*/ 8 w 216"/>
                  <a:gd name="T77" fmla="*/ 176 h 472"/>
                  <a:gd name="T78" fmla="*/ 0 w 216"/>
                  <a:gd name="T79" fmla="*/ 160 h 472"/>
                  <a:gd name="T80" fmla="*/ 8 w 216"/>
                  <a:gd name="T81" fmla="*/ 136 h 472"/>
                  <a:gd name="T82" fmla="*/ 24 w 216"/>
                  <a:gd name="T83" fmla="*/ 120 h 472"/>
                  <a:gd name="T84" fmla="*/ 32 w 216"/>
                  <a:gd name="T85" fmla="*/ 104 h 472"/>
                  <a:gd name="T86" fmla="*/ 32 w 216"/>
                  <a:gd name="T87" fmla="*/ 104 h 472"/>
                  <a:gd name="T88" fmla="*/ 56 w 216"/>
                  <a:gd name="T89" fmla="*/ 56 h 472"/>
                  <a:gd name="T90" fmla="*/ 64 w 216"/>
                  <a:gd name="T91" fmla="*/ 32 h 472"/>
                  <a:gd name="T92" fmla="*/ 64 w 216"/>
                  <a:gd name="T93" fmla="*/ 48 h 472"/>
                  <a:gd name="T94" fmla="*/ 80 w 216"/>
                  <a:gd name="T95" fmla="*/ 40 h 472"/>
                  <a:gd name="T96" fmla="*/ 80 w 216"/>
                  <a:gd name="T97" fmla="*/ 40 h 472"/>
                  <a:gd name="T98" fmla="*/ 88 w 216"/>
                  <a:gd name="T99" fmla="*/ 32 h 472"/>
                  <a:gd name="T100" fmla="*/ 88 w 216"/>
                  <a:gd name="T101" fmla="*/ 40 h 472"/>
                  <a:gd name="T102" fmla="*/ 88 w 216"/>
                  <a:gd name="T103" fmla="*/ 56 h 472"/>
                  <a:gd name="T104" fmla="*/ 104 w 216"/>
                  <a:gd name="T105" fmla="*/ 40 h 472"/>
                  <a:gd name="T106" fmla="*/ 104 w 216"/>
                  <a:gd name="T107" fmla="*/ 32 h 472"/>
                  <a:gd name="T108" fmla="*/ 120 w 216"/>
                  <a:gd name="T109" fmla="*/ 16 h 472"/>
                  <a:gd name="T110" fmla="*/ 136 w 216"/>
                  <a:gd name="T111" fmla="*/ 16 h 472"/>
                  <a:gd name="T112" fmla="*/ 152 w 216"/>
                  <a:gd name="T113" fmla="*/ 16 h 472"/>
                  <a:gd name="T114" fmla="*/ 192 w 216"/>
                  <a:gd name="T115" fmla="*/ 0 h 472"/>
                  <a:gd name="T116" fmla="*/ 208 w 216"/>
                  <a:gd name="T117" fmla="*/ 16 h 4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16"/>
                  <a:gd name="T178" fmla="*/ 0 h 472"/>
                  <a:gd name="T179" fmla="*/ 216 w 216"/>
                  <a:gd name="T180" fmla="*/ 472 h 47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16" h="472">
                    <a:moveTo>
                      <a:pt x="216" y="24"/>
                    </a:moveTo>
                    <a:lnTo>
                      <a:pt x="216" y="32"/>
                    </a:lnTo>
                    <a:lnTo>
                      <a:pt x="208" y="32"/>
                    </a:lnTo>
                    <a:lnTo>
                      <a:pt x="208" y="40"/>
                    </a:lnTo>
                    <a:lnTo>
                      <a:pt x="200" y="40"/>
                    </a:lnTo>
                    <a:lnTo>
                      <a:pt x="200" y="56"/>
                    </a:lnTo>
                    <a:lnTo>
                      <a:pt x="208" y="64"/>
                    </a:lnTo>
                    <a:lnTo>
                      <a:pt x="208" y="72"/>
                    </a:lnTo>
                    <a:lnTo>
                      <a:pt x="200" y="72"/>
                    </a:lnTo>
                    <a:lnTo>
                      <a:pt x="184" y="80"/>
                    </a:lnTo>
                    <a:lnTo>
                      <a:pt x="184" y="96"/>
                    </a:lnTo>
                    <a:lnTo>
                      <a:pt x="184" y="120"/>
                    </a:lnTo>
                    <a:lnTo>
                      <a:pt x="184" y="128"/>
                    </a:lnTo>
                    <a:lnTo>
                      <a:pt x="176" y="136"/>
                    </a:lnTo>
                    <a:lnTo>
                      <a:pt x="168" y="136"/>
                    </a:lnTo>
                    <a:lnTo>
                      <a:pt x="168" y="128"/>
                    </a:lnTo>
                    <a:lnTo>
                      <a:pt x="168" y="104"/>
                    </a:lnTo>
                    <a:lnTo>
                      <a:pt x="168" y="96"/>
                    </a:lnTo>
                    <a:lnTo>
                      <a:pt x="160" y="104"/>
                    </a:lnTo>
                    <a:lnTo>
                      <a:pt x="152" y="120"/>
                    </a:lnTo>
                    <a:lnTo>
                      <a:pt x="144" y="120"/>
                    </a:lnTo>
                    <a:lnTo>
                      <a:pt x="136" y="128"/>
                    </a:lnTo>
                    <a:lnTo>
                      <a:pt x="136" y="144"/>
                    </a:lnTo>
                    <a:lnTo>
                      <a:pt x="128" y="144"/>
                    </a:lnTo>
                    <a:lnTo>
                      <a:pt x="128" y="152"/>
                    </a:lnTo>
                    <a:lnTo>
                      <a:pt x="128" y="160"/>
                    </a:lnTo>
                    <a:lnTo>
                      <a:pt x="128" y="176"/>
                    </a:lnTo>
                    <a:lnTo>
                      <a:pt x="120" y="208"/>
                    </a:lnTo>
                    <a:lnTo>
                      <a:pt x="112" y="216"/>
                    </a:lnTo>
                    <a:lnTo>
                      <a:pt x="120" y="232"/>
                    </a:lnTo>
                    <a:lnTo>
                      <a:pt x="120" y="240"/>
                    </a:lnTo>
                    <a:lnTo>
                      <a:pt x="120" y="248"/>
                    </a:lnTo>
                    <a:lnTo>
                      <a:pt x="112" y="248"/>
                    </a:lnTo>
                    <a:lnTo>
                      <a:pt x="112" y="256"/>
                    </a:lnTo>
                    <a:lnTo>
                      <a:pt x="128" y="296"/>
                    </a:lnTo>
                    <a:lnTo>
                      <a:pt x="144" y="304"/>
                    </a:lnTo>
                    <a:lnTo>
                      <a:pt x="152" y="328"/>
                    </a:lnTo>
                    <a:lnTo>
                      <a:pt x="152" y="368"/>
                    </a:lnTo>
                    <a:lnTo>
                      <a:pt x="144" y="392"/>
                    </a:lnTo>
                    <a:lnTo>
                      <a:pt x="136" y="408"/>
                    </a:lnTo>
                    <a:lnTo>
                      <a:pt x="128" y="424"/>
                    </a:lnTo>
                    <a:lnTo>
                      <a:pt x="128" y="432"/>
                    </a:lnTo>
                    <a:lnTo>
                      <a:pt x="120" y="448"/>
                    </a:lnTo>
                    <a:lnTo>
                      <a:pt x="104" y="456"/>
                    </a:lnTo>
                    <a:lnTo>
                      <a:pt x="80" y="472"/>
                    </a:lnTo>
                    <a:lnTo>
                      <a:pt x="72" y="472"/>
                    </a:lnTo>
                    <a:lnTo>
                      <a:pt x="64" y="464"/>
                    </a:lnTo>
                    <a:lnTo>
                      <a:pt x="64" y="456"/>
                    </a:lnTo>
                    <a:lnTo>
                      <a:pt x="56" y="456"/>
                    </a:lnTo>
                    <a:lnTo>
                      <a:pt x="48" y="440"/>
                    </a:lnTo>
                    <a:lnTo>
                      <a:pt x="48" y="432"/>
                    </a:lnTo>
                    <a:lnTo>
                      <a:pt x="48" y="424"/>
                    </a:lnTo>
                    <a:lnTo>
                      <a:pt x="32" y="416"/>
                    </a:lnTo>
                    <a:lnTo>
                      <a:pt x="32" y="400"/>
                    </a:lnTo>
                    <a:lnTo>
                      <a:pt x="32" y="392"/>
                    </a:lnTo>
                    <a:lnTo>
                      <a:pt x="32" y="384"/>
                    </a:lnTo>
                    <a:lnTo>
                      <a:pt x="32" y="376"/>
                    </a:lnTo>
                    <a:lnTo>
                      <a:pt x="32" y="360"/>
                    </a:lnTo>
                    <a:lnTo>
                      <a:pt x="32" y="352"/>
                    </a:lnTo>
                    <a:lnTo>
                      <a:pt x="24" y="344"/>
                    </a:lnTo>
                    <a:lnTo>
                      <a:pt x="24" y="328"/>
                    </a:lnTo>
                    <a:lnTo>
                      <a:pt x="24" y="288"/>
                    </a:lnTo>
                    <a:lnTo>
                      <a:pt x="32" y="272"/>
                    </a:lnTo>
                    <a:lnTo>
                      <a:pt x="32" y="264"/>
                    </a:lnTo>
                    <a:lnTo>
                      <a:pt x="32" y="248"/>
                    </a:lnTo>
                    <a:lnTo>
                      <a:pt x="24" y="232"/>
                    </a:lnTo>
                    <a:lnTo>
                      <a:pt x="32" y="216"/>
                    </a:lnTo>
                    <a:lnTo>
                      <a:pt x="40" y="208"/>
                    </a:lnTo>
                    <a:lnTo>
                      <a:pt x="40" y="200"/>
                    </a:lnTo>
                    <a:lnTo>
                      <a:pt x="40" y="176"/>
                    </a:lnTo>
                    <a:lnTo>
                      <a:pt x="48" y="152"/>
                    </a:lnTo>
                    <a:lnTo>
                      <a:pt x="56" y="136"/>
                    </a:lnTo>
                    <a:lnTo>
                      <a:pt x="56" y="128"/>
                    </a:lnTo>
                    <a:lnTo>
                      <a:pt x="64" y="120"/>
                    </a:lnTo>
                    <a:lnTo>
                      <a:pt x="64" y="112"/>
                    </a:lnTo>
                    <a:lnTo>
                      <a:pt x="64" y="104"/>
                    </a:lnTo>
                    <a:lnTo>
                      <a:pt x="64" y="96"/>
                    </a:lnTo>
                    <a:lnTo>
                      <a:pt x="48" y="104"/>
                    </a:lnTo>
                    <a:lnTo>
                      <a:pt x="40" y="120"/>
                    </a:lnTo>
                    <a:lnTo>
                      <a:pt x="40" y="136"/>
                    </a:lnTo>
                    <a:lnTo>
                      <a:pt x="48" y="136"/>
                    </a:lnTo>
                    <a:lnTo>
                      <a:pt x="40" y="136"/>
                    </a:lnTo>
                    <a:lnTo>
                      <a:pt x="24" y="136"/>
                    </a:lnTo>
                    <a:lnTo>
                      <a:pt x="24" y="152"/>
                    </a:lnTo>
                    <a:lnTo>
                      <a:pt x="16" y="168"/>
                    </a:lnTo>
                    <a:lnTo>
                      <a:pt x="8" y="176"/>
                    </a:lnTo>
                    <a:lnTo>
                      <a:pt x="0" y="176"/>
                    </a:lnTo>
                    <a:lnTo>
                      <a:pt x="0" y="160"/>
                    </a:lnTo>
                    <a:lnTo>
                      <a:pt x="8" y="152"/>
                    </a:lnTo>
                    <a:lnTo>
                      <a:pt x="8" y="144"/>
                    </a:lnTo>
                    <a:lnTo>
                      <a:pt x="8" y="136"/>
                    </a:lnTo>
                    <a:lnTo>
                      <a:pt x="16" y="128"/>
                    </a:lnTo>
                    <a:lnTo>
                      <a:pt x="24" y="120"/>
                    </a:lnTo>
                    <a:lnTo>
                      <a:pt x="32" y="104"/>
                    </a:lnTo>
                    <a:lnTo>
                      <a:pt x="48" y="72"/>
                    </a:lnTo>
                    <a:lnTo>
                      <a:pt x="56" y="56"/>
                    </a:lnTo>
                    <a:lnTo>
                      <a:pt x="56" y="32"/>
                    </a:lnTo>
                    <a:lnTo>
                      <a:pt x="64" y="32"/>
                    </a:lnTo>
                    <a:lnTo>
                      <a:pt x="64" y="40"/>
                    </a:lnTo>
                    <a:lnTo>
                      <a:pt x="64" y="48"/>
                    </a:lnTo>
                    <a:lnTo>
                      <a:pt x="64" y="56"/>
                    </a:lnTo>
                    <a:lnTo>
                      <a:pt x="80" y="40"/>
                    </a:lnTo>
                    <a:lnTo>
                      <a:pt x="88" y="32"/>
                    </a:lnTo>
                    <a:lnTo>
                      <a:pt x="96" y="32"/>
                    </a:lnTo>
                    <a:lnTo>
                      <a:pt x="88" y="40"/>
                    </a:lnTo>
                    <a:lnTo>
                      <a:pt x="88" y="48"/>
                    </a:lnTo>
                    <a:lnTo>
                      <a:pt x="88" y="56"/>
                    </a:lnTo>
                    <a:lnTo>
                      <a:pt x="96" y="48"/>
                    </a:lnTo>
                    <a:lnTo>
                      <a:pt x="104" y="40"/>
                    </a:lnTo>
                    <a:lnTo>
                      <a:pt x="112" y="32"/>
                    </a:lnTo>
                    <a:lnTo>
                      <a:pt x="104" y="32"/>
                    </a:lnTo>
                    <a:lnTo>
                      <a:pt x="104" y="24"/>
                    </a:lnTo>
                    <a:lnTo>
                      <a:pt x="112" y="16"/>
                    </a:lnTo>
                    <a:lnTo>
                      <a:pt x="120" y="16"/>
                    </a:lnTo>
                    <a:lnTo>
                      <a:pt x="136" y="16"/>
                    </a:lnTo>
                    <a:lnTo>
                      <a:pt x="152" y="16"/>
                    </a:lnTo>
                    <a:lnTo>
                      <a:pt x="160" y="0"/>
                    </a:lnTo>
                    <a:lnTo>
                      <a:pt x="192" y="0"/>
                    </a:lnTo>
                    <a:lnTo>
                      <a:pt x="200" y="8"/>
                    </a:lnTo>
                    <a:lnTo>
                      <a:pt x="208" y="16"/>
                    </a:lnTo>
                    <a:lnTo>
                      <a:pt x="216" y="24"/>
                    </a:lnTo>
                    <a:close/>
                  </a:path>
                </a:pathLst>
              </a:custGeom>
              <a:grpFill/>
              <a:ln w="6350">
                <a:solidFill>
                  <a:schemeClr val="bg2">
                    <a:lumMod val="40000"/>
                    <a:lumOff val="60000"/>
                  </a:schemeClr>
                </a:solidFill>
                <a:round/>
                <a:headEnd/>
                <a:tailEnd/>
              </a:ln>
            </p:spPr>
            <p:txBody>
              <a:bodyPr/>
              <a:lstStyle/>
              <a:p>
                <a:endParaRPr lang="en-US" dirty="0"/>
              </a:p>
            </p:txBody>
          </p:sp>
          <p:sp>
            <p:nvSpPr>
              <p:cNvPr id="43" name="Freeform 137"/>
              <p:cNvSpPr>
                <a:spLocks/>
              </p:cNvSpPr>
              <p:nvPr/>
            </p:nvSpPr>
            <p:spPr bwMode="auto">
              <a:xfrm>
                <a:off x="5935253" y="1597671"/>
                <a:ext cx="867737" cy="618731"/>
              </a:xfrm>
              <a:custGeom>
                <a:avLst/>
                <a:gdLst>
                  <a:gd name="T0" fmla="*/ 56 w 504"/>
                  <a:gd name="T1" fmla="*/ 272 h 384"/>
                  <a:gd name="T2" fmla="*/ 48 w 504"/>
                  <a:gd name="T3" fmla="*/ 296 h 384"/>
                  <a:gd name="T4" fmla="*/ 24 w 504"/>
                  <a:gd name="T5" fmla="*/ 320 h 384"/>
                  <a:gd name="T6" fmla="*/ 32 w 504"/>
                  <a:gd name="T7" fmla="*/ 328 h 384"/>
                  <a:gd name="T8" fmla="*/ 48 w 504"/>
                  <a:gd name="T9" fmla="*/ 328 h 384"/>
                  <a:gd name="T10" fmla="*/ 72 w 504"/>
                  <a:gd name="T11" fmla="*/ 328 h 384"/>
                  <a:gd name="T12" fmla="*/ 112 w 504"/>
                  <a:gd name="T13" fmla="*/ 288 h 384"/>
                  <a:gd name="T14" fmla="*/ 152 w 504"/>
                  <a:gd name="T15" fmla="*/ 240 h 384"/>
                  <a:gd name="T16" fmla="*/ 200 w 504"/>
                  <a:gd name="T17" fmla="*/ 248 h 384"/>
                  <a:gd name="T18" fmla="*/ 216 w 504"/>
                  <a:gd name="T19" fmla="*/ 232 h 384"/>
                  <a:gd name="T20" fmla="*/ 256 w 504"/>
                  <a:gd name="T21" fmla="*/ 208 h 384"/>
                  <a:gd name="T22" fmla="*/ 312 w 504"/>
                  <a:gd name="T23" fmla="*/ 192 h 384"/>
                  <a:gd name="T24" fmla="*/ 296 w 504"/>
                  <a:gd name="T25" fmla="*/ 160 h 384"/>
                  <a:gd name="T26" fmla="*/ 288 w 504"/>
                  <a:gd name="T27" fmla="*/ 168 h 384"/>
                  <a:gd name="T28" fmla="*/ 248 w 504"/>
                  <a:gd name="T29" fmla="*/ 160 h 384"/>
                  <a:gd name="T30" fmla="*/ 264 w 504"/>
                  <a:gd name="T31" fmla="*/ 128 h 384"/>
                  <a:gd name="T32" fmla="*/ 320 w 504"/>
                  <a:gd name="T33" fmla="*/ 88 h 384"/>
                  <a:gd name="T34" fmla="*/ 400 w 504"/>
                  <a:gd name="T35" fmla="*/ 64 h 384"/>
                  <a:gd name="T36" fmla="*/ 416 w 504"/>
                  <a:gd name="T37" fmla="*/ 64 h 384"/>
                  <a:gd name="T38" fmla="*/ 432 w 504"/>
                  <a:gd name="T39" fmla="*/ 72 h 384"/>
                  <a:gd name="T40" fmla="*/ 440 w 504"/>
                  <a:gd name="T41" fmla="*/ 48 h 384"/>
                  <a:gd name="T42" fmla="*/ 424 w 504"/>
                  <a:gd name="T43" fmla="*/ 56 h 384"/>
                  <a:gd name="T44" fmla="*/ 416 w 504"/>
                  <a:gd name="T45" fmla="*/ 48 h 384"/>
                  <a:gd name="T46" fmla="*/ 400 w 504"/>
                  <a:gd name="T47" fmla="*/ 48 h 384"/>
                  <a:gd name="T48" fmla="*/ 432 w 504"/>
                  <a:gd name="T49" fmla="*/ 32 h 384"/>
                  <a:gd name="T50" fmla="*/ 448 w 504"/>
                  <a:gd name="T51" fmla="*/ 32 h 384"/>
                  <a:gd name="T52" fmla="*/ 488 w 504"/>
                  <a:gd name="T53" fmla="*/ 8 h 384"/>
                  <a:gd name="T54" fmla="*/ 504 w 504"/>
                  <a:gd name="T55" fmla="*/ 8 h 384"/>
                  <a:gd name="T56" fmla="*/ 480 w 504"/>
                  <a:gd name="T57" fmla="*/ 32 h 384"/>
                  <a:gd name="T58" fmla="*/ 496 w 504"/>
                  <a:gd name="T59" fmla="*/ 40 h 384"/>
                  <a:gd name="T60" fmla="*/ 496 w 504"/>
                  <a:gd name="T61" fmla="*/ 56 h 384"/>
                  <a:gd name="T62" fmla="*/ 496 w 504"/>
                  <a:gd name="T63" fmla="*/ 64 h 384"/>
                  <a:gd name="T64" fmla="*/ 496 w 504"/>
                  <a:gd name="T65" fmla="*/ 88 h 384"/>
                  <a:gd name="T66" fmla="*/ 464 w 504"/>
                  <a:gd name="T67" fmla="*/ 120 h 384"/>
                  <a:gd name="T68" fmla="*/ 440 w 504"/>
                  <a:gd name="T69" fmla="*/ 128 h 384"/>
                  <a:gd name="T70" fmla="*/ 416 w 504"/>
                  <a:gd name="T71" fmla="*/ 136 h 384"/>
                  <a:gd name="T72" fmla="*/ 400 w 504"/>
                  <a:gd name="T73" fmla="*/ 136 h 384"/>
                  <a:gd name="T74" fmla="*/ 344 w 504"/>
                  <a:gd name="T75" fmla="*/ 128 h 384"/>
                  <a:gd name="T76" fmla="*/ 304 w 504"/>
                  <a:gd name="T77" fmla="*/ 160 h 384"/>
                  <a:gd name="T78" fmla="*/ 320 w 504"/>
                  <a:gd name="T79" fmla="*/ 184 h 384"/>
                  <a:gd name="T80" fmla="*/ 320 w 504"/>
                  <a:gd name="T81" fmla="*/ 200 h 384"/>
                  <a:gd name="T82" fmla="*/ 312 w 504"/>
                  <a:gd name="T83" fmla="*/ 216 h 384"/>
                  <a:gd name="T84" fmla="*/ 296 w 504"/>
                  <a:gd name="T85" fmla="*/ 240 h 384"/>
                  <a:gd name="T86" fmla="*/ 288 w 504"/>
                  <a:gd name="T87" fmla="*/ 248 h 384"/>
                  <a:gd name="T88" fmla="*/ 232 w 504"/>
                  <a:gd name="T89" fmla="*/ 296 h 384"/>
                  <a:gd name="T90" fmla="*/ 184 w 504"/>
                  <a:gd name="T91" fmla="*/ 312 h 384"/>
                  <a:gd name="T92" fmla="*/ 128 w 504"/>
                  <a:gd name="T93" fmla="*/ 368 h 384"/>
                  <a:gd name="T94" fmla="*/ 104 w 504"/>
                  <a:gd name="T95" fmla="*/ 368 h 384"/>
                  <a:gd name="T96" fmla="*/ 72 w 504"/>
                  <a:gd name="T97" fmla="*/ 384 h 384"/>
                  <a:gd name="T98" fmla="*/ 48 w 504"/>
                  <a:gd name="T99" fmla="*/ 384 h 384"/>
                  <a:gd name="T100" fmla="*/ 48 w 504"/>
                  <a:gd name="T101" fmla="*/ 376 h 384"/>
                  <a:gd name="T102" fmla="*/ 56 w 504"/>
                  <a:gd name="T103" fmla="*/ 368 h 384"/>
                  <a:gd name="T104" fmla="*/ 40 w 504"/>
                  <a:gd name="T105" fmla="*/ 376 h 384"/>
                  <a:gd name="T106" fmla="*/ 8 w 504"/>
                  <a:gd name="T107" fmla="*/ 360 h 384"/>
                  <a:gd name="T108" fmla="*/ 0 w 504"/>
                  <a:gd name="T109" fmla="*/ 368 h 384"/>
                  <a:gd name="T110" fmla="*/ 0 w 504"/>
                  <a:gd name="T111" fmla="*/ 352 h 384"/>
                  <a:gd name="T112" fmla="*/ 16 w 504"/>
                  <a:gd name="T113" fmla="*/ 328 h 384"/>
                  <a:gd name="T114" fmla="*/ 24 w 504"/>
                  <a:gd name="T115" fmla="*/ 296 h 384"/>
                  <a:gd name="T116" fmla="*/ 40 w 504"/>
                  <a:gd name="T117" fmla="*/ 288 h 384"/>
                  <a:gd name="T118" fmla="*/ 40 w 504"/>
                  <a:gd name="T119" fmla="*/ 272 h 384"/>
                  <a:gd name="T120" fmla="*/ 48 w 504"/>
                  <a:gd name="T121" fmla="*/ 256 h 384"/>
                  <a:gd name="T122" fmla="*/ 56 w 504"/>
                  <a:gd name="T123" fmla="*/ 264 h 384"/>
                  <a:gd name="T124" fmla="*/ 56 w 504"/>
                  <a:gd name="T125" fmla="*/ 256 h 38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04"/>
                  <a:gd name="T190" fmla="*/ 0 h 384"/>
                  <a:gd name="T191" fmla="*/ 504 w 504"/>
                  <a:gd name="T192" fmla="*/ 384 h 38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04" h="384">
                    <a:moveTo>
                      <a:pt x="64" y="256"/>
                    </a:moveTo>
                    <a:lnTo>
                      <a:pt x="56" y="264"/>
                    </a:lnTo>
                    <a:lnTo>
                      <a:pt x="56" y="272"/>
                    </a:lnTo>
                    <a:lnTo>
                      <a:pt x="72" y="272"/>
                    </a:lnTo>
                    <a:lnTo>
                      <a:pt x="72" y="288"/>
                    </a:lnTo>
                    <a:lnTo>
                      <a:pt x="48" y="296"/>
                    </a:lnTo>
                    <a:lnTo>
                      <a:pt x="32" y="296"/>
                    </a:lnTo>
                    <a:lnTo>
                      <a:pt x="24" y="304"/>
                    </a:lnTo>
                    <a:lnTo>
                      <a:pt x="24" y="320"/>
                    </a:lnTo>
                    <a:lnTo>
                      <a:pt x="32" y="328"/>
                    </a:lnTo>
                    <a:lnTo>
                      <a:pt x="40" y="328"/>
                    </a:lnTo>
                    <a:lnTo>
                      <a:pt x="48" y="328"/>
                    </a:lnTo>
                    <a:lnTo>
                      <a:pt x="48" y="320"/>
                    </a:lnTo>
                    <a:lnTo>
                      <a:pt x="72" y="328"/>
                    </a:lnTo>
                    <a:lnTo>
                      <a:pt x="72" y="312"/>
                    </a:lnTo>
                    <a:lnTo>
                      <a:pt x="104" y="296"/>
                    </a:lnTo>
                    <a:lnTo>
                      <a:pt x="112" y="288"/>
                    </a:lnTo>
                    <a:lnTo>
                      <a:pt x="120" y="264"/>
                    </a:lnTo>
                    <a:lnTo>
                      <a:pt x="152" y="240"/>
                    </a:lnTo>
                    <a:lnTo>
                      <a:pt x="184" y="240"/>
                    </a:lnTo>
                    <a:lnTo>
                      <a:pt x="192" y="240"/>
                    </a:lnTo>
                    <a:lnTo>
                      <a:pt x="200" y="248"/>
                    </a:lnTo>
                    <a:lnTo>
                      <a:pt x="240" y="240"/>
                    </a:lnTo>
                    <a:lnTo>
                      <a:pt x="216" y="232"/>
                    </a:lnTo>
                    <a:lnTo>
                      <a:pt x="216" y="224"/>
                    </a:lnTo>
                    <a:lnTo>
                      <a:pt x="256" y="208"/>
                    </a:lnTo>
                    <a:lnTo>
                      <a:pt x="272" y="200"/>
                    </a:lnTo>
                    <a:lnTo>
                      <a:pt x="312" y="192"/>
                    </a:lnTo>
                    <a:lnTo>
                      <a:pt x="304" y="176"/>
                    </a:lnTo>
                    <a:lnTo>
                      <a:pt x="296" y="168"/>
                    </a:lnTo>
                    <a:lnTo>
                      <a:pt x="296" y="160"/>
                    </a:lnTo>
                    <a:lnTo>
                      <a:pt x="288" y="168"/>
                    </a:lnTo>
                    <a:lnTo>
                      <a:pt x="264" y="168"/>
                    </a:lnTo>
                    <a:lnTo>
                      <a:pt x="256" y="160"/>
                    </a:lnTo>
                    <a:lnTo>
                      <a:pt x="248" y="160"/>
                    </a:lnTo>
                    <a:lnTo>
                      <a:pt x="264" y="128"/>
                    </a:lnTo>
                    <a:lnTo>
                      <a:pt x="288" y="104"/>
                    </a:lnTo>
                    <a:lnTo>
                      <a:pt x="320" y="88"/>
                    </a:lnTo>
                    <a:lnTo>
                      <a:pt x="392" y="64"/>
                    </a:lnTo>
                    <a:lnTo>
                      <a:pt x="400" y="64"/>
                    </a:lnTo>
                    <a:lnTo>
                      <a:pt x="408" y="64"/>
                    </a:lnTo>
                    <a:lnTo>
                      <a:pt x="416" y="64"/>
                    </a:lnTo>
                    <a:lnTo>
                      <a:pt x="424" y="72"/>
                    </a:lnTo>
                    <a:lnTo>
                      <a:pt x="432" y="72"/>
                    </a:lnTo>
                    <a:lnTo>
                      <a:pt x="448" y="56"/>
                    </a:lnTo>
                    <a:lnTo>
                      <a:pt x="440" y="48"/>
                    </a:lnTo>
                    <a:lnTo>
                      <a:pt x="424" y="56"/>
                    </a:lnTo>
                    <a:lnTo>
                      <a:pt x="424" y="48"/>
                    </a:lnTo>
                    <a:lnTo>
                      <a:pt x="416" y="48"/>
                    </a:lnTo>
                    <a:lnTo>
                      <a:pt x="400" y="48"/>
                    </a:lnTo>
                    <a:lnTo>
                      <a:pt x="408" y="40"/>
                    </a:lnTo>
                    <a:lnTo>
                      <a:pt x="432" y="32"/>
                    </a:lnTo>
                    <a:lnTo>
                      <a:pt x="432" y="48"/>
                    </a:lnTo>
                    <a:lnTo>
                      <a:pt x="448" y="32"/>
                    </a:lnTo>
                    <a:lnTo>
                      <a:pt x="464" y="24"/>
                    </a:lnTo>
                    <a:lnTo>
                      <a:pt x="472" y="24"/>
                    </a:lnTo>
                    <a:lnTo>
                      <a:pt x="488" y="8"/>
                    </a:lnTo>
                    <a:lnTo>
                      <a:pt x="496" y="0"/>
                    </a:lnTo>
                    <a:lnTo>
                      <a:pt x="504" y="8"/>
                    </a:lnTo>
                    <a:lnTo>
                      <a:pt x="480" y="32"/>
                    </a:lnTo>
                    <a:lnTo>
                      <a:pt x="488" y="32"/>
                    </a:lnTo>
                    <a:lnTo>
                      <a:pt x="496" y="40"/>
                    </a:lnTo>
                    <a:lnTo>
                      <a:pt x="496" y="56"/>
                    </a:lnTo>
                    <a:lnTo>
                      <a:pt x="488" y="56"/>
                    </a:lnTo>
                    <a:lnTo>
                      <a:pt x="496" y="64"/>
                    </a:lnTo>
                    <a:lnTo>
                      <a:pt x="496" y="80"/>
                    </a:lnTo>
                    <a:lnTo>
                      <a:pt x="496" y="88"/>
                    </a:lnTo>
                    <a:lnTo>
                      <a:pt x="488" y="88"/>
                    </a:lnTo>
                    <a:lnTo>
                      <a:pt x="472" y="104"/>
                    </a:lnTo>
                    <a:lnTo>
                      <a:pt x="464" y="120"/>
                    </a:lnTo>
                    <a:lnTo>
                      <a:pt x="448" y="128"/>
                    </a:lnTo>
                    <a:lnTo>
                      <a:pt x="440" y="128"/>
                    </a:lnTo>
                    <a:lnTo>
                      <a:pt x="432" y="128"/>
                    </a:lnTo>
                    <a:lnTo>
                      <a:pt x="424" y="128"/>
                    </a:lnTo>
                    <a:lnTo>
                      <a:pt x="416" y="136"/>
                    </a:lnTo>
                    <a:lnTo>
                      <a:pt x="400" y="136"/>
                    </a:lnTo>
                    <a:lnTo>
                      <a:pt x="392" y="128"/>
                    </a:lnTo>
                    <a:lnTo>
                      <a:pt x="344" y="128"/>
                    </a:lnTo>
                    <a:lnTo>
                      <a:pt x="312" y="152"/>
                    </a:lnTo>
                    <a:lnTo>
                      <a:pt x="304" y="160"/>
                    </a:lnTo>
                    <a:lnTo>
                      <a:pt x="304" y="168"/>
                    </a:lnTo>
                    <a:lnTo>
                      <a:pt x="312" y="176"/>
                    </a:lnTo>
                    <a:lnTo>
                      <a:pt x="320" y="184"/>
                    </a:lnTo>
                    <a:lnTo>
                      <a:pt x="320" y="192"/>
                    </a:lnTo>
                    <a:lnTo>
                      <a:pt x="320" y="200"/>
                    </a:lnTo>
                    <a:lnTo>
                      <a:pt x="320" y="208"/>
                    </a:lnTo>
                    <a:lnTo>
                      <a:pt x="312" y="216"/>
                    </a:lnTo>
                    <a:lnTo>
                      <a:pt x="304" y="224"/>
                    </a:lnTo>
                    <a:lnTo>
                      <a:pt x="296" y="240"/>
                    </a:lnTo>
                    <a:lnTo>
                      <a:pt x="288" y="248"/>
                    </a:lnTo>
                    <a:lnTo>
                      <a:pt x="272" y="264"/>
                    </a:lnTo>
                    <a:lnTo>
                      <a:pt x="256" y="272"/>
                    </a:lnTo>
                    <a:lnTo>
                      <a:pt x="232" y="296"/>
                    </a:lnTo>
                    <a:lnTo>
                      <a:pt x="216" y="304"/>
                    </a:lnTo>
                    <a:lnTo>
                      <a:pt x="184" y="312"/>
                    </a:lnTo>
                    <a:lnTo>
                      <a:pt x="144" y="352"/>
                    </a:lnTo>
                    <a:lnTo>
                      <a:pt x="128" y="368"/>
                    </a:lnTo>
                    <a:lnTo>
                      <a:pt x="112" y="368"/>
                    </a:lnTo>
                    <a:lnTo>
                      <a:pt x="104" y="368"/>
                    </a:lnTo>
                    <a:lnTo>
                      <a:pt x="96" y="376"/>
                    </a:lnTo>
                    <a:lnTo>
                      <a:pt x="80" y="384"/>
                    </a:lnTo>
                    <a:lnTo>
                      <a:pt x="72" y="384"/>
                    </a:lnTo>
                    <a:lnTo>
                      <a:pt x="64" y="376"/>
                    </a:lnTo>
                    <a:lnTo>
                      <a:pt x="56" y="384"/>
                    </a:lnTo>
                    <a:lnTo>
                      <a:pt x="48" y="384"/>
                    </a:lnTo>
                    <a:lnTo>
                      <a:pt x="40" y="384"/>
                    </a:lnTo>
                    <a:lnTo>
                      <a:pt x="48" y="376"/>
                    </a:lnTo>
                    <a:lnTo>
                      <a:pt x="64" y="376"/>
                    </a:lnTo>
                    <a:lnTo>
                      <a:pt x="56" y="368"/>
                    </a:lnTo>
                    <a:lnTo>
                      <a:pt x="48" y="376"/>
                    </a:lnTo>
                    <a:lnTo>
                      <a:pt x="40" y="376"/>
                    </a:lnTo>
                    <a:lnTo>
                      <a:pt x="32" y="360"/>
                    </a:lnTo>
                    <a:lnTo>
                      <a:pt x="8" y="360"/>
                    </a:lnTo>
                    <a:lnTo>
                      <a:pt x="0" y="368"/>
                    </a:lnTo>
                    <a:lnTo>
                      <a:pt x="0" y="360"/>
                    </a:lnTo>
                    <a:lnTo>
                      <a:pt x="0" y="352"/>
                    </a:lnTo>
                    <a:lnTo>
                      <a:pt x="16" y="336"/>
                    </a:lnTo>
                    <a:lnTo>
                      <a:pt x="16" y="328"/>
                    </a:lnTo>
                    <a:lnTo>
                      <a:pt x="16" y="320"/>
                    </a:lnTo>
                    <a:lnTo>
                      <a:pt x="16" y="304"/>
                    </a:lnTo>
                    <a:lnTo>
                      <a:pt x="24" y="296"/>
                    </a:lnTo>
                    <a:lnTo>
                      <a:pt x="32" y="296"/>
                    </a:lnTo>
                    <a:lnTo>
                      <a:pt x="40" y="288"/>
                    </a:lnTo>
                    <a:lnTo>
                      <a:pt x="40" y="280"/>
                    </a:lnTo>
                    <a:lnTo>
                      <a:pt x="40" y="272"/>
                    </a:lnTo>
                    <a:lnTo>
                      <a:pt x="40" y="264"/>
                    </a:lnTo>
                    <a:lnTo>
                      <a:pt x="40" y="256"/>
                    </a:lnTo>
                    <a:lnTo>
                      <a:pt x="48" y="256"/>
                    </a:lnTo>
                    <a:lnTo>
                      <a:pt x="56" y="264"/>
                    </a:lnTo>
                    <a:lnTo>
                      <a:pt x="56" y="256"/>
                    </a:lnTo>
                    <a:lnTo>
                      <a:pt x="64" y="256"/>
                    </a:lnTo>
                    <a:close/>
                  </a:path>
                </a:pathLst>
              </a:custGeom>
              <a:grpFill/>
              <a:ln w="6350">
                <a:solidFill>
                  <a:schemeClr val="bg2">
                    <a:lumMod val="40000"/>
                    <a:lumOff val="60000"/>
                  </a:schemeClr>
                </a:solidFill>
                <a:round/>
                <a:headEnd/>
                <a:tailEnd/>
              </a:ln>
            </p:spPr>
            <p:txBody>
              <a:bodyPr/>
              <a:lstStyle/>
              <a:p>
                <a:endParaRPr lang="en-US" dirty="0"/>
              </a:p>
            </p:txBody>
          </p:sp>
          <p:sp>
            <p:nvSpPr>
              <p:cNvPr id="44" name="Freeform 138"/>
              <p:cNvSpPr>
                <a:spLocks/>
              </p:cNvSpPr>
              <p:nvPr/>
            </p:nvSpPr>
            <p:spPr bwMode="auto">
              <a:xfrm>
                <a:off x="5674498" y="1404996"/>
                <a:ext cx="660581" cy="605163"/>
              </a:xfrm>
              <a:custGeom>
                <a:avLst/>
                <a:gdLst>
                  <a:gd name="T0" fmla="*/ 208 w 384"/>
                  <a:gd name="T1" fmla="*/ 344 h 376"/>
                  <a:gd name="T2" fmla="*/ 168 w 384"/>
                  <a:gd name="T3" fmla="*/ 240 h 376"/>
                  <a:gd name="T4" fmla="*/ 144 w 384"/>
                  <a:gd name="T5" fmla="*/ 248 h 376"/>
                  <a:gd name="T6" fmla="*/ 136 w 384"/>
                  <a:gd name="T7" fmla="*/ 264 h 376"/>
                  <a:gd name="T8" fmla="*/ 120 w 384"/>
                  <a:gd name="T9" fmla="*/ 280 h 376"/>
                  <a:gd name="T10" fmla="*/ 120 w 384"/>
                  <a:gd name="T11" fmla="*/ 296 h 376"/>
                  <a:gd name="T12" fmla="*/ 96 w 384"/>
                  <a:gd name="T13" fmla="*/ 288 h 376"/>
                  <a:gd name="T14" fmla="*/ 96 w 384"/>
                  <a:gd name="T15" fmla="*/ 256 h 376"/>
                  <a:gd name="T16" fmla="*/ 112 w 384"/>
                  <a:gd name="T17" fmla="*/ 248 h 376"/>
                  <a:gd name="T18" fmla="*/ 120 w 384"/>
                  <a:gd name="T19" fmla="*/ 224 h 376"/>
                  <a:gd name="T20" fmla="*/ 128 w 384"/>
                  <a:gd name="T21" fmla="*/ 208 h 376"/>
                  <a:gd name="T22" fmla="*/ 120 w 384"/>
                  <a:gd name="T23" fmla="*/ 160 h 376"/>
                  <a:gd name="T24" fmla="*/ 112 w 384"/>
                  <a:gd name="T25" fmla="*/ 144 h 376"/>
                  <a:gd name="T26" fmla="*/ 120 w 384"/>
                  <a:gd name="T27" fmla="*/ 144 h 376"/>
                  <a:gd name="T28" fmla="*/ 104 w 384"/>
                  <a:gd name="T29" fmla="*/ 120 h 376"/>
                  <a:gd name="T30" fmla="*/ 80 w 384"/>
                  <a:gd name="T31" fmla="*/ 112 h 376"/>
                  <a:gd name="T32" fmla="*/ 64 w 384"/>
                  <a:gd name="T33" fmla="*/ 104 h 376"/>
                  <a:gd name="T34" fmla="*/ 48 w 384"/>
                  <a:gd name="T35" fmla="*/ 96 h 376"/>
                  <a:gd name="T36" fmla="*/ 16 w 384"/>
                  <a:gd name="T37" fmla="*/ 80 h 376"/>
                  <a:gd name="T38" fmla="*/ 8 w 384"/>
                  <a:gd name="T39" fmla="*/ 80 h 376"/>
                  <a:gd name="T40" fmla="*/ 0 w 384"/>
                  <a:gd name="T41" fmla="*/ 72 h 376"/>
                  <a:gd name="T42" fmla="*/ 8 w 384"/>
                  <a:gd name="T43" fmla="*/ 80 h 376"/>
                  <a:gd name="T44" fmla="*/ 8 w 384"/>
                  <a:gd name="T45" fmla="*/ 64 h 376"/>
                  <a:gd name="T46" fmla="*/ 16 w 384"/>
                  <a:gd name="T47" fmla="*/ 56 h 376"/>
                  <a:gd name="T48" fmla="*/ 16 w 384"/>
                  <a:gd name="T49" fmla="*/ 64 h 376"/>
                  <a:gd name="T50" fmla="*/ 40 w 384"/>
                  <a:gd name="T51" fmla="*/ 56 h 376"/>
                  <a:gd name="T52" fmla="*/ 64 w 384"/>
                  <a:gd name="T53" fmla="*/ 48 h 376"/>
                  <a:gd name="T54" fmla="*/ 64 w 384"/>
                  <a:gd name="T55" fmla="*/ 48 h 376"/>
                  <a:gd name="T56" fmla="*/ 40 w 384"/>
                  <a:gd name="T57" fmla="*/ 40 h 376"/>
                  <a:gd name="T58" fmla="*/ 40 w 384"/>
                  <a:gd name="T59" fmla="*/ 8 h 376"/>
                  <a:gd name="T60" fmla="*/ 24 w 384"/>
                  <a:gd name="T61" fmla="*/ 16 h 376"/>
                  <a:gd name="T62" fmla="*/ 40 w 384"/>
                  <a:gd name="T63" fmla="*/ 0 h 376"/>
                  <a:gd name="T64" fmla="*/ 56 w 384"/>
                  <a:gd name="T65" fmla="*/ 16 h 376"/>
                  <a:gd name="T66" fmla="*/ 80 w 384"/>
                  <a:gd name="T67" fmla="*/ 24 h 376"/>
                  <a:gd name="T68" fmla="*/ 176 w 384"/>
                  <a:gd name="T69" fmla="*/ 24 h 376"/>
                  <a:gd name="T70" fmla="*/ 224 w 384"/>
                  <a:gd name="T71" fmla="*/ 24 h 376"/>
                  <a:gd name="T72" fmla="*/ 272 w 384"/>
                  <a:gd name="T73" fmla="*/ 24 h 376"/>
                  <a:gd name="T74" fmla="*/ 288 w 384"/>
                  <a:gd name="T75" fmla="*/ 16 h 376"/>
                  <a:gd name="T76" fmla="*/ 288 w 384"/>
                  <a:gd name="T77" fmla="*/ 32 h 376"/>
                  <a:gd name="T78" fmla="*/ 336 w 384"/>
                  <a:gd name="T79" fmla="*/ 72 h 376"/>
                  <a:gd name="T80" fmla="*/ 352 w 384"/>
                  <a:gd name="T81" fmla="*/ 80 h 376"/>
                  <a:gd name="T82" fmla="*/ 352 w 384"/>
                  <a:gd name="T83" fmla="*/ 104 h 376"/>
                  <a:gd name="T84" fmla="*/ 384 w 384"/>
                  <a:gd name="T85" fmla="*/ 128 h 376"/>
                  <a:gd name="T86" fmla="*/ 368 w 384"/>
                  <a:gd name="T87" fmla="*/ 128 h 376"/>
                  <a:gd name="T88" fmla="*/ 368 w 384"/>
                  <a:gd name="T89" fmla="*/ 144 h 376"/>
                  <a:gd name="T90" fmla="*/ 328 w 384"/>
                  <a:gd name="T91" fmla="*/ 168 h 376"/>
                  <a:gd name="T92" fmla="*/ 304 w 384"/>
                  <a:gd name="T93" fmla="*/ 160 h 376"/>
                  <a:gd name="T94" fmla="*/ 280 w 384"/>
                  <a:gd name="T95" fmla="*/ 136 h 376"/>
                  <a:gd name="T96" fmla="*/ 264 w 384"/>
                  <a:gd name="T97" fmla="*/ 112 h 376"/>
                  <a:gd name="T98" fmla="*/ 240 w 384"/>
                  <a:gd name="T99" fmla="*/ 104 h 376"/>
                  <a:gd name="T100" fmla="*/ 232 w 384"/>
                  <a:gd name="T101" fmla="*/ 112 h 376"/>
                  <a:gd name="T102" fmla="*/ 256 w 384"/>
                  <a:gd name="T103" fmla="*/ 128 h 376"/>
                  <a:gd name="T104" fmla="*/ 264 w 384"/>
                  <a:gd name="T105" fmla="*/ 144 h 376"/>
                  <a:gd name="T106" fmla="*/ 256 w 384"/>
                  <a:gd name="T107" fmla="*/ 192 h 376"/>
                  <a:gd name="T108" fmla="*/ 256 w 384"/>
                  <a:gd name="T109" fmla="*/ 208 h 376"/>
                  <a:gd name="T110" fmla="*/ 248 w 384"/>
                  <a:gd name="T111" fmla="*/ 232 h 376"/>
                  <a:gd name="T112" fmla="*/ 256 w 384"/>
                  <a:gd name="T113" fmla="*/ 304 h 376"/>
                  <a:gd name="T114" fmla="*/ 216 w 384"/>
                  <a:gd name="T115" fmla="*/ 336 h 376"/>
                  <a:gd name="T116" fmla="*/ 216 w 384"/>
                  <a:gd name="T117" fmla="*/ 376 h 3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84"/>
                  <a:gd name="T178" fmla="*/ 0 h 376"/>
                  <a:gd name="T179" fmla="*/ 384 w 384"/>
                  <a:gd name="T180" fmla="*/ 376 h 3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84" h="376">
                    <a:moveTo>
                      <a:pt x="208" y="376"/>
                    </a:moveTo>
                    <a:lnTo>
                      <a:pt x="208" y="344"/>
                    </a:lnTo>
                    <a:lnTo>
                      <a:pt x="200" y="280"/>
                    </a:lnTo>
                    <a:lnTo>
                      <a:pt x="176" y="240"/>
                    </a:lnTo>
                    <a:lnTo>
                      <a:pt x="168" y="240"/>
                    </a:lnTo>
                    <a:lnTo>
                      <a:pt x="160" y="240"/>
                    </a:lnTo>
                    <a:lnTo>
                      <a:pt x="152" y="248"/>
                    </a:lnTo>
                    <a:lnTo>
                      <a:pt x="144" y="248"/>
                    </a:lnTo>
                    <a:lnTo>
                      <a:pt x="136" y="256"/>
                    </a:lnTo>
                    <a:lnTo>
                      <a:pt x="136" y="264"/>
                    </a:lnTo>
                    <a:lnTo>
                      <a:pt x="128" y="280"/>
                    </a:lnTo>
                    <a:lnTo>
                      <a:pt x="120" y="280"/>
                    </a:lnTo>
                    <a:lnTo>
                      <a:pt x="120" y="288"/>
                    </a:lnTo>
                    <a:lnTo>
                      <a:pt x="120" y="296"/>
                    </a:lnTo>
                    <a:lnTo>
                      <a:pt x="112" y="296"/>
                    </a:lnTo>
                    <a:lnTo>
                      <a:pt x="104" y="288"/>
                    </a:lnTo>
                    <a:lnTo>
                      <a:pt x="96" y="288"/>
                    </a:lnTo>
                    <a:lnTo>
                      <a:pt x="96" y="272"/>
                    </a:lnTo>
                    <a:lnTo>
                      <a:pt x="96" y="256"/>
                    </a:lnTo>
                    <a:lnTo>
                      <a:pt x="104" y="256"/>
                    </a:lnTo>
                    <a:lnTo>
                      <a:pt x="112" y="248"/>
                    </a:lnTo>
                    <a:lnTo>
                      <a:pt x="120" y="224"/>
                    </a:lnTo>
                    <a:lnTo>
                      <a:pt x="128" y="216"/>
                    </a:lnTo>
                    <a:lnTo>
                      <a:pt x="128" y="208"/>
                    </a:lnTo>
                    <a:lnTo>
                      <a:pt x="128" y="184"/>
                    </a:lnTo>
                    <a:lnTo>
                      <a:pt x="128" y="176"/>
                    </a:lnTo>
                    <a:lnTo>
                      <a:pt x="120" y="160"/>
                    </a:lnTo>
                    <a:lnTo>
                      <a:pt x="112" y="152"/>
                    </a:lnTo>
                    <a:lnTo>
                      <a:pt x="112" y="144"/>
                    </a:lnTo>
                    <a:lnTo>
                      <a:pt x="120" y="144"/>
                    </a:lnTo>
                    <a:lnTo>
                      <a:pt x="128" y="144"/>
                    </a:lnTo>
                    <a:lnTo>
                      <a:pt x="120" y="136"/>
                    </a:lnTo>
                    <a:lnTo>
                      <a:pt x="104" y="120"/>
                    </a:lnTo>
                    <a:lnTo>
                      <a:pt x="96" y="120"/>
                    </a:lnTo>
                    <a:lnTo>
                      <a:pt x="80" y="112"/>
                    </a:lnTo>
                    <a:lnTo>
                      <a:pt x="72" y="104"/>
                    </a:lnTo>
                    <a:lnTo>
                      <a:pt x="64" y="104"/>
                    </a:lnTo>
                    <a:lnTo>
                      <a:pt x="48" y="96"/>
                    </a:lnTo>
                    <a:lnTo>
                      <a:pt x="32" y="88"/>
                    </a:lnTo>
                    <a:lnTo>
                      <a:pt x="16" y="80"/>
                    </a:lnTo>
                    <a:lnTo>
                      <a:pt x="8" y="80"/>
                    </a:lnTo>
                    <a:lnTo>
                      <a:pt x="0" y="72"/>
                    </a:lnTo>
                    <a:lnTo>
                      <a:pt x="8" y="72"/>
                    </a:lnTo>
                    <a:lnTo>
                      <a:pt x="8" y="80"/>
                    </a:lnTo>
                    <a:lnTo>
                      <a:pt x="16" y="80"/>
                    </a:lnTo>
                    <a:lnTo>
                      <a:pt x="8" y="64"/>
                    </a:lnTo>
                    <a:lnTo>
                      <a:pt x="16" y="56"/>
                    </a:lnTo>
                    <a:lnTo>
                      <a:pt x="16" y="64"/>
                    </a:lnTo>
                    <a:lnTo>
                      <a:pt x="24" y="64"/>
                    </a:lnTo>
                    <a:lnTo>
                      <a:pt x="32" y="56"/>
                    </a:lnTo>
                    <a:lnTo>
                      <a:pt x="40" y="56"/>
                    </a:lnTo>
                    <a:lnTo>
                      <a:pt x="64" y="56"/>
                    </a:lnTo>
                    <a:lnTo>
                      <a:pt x="64" y="48"/>
                    </a:lnTo>
                    <a:lnTo>
                      <a:pt x="56" y="40"/>
                    </a:lnTo>
                    <a:lnTo>
                      <a:pt x="40" y="40"/>
                    </a:lnTo>
                    <a:lnTo>
                      <a:pt x="40" y="32"/>
                    </a:lnTo>
                    <a:lnTo>
                      <a:pt x="40" y="8"/>
                    </a:lnTo>
                    <a:lnTo>
                      <a:pt x="32" y="8"/>
                    </a:lnTo>
                    <a:lnTo>
                      <a:pt x="24" y="16"/>
                    </a:lnTo>
                    <a:lnTo>
                      <a:pt x="32" y="8"/>
                    </a:lnTo>
                    <a:lnTo>
                      <a:pt x="40" y="0"/>
                    </a:lnTo>
                    <a:lnTo>
                      <a:pt x="48" y="0"/>
                    </a:lnTo>
                    <a:lnTo>
                      <a:pt x="56" y="16"/>
                    </a:lnTo>
                    <a:lnTo>
                      <a:pt x="56" y="24"/>
                    </a:lnTo>
                    <a:lnTo>
                      <a:pt x="80" y="24"/>
                    </a:lnTo>
                    <a:lnTo>
                      <a:pt x="128" y="24"/>
                    </a:lnTo>
                    <a:lnTo>
                      <a:pt x="160" y="24"/>
                    </a:lnTo>
                    <a:lnTo>
                      <a:pt x="176" y="24"/>
                    </a:lnTo>
                    <a:lnTo>
                      <a:pt x="224" y="24"/>
                    </a:lnTo>
                    <a:lnTo>
                      <a:pt x="232" y="32"/>
                    </a:lnTo>
                    <a:lnTo>
                      <a:pt x="272" y="24"/>
                    </a:lnTo>
                    <a:lnTo>
                      <a:pt x="280" y="16"/>
                    </a:lnTo>
                    <a:lnTo>
                      <a:pt x="288" y="16"/>
                    </a:lnTo>
                    <a:lnTo>
                      <a:pt x="288" y="24"/>
                    </a:lnTo>
                    <a:lnTo>
                      <a:pt x="288" y="32"/>
                    </a:lnTo>
                    <a:lnTo>
                      <a:pt x="336" y="80"/>
                    </a:lnTo>
                    <a:lnTo>
                      <a:pt x="336" y="72"/>
                    </a:lnTo>
                    <a:lnTo>
                      <a:pt x="352" y="80"/>
                    </a:lnTo>
                    <a:lnTo>
                      <a:pt x="344" y="88"/>
                    </a:lnTo>
                    <a:lnTo>
                      <a:pt x="352" y="104"/>
                    </a:lnTo>
                    <a:lnTo>
                      <a:pt x="368" y="120"/>
                    </a:lnTo>
                    <a:lnTo>
                      <a:pt x="384" y="128"/>
                    </a:lnTo>
                    <a:lnTo>
                      <a:pt x="384" y="136"/>
                    </a:lnTo>
                    <a:lnTo>
                      <a:pt x="376" y="136"/>
                    </a:lnTo>
                    <a:lnTo>
                      <a:pt x="368" y="128"/>
                    </a:lnTo>
                    <a:lnTo>
                      <a:pt x="352" y="128"/>
                    </a:lnTo>
                    <a:lnTo>
                      <a:pt x="352" y="136"/>
                    </a:lnTo>
                    <a:lnTo>
                      <a:pt x="368" y="144"/>
                    </a:lnTo>
                    <a:lnTo>
                      <a:pt x="368" y="152"/>
                    </a:lnTo>
                    <a:lnTo>
                      <a:pt x="344" y="168"/>
                    </a:lnTo>
                    <a:lnTo>
                      <a:pt x="328" y="168"/>
                    </a:lnTo>
                    <a:lnTo>
                      <a:pt x="320" y="152"/>
                    </a:lnTo>
                    <a:lnTo>
                      <a:pt x="304" y="152"/>
                    </a:lnTo>
                    <a:lnTo>
                      <a:pt x="304" y="160"/>
                    </a:lnTo>
                    <a:lnTo>
                      <a:pt x="296" y="168"/>
                    </a:lnTo>
                    <a:lnTo>
                      <a:pt x="280" y="136"/>
                    </a:lnTo>
                    <a:lnTo>
                      <a:pt x="272" y="128"/>
                    </a:lnTo>
                    <a:lnTo>
                      <a:pt x="264" y="112"/>
                    </a:lnTo>
                    <a:lnTo>
                      <a:pt x="264" y="104"/>
                    </a:lnTo>
                    <a:lnTo>
                      <a:pt x="240" y="104"/>
                    </a:lnTo>
                    <a:lnTo>
                      <a:pt x="232" y="112"/>
                    </a:lnTo>
                    <a:lnTo>
                      <a:pt x="240" y="112"/>
                    </a:lnTo>
                    <a:lnTo>
                      <a:pt x="256" y="128"/>
                    </a:lnTo>
                    <a:lnTo>
                      <a:pt x="264" y="144"/>
                    </a:lnTo>
                    <a:lnTo>
                      <a:pt x="272" y="152"/>
                    </a:lnTo>
                    <a:lnTo>
                      <a:pt x="272" y="176"/>
                    </a:lnTo>
                    <a:lnTo>
                      <a:pt x="256" y="192"/>
                    </a:lnTo>
                    <a:lnTo>
                      <a:pt x="256" y="200"/>
                    </a:lnTo>
                    <a:lnTo>
                      <a:pt x="256" y="208"/>
                    </a:lnTo>
                    <a:lnTo>
                      <a:pt x="248" y="216"/>
                    </a:lnTo>
                    <a:lnTo>
                      <a:pt x="248" y="224"/>
                    </a:lnTo>
                    <a:lnTo>
                      <a:pt x="248" y="232"/>
                    </a:lnTo>
                    <a:lnTo>
                      <a:pt x="256" y="272"/>
                    </a:lnTo>
                    <a:lnTo>
                      <a:pt x="256" y="304"/>
                    </a:lnTo>
                    <a:lnTo>
                      <a:pt x="216" y="336"/>
                    </a:lnTo>
                    <a:lnTo>
                      <a:pt x="216" y="352"/>
                    </a:lnTo>
                    <a:lnTo>
                      <a:pt x="216" y="376"/>
                    </a:lnTo>
                    <a:lnTo>
                      <a:pt x="208" y="376"/>
                    </a:lnTo>
                    <a:close/>
                  </a:path>
                </a:pathLst>
              </a:custGeom>
              <a:grpFill/>
              <a:ln w="6350">
                <a:solidFill>
                  <a:schemeClr val="bg2">
                    <a:lumMod val="40000"/>
                    <a:lumOff val="60000"/>
                  </a:schemeClr>
                </a:solidFill>
                <a:round/>
                <a:headEnd/>
                <a:tailEnd/>
              </a:ln>
            </p:spPr>
            <p:txBody>
              <a:bodyPr/>
              <a:lstStyle/>
              <a:p>
                <a:endParaRPr lang="en-US" dirty="0"/>
              </a:p>
            </p:txBody>
          </p:sp>
          <p:sp>
            <p:nvSpPr>
              <p:cNvPr id="45" name="Freeform 139"/>
              <p:cNvSpPr>
                <a:spLocks/>
              </p:cNvSpPr>
              <p:nvPr/>
            </p:nvSpPr>
            <p:spPr bwMode="auto">
              <a:xfrm>
                <a:off x="5234110" y="2628890"/>
                <a:ext cx="1003911" cy="477617"/>
              </a:xfrm>
              <a:custGeom>
                <a:avLst/>
                <a:gdLst>
                  <a:gd name="T0" fmla="*/ 504 w 584"/>
                  <a:gd name="T1" fmla="*/ 32 h 296"/>
                  <a:gd name="T2" fmla="*/ 504 w 584"/>
                  <a:gd name="T3" fmla="*/ 24 h 296"/>
                  <a:gd name="T4" fmla="*/ 480 w 584"/>
                  <a:gd name="T5" fmla="*/ 32 h 296"/>
                  <a:gd name="T6" fmla="*/ 456 w 584"/>
                  <a:gd name="T7" fmla="*/ 32 h 296"/>
                  <a:gd name="T8" fmla="*/ 440 w 584"/>
                  <a:gd name="T9" fmla="*/ 32 h 296"/>
                  <a:gd name="T10" fmla="*/ 432 w 584"/>
                  <a:gd name="T11" fmla="*/ 32 h 296"/>
                  <a:gd name="T12" fmla="*/ 392 w 584"/>
                  <a:gd name="T13" fmla="*/ 24 h 296"/>
                  <a:gd name="T14" fmla="*/ 384 w 584"/>
                  <a:gd name="T15" fmla="*/ 0 h 296"/>
                  <a:gd name="T16" fmla="*/ 344 w 584"/>
                  <a:gd name="T17" fmla="*/ 0 h 296"/>
                  <a:gd name="T18" fmla="*/ 344 w 584"/>
                  <a:gd name="T19" fmla="*/ 24 h 296"/>
                  <a:gd name="T20" fmla="*/ 320 w 584"/>
                  <a:gd name="T21" fmla="*/ 40 h 296"/>
                  <a:gd name="T22" fmla="*/ 296 w 584"/>
                  <a:gd name="T23" fmla="*/ 56 h 296"/>
                  <a:gd name="T24" fmla="*/ 296 w 584"/>
                  <a:gd name="T25" fmla="*/ 72 h 296"/>
                  <a:gd name="T26" fmla="*/ 272 w 584"/>
                  <a:gd name="T27" fmla="*/ 88 h 296"/>
                  <a:gd name="T28" fmla="*/ 248 w 584"/>
                  <a:gd name="T29" fmla="*/ 120 h 296"/>
                  <a:gd name="T30" fmla="*/ 232 w 584"/>
                  <a:gd name="T31" fmla="*/ 104 h 296"/>
                  <a:gd name="T32" fmla="*/ 216 w 584"/>
                  <a:gd name="T33" fmla="*/ 144 h 296"/>
                  <a:gd name="T34" fmla="*/ 200 w 584"/>
                  <a:gd name="T35" fmla="*/ 128 h 296"/>
                  <a:gd name="T36" fmla="*/ 176 w 584"/>
                  <a:gd name="T37" fmla="*/ 152 h 296"/>
                  <a:gd name="T38" fmla="*/ 144 w 584"/>
                  <a:gd name="T39" fmla="*/ 144 h 296"/>
                  <a:gd name="T40" fmla="*/ 144 w 584"/>
                  <a:gd name="T41" fmla="*/ 136 h 296"/>
                  <a:gd name="T42" fmla="*/ 136 w 584"/>
                  <a:gd name="T43" fmla="*/ 152 h 296"/>
                  <a:gd name="T44" fmla="*/ 128 w 584"/>
                  <a:gd name="T45" fmla="*/ 144 h 296"/>
                  <a:gd name="T46" fmla="*/ 112 w 584"/>
                  <a:gd name="T47" fmla="*/ 144 h 296"/>
                  <a:gd name="T48" fmla="*/ 112 w 584"/>
                  <a:gd name="T49" fmla="*/ 152 h 296"/>
                  <a:gd name="T50" fmla="*/ 104 w 584"/>
                  <a:gd name="T51" fmla="*/ 160 h 296"/>
                  <a:gd name="T52" fmla="*/ 104 w 584"/>
                  <a:gd name="T53" fmla="*/ 168 h 296"/>
                  <a:gd name="T54" fmla="*/ 104 w 584"/>
                  <a:gd name="T55" fmla="*/ 184 h 296"/>
                  <a:gd name="T56" fmla="*/ 88 w 584"/>
                  <a:gd name="T57" fmla="*/ 192 h 296"/>
                  <a:gd name="T58" fmla="*/ 80 w 584"/>
                  <a:gd name="T59" fmla="*/ 224 h 296"/>
                  <a:gd name="T60" fmla="*/ 72 w 584"/>
                  <a:gd name="T61" fmla="*/ 232 h 296"/>
                  <a:gd name="T62" fmla="*/ 24 w 584"/>
                  <a:gd name="T63" fmla="*/ 232 h 296"/>
                  <a:gd name="T64" fmla="*/ 24 w 584"/>
                  <a:gd name="T65" fmla="*/ 248 h 296"/>
                  <a:gd name="T66" fmla="*/ 32 w 584"/>
                  <a:gd name="T67" fmla="*/ 256 h 296"/>
                  <a:gd name="T68" fmla="*/ 24 w 584"/>
                  <a:gd name="T69" fmla="*/ 288 h 296"/>
                  <a:gd name="T70" fmla="*/ 16 w 584"/>
                  <a:gd name="T71" fmla="*/ 288 h 296"/>
                  <a:gd name="T72" fmla="*/ 120 w 584"/>
                  <a:gd name="T73" fmla="*/ 288 h 296"/>
                  <a:gd name="T74" fmla="*/ 112 w 584"/>
                  <a:gd name="T75" fmla="*/ 272 h 296"/>
                  <a:gd name="T76" fmla="*/ 144 w 584"/>
                  <a:gd name="T77" fmla="*/ 272 h 296"/>
                  <a:gd name="T78" fmla="*/ 482 w 584"/>
                  <a:gd name="T79" fmla="*/ 234 h 296"/>
                  <a:gd name="T80" fmla="*/ 520 w 584"/>
                  <a:gd name="T81" fmla="*/ 208 h 296"/>
                  <a:gd name="T82" fmla="*/ 546 w 584"/>
                  <a:gd name="T83" fmla="*/ 170 h 296"/>
                  <a:gd name="T84" fmla="*/ 568 w 584"/>
                  <a:gd name="T85" fmla="*/ 144 h 296"/>
                  <a:gd name="T86" fmla="*/ 584 w 584"/>
                  <a:gd name="T87" fmla="*/ 128 h 296"/>
                  <a:gd name="T88" fmla="*/ 568 w 584"/>
                  <a:gd name="T89" fmla="*/ 120 h 296"/>
                  <a:gd name="T90" fmla="*/ 552 w 584"/>
                  <a:gd name="T91" fmla="*/ 112 h 296"/>
                  <a:gd name="T92" fmla="*/ 528 w 584"/>
                  <a:gd name="T93" fmla="*/ 72 h 296"/>
                  <a:gd name="T94" fmla="*/ 520 w 584"/>
                  <a:gd name="T95" fmla="*/ 48 h 296"/>
                  <a:gd name="T96" fmla="*/ 520 w 584"/>
                  <a:gd name="T97" fmla="*/ 40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84"/>
                  <a:gd name="T148" fmla="*/ 0 h 296"/>
                  <a:gd name="T149" fmla="*/ 584 w 584"/>
                  <a:gd name="T150" fmla="*/ 296 h 29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84" h="296">
                    <a:moveTo>
                      <a:pt x="520" y="40"/>
                    </a:moveTo>
                    <a:lnTo>
                      <a:pt x="512" y="32"/>
                    </a:lnTo>
                    <a:lnTo>
                      <a:pt x="504" y="32"/>
                    </a:lnTo>
                    <a:lnTo>
                      <a:pt x="504" y="24"/>
                    </a:lnTo>
                    <a:lnTo>
                      <a:pt x="496" y="16"/>
                    </a:lnTo>
                    <a:lnTo>
                      <a:pt x="488" y="16"/>
                    </a:lnTo>
                    <a:lnTo>
                      <a:pt x="480" y="32"/>
                    </a:lnTo>
                    <a:lnTo>
                      <a:pt x="472" y="32"/>
                    </a:lnTo>
                    <a:lnTo>
                      <a:pt x="456" y="32"/>
                    </a:lnTo>
                    <a:lnTo>
                      <a:pt x="448" y="24"/>
                    </a:lnTo>
                    <a:lnTo>
                      <a:pt x="440" y="24"/>
                    </a:lnTo>
                    <a:lnTo>
                      <a:pt x="440" y="32"/>
                    </a:lnTo>
                    <a:lnTo>
                      <a:pt x="432" y="32"/>
                    </a:lnTo>
                    <a:lnTo>
                      <a:pt x="416" y="24"/>
                    </a:lnTo>
                    <a:lnTo>
                      <a:pt x="392" y="24"/>
                    </a:lnTo>
                    <a:lnTo>
                      <a:pt x="392" y="16"/>
                    </a:lnTo>
                    <a:lnTo>
                      <a:pt x="384" y="0"/>
                    </a:lnTo>
                    <a:lnTo>
                      <a:pt x="360" y="0"/>
                    </a:lnTo>
                    <a:lnTo>
                      <a:pt x="344" y="0"/>
                    </a:lnTo>
                    <a:lnTo>
                      <a:pt x="336" y="8"/>
                    </a:lnTo>
                    <a:lnTo>
                      <a:pt x="336" y="16"/>
                    </a:lnTo>
                    <a:lnTo>
                      <a:pt x="344" y="24"/>
                    </a:lnTo>
                    <a:lnTo>
                      <a:pt x="344" y="32"/>
                    </a:lnTo>
                    <a:lnTo>
                      <a:pt x="328" y="32"/>
                    </a:lnTo>
                    <a:lnTo>
                      <a:pt x="320" y="40"/>
                    </a:lnTo>
                    <a:lnTo>
                      <a:pt x="312" y="40"/>
                    </a:lnTo>
                    <a:lnTo>
                      <a:pt x="296" y="40"/>
                    </a:lnTo>
                    <a:lnTo>
                      <a:pt x="296" y="56"/>
                    </a:lnTo>
                    <a:lnTo>
                      <a:pt x="304" y="56"/>
                    </a:lnTo>
                    <a:lnTo>
                      <a:pt x="304" y="64"/>
                    </a:lnTo>
                    <a:lnTo>
                      <a:pt x="296" y="72"/>
                    </a:lnTo>
                    <a:lnTo>
                      <a:pt x="288" y="88"/>
                    </a:lnTo>
                    <a:lnTo>
                      <a:pt x="280" y="88"/>
                    </a:lnTo>
                    <a:lnTo>
                      <a:pt x="272" y="88"/>
                    </a:lnTo>
                    <a:lnTo>
                      <a:pt x="272" y="112"/>
                    </a:lnTo>
                    <a:lnTo>
                      <a:pt x="264" y="120"/>
                    </a:lnTo>
                    <a:lnTo>
                      <a:pt x="248" y="120"/>
                    </a:lnTo>
                    <a:lnTo>
                      <a:pt x="240" y="112"/>
                    </a:lnTo>
                    <a:lnTo>
                      <a:pt x="240" y="104"/>
                    </a:lnTo>
                    <a:lnTo>
                      <a:pt x="232" y="104"/>
                    </a:lnTo>
                    <a:lnTo>
                      <a:pt x="224" y="128"/>
                    </a:lnTo>
                    <a:lnTo>
                      <a:pt x="224" y="144"/>
                    </a:lnTo>
                    <a:lnTo>
                      <a:pt x="216" y="144"/>
                    </a:lnTo>
                    <a:lnTo>
                      <a:pt x="208" y="136"/>
                    </a:lnTo>
                    <a:lnTo>
                      <a:pt x="208" y="128"/>
                    </a:lnTo>
                    <a:lnTo>
                      <a:pt x="200" y="128"/>
                    </a:lnTo>
                    <a:lnTo>
                      <a:pt x="184" y="144"/>
                    </a:lnTo>
                    <a:lnTo>
                      <a:pt x="184" y="152"/>
                    </a:lnTo>
                    <a:lnTo>
                      <a:pt x="176" y="152"/>
                    </a:lnTo>
                    <a:lnTo>
                      <a:pt x="160" y="136"/>
                    </a:lnTo>
                    <a:lnTo>
                      <a:pt x="152" y="136"/>
                    </a:lnTo>
                    <a:lnTo>
                      <a:pt x="144" y="144"/>
                    </a:lnTo>
                    <a:lnTo>
                      <a:pt x="144" y="136"/>
                    </a:lnTo>
                    <a:lnTo>
                      <a:pt x="144" y="144"/>
                    </a:lnTo>
                    <a:lnTo>
                      <a:pt x="144" y="152"/>
                    </a:lnTo>
                    <a:lnTo>
                      <a:pt x="136" y="152"/>
                    </a:lnTo>
                    <a:lnTo>
                      <a:pt x="128" y="144"/>
                    </a:lnTo>
                    <a:lnTo>
                      <a:pt x="120" y="144"/>
                    </a:lnTo>
                    <a:lnTo>
                      <a:pt x="112" y="144"/>
                    </a:lnTo>
                    <a:lnTo>
                      <a:pt x="112" y="152"/>
                    </a:lnTo>
                    <a:lnTo>
                      <a:pt x="112" y="160"/>
                    </a:lnTo>
                    <a:lnTo>
                      <a:pt x="104" y="160"/>
                    </a:lnTo>
                    <a:lnTo>
                      <a:pt x="112" y="160"/>
                    </a:lnTo>
                    <a:lnTo>
                      <a:pt x="104" y="168"/>
                    </a:lnTo>
                    <a:lnTo>
                      <a:pt x="96" y="176"/>
                    </a:lnTo>
                    <a:lnTo>
                      <a:pt x="104" y="184"/>
                    </a:lnTo>
                    <a:lnTo>
                      <a:pt x="104" y="192"/>
                    </a:lnTo>
                    <a:lnTo>
                      <a:pt x="88" y="192"/>
                    </a:lnTo>
                    <a:lnTo>
                      <a:pt x="72" y="200"/>
                    </a:lnTo>
                    <a:lnTo>
                      <a:pt x="72" y="216"/>
                    </a:lnTo>
                    <a:lnTo>
                      <a:pt x="80" y="224"/>
                    </a:lnTo>
                    <a:lnTo>
                      <a:pt x="80" y="232"/>
                    </a:lnTo>
                    <a:lnTo>
                      <a:pt x="72" y="232"/>
                    </a:lnTo>
                    <a:lnTo>
                      <a:pt x="48" y="224"/>
                    </a:lnTo>
                    <a:lnTo>
                      <a:pt x="32" y="224"/>
                    </a:lnTo>
                    <a:lnTo>
                      <a:pt x="24" y="232"/>
                    </a:lnTo>
                    <a:lnTo>
                      <a:pt x="16" y="240"/>
                    </a:lnTo>
                    <a:lnTo>
                      <a:pt x="24" y="248"/>
                    </a:lnTo>
                    <a:lnTo>
                      <a:pt x="32" y="256"/>
                    </a:lnTo>
                    <a:lnTo>
                      <a:pt x="24" y="256"/>
                    </a:lnTo>
                    <a:lnTo>
                      <a:pt x="24" y="288"/>
                    </a:lnTo>
                    <a:lnTo>
                      <a:pt x="16" y="288"/>
                    </a:lnTo>
                    <a:lnTo>
                      <a:pt x="0" y="296"/>
                    </a:lnTo>
                    <a:lnTo>
                      <a:pt x="120" y="288"/>
                    </a:lnTo>
                    <a:lnTo>
                      <a:pt x="112" y="272"/>
                    </a:lnTo>
                    <a:lnTo>
                      <a:pt x="120" y="272"/>
                    </a:lnTo>
                    <a:lnTo>
                      <a:pt x="136" y="272"/>
                    </a:lnTo>
                    <a:lnTo>
                      <a:pt x="144" y="272"/>
                    </a:lnTo>
                    <a:lnTo>
                      <a:pt x="448" y="248"/>
                    </a:lnTo>
                    <a:lnTo>
                      <a:pt x="464" y="240"/>
                    </a:lnTo>
                    <a:lnTo>
                      <a:pt x="482" y="234"/>
                    </a:lnTo>
                    <a:lnTo>
                      <a:pt x="504" y="216"/>
                    </a:lnTo>
                    <a:lnTo>
                      <a:pt x="504" y="208"/>
                    </a:lnTo>
                    <a:lnTo>
                      <a:pt x="520" y="208"/>
                    </a:lnTo>
                    <a:lnTo>
                      <a:pt x="526" y="194"/>
                    </a:lnTo>
                    <a:lnTo>
                      <a:pt x="536" y="184"/>
                    </a:lnTo>
                    <a:lnTo>
                      <a:pt x="546" y="170"/>
                    </a:lnTo>
                    <a:lnTo>
                      <a:pt x="560" y="160"/>
                    </a:lnTo>
                    <a:lnTo>
                      <a:pt x="568" y="152"/>
                    </a:lnTo>
                    <a:lnTo>
                      <a:pt x="568" y="144"/>
                    </a:lnTo>
                    <a:lnTo>
                      <a:pt x="568" y="152"/>
                    </a:lnTo>
                    <a:lnTo>
                      <a:pt x="584" y="128"/>
                    </a:lnTo>
                    <a:lnTo>
                      <a:pt x="576" y="128"/>
                    </a:lnTo>
                    <a:lnTo>
                      <a:pt x="568" y="120"/>
                    </a:lnTo>
                    <a:lnTo>
                      <a:pt x="560" y="120"/>
                    </a:lnTo>
                    <a:lnTo>
                      <a:pt x="552" y="112"/>
                    </a:lnTo>
                    <a:lnTo>
                      <a:pt x="536" y="88"/>
                    </a:lnTo>
                    <a:lnTo>
                      <a:pt x="528" y="72"/>
                    </a:lnTo>
                    <a:lnTo>
                      <a:pt x="528" y="64"/>
                    </a:lnTo>
                    <a:lnTo>
                      <a:pt x="528" y="56"/>
                    </a:lnTo>
                    <a:lnTo>
                      <a:pt x="520" y="48"/>
                    </a:lnTo>
                    <a:lnTo>
                      <a:pt x="520" y="40"/>
                    </a:lnTo>
                    <a:lnTo>
                      <a:pt x="528" y="40"/>
                    </a:lnTo>
                    <a:lnTo>
                      <a:pt x="520" y="40"/>
                    </a:lnTo>
                    <a:close/>
                  </a:path>
                </a:pathLst>
              </a:custGeom>
              <a:solidFill>
                <a:schemeClr val="bg1"/>
              </a:solidFill>
              <a:ln w="6350">
                <a:solidFill>
                  <a:schemeClr val="bg2">
                    <a:lumMod val="40000"/>
                    <a:lumOff val="60000"/>
                  </a:schemeClr>
                </a:solidFill>
                <a:round/>
                <a:headEnd/>
                <a:tailEnd/>
              </a:ln>
            </p:spPr>
            <p:txBody>
              <a:bodyPr/>
              <a:lstStyle/>
              <a:p>
                <a:endParaRPr lang="en-US" dirty="0"/>
              </a:p>
            </p:txBody>
          </p:sp>
          <p:sp>
            <p:nvSpPr>
              <p:cNvPr id="46" name="Freeform 140"/>
              <p:cNvSpPr>
                <a:spLocks/>
              </p:cNvSpPr>
              <p:nvPr/>
            </p:nvSpPr>
            <p:spPr bwMode="auto">
              <a:xfrm>
                <a:off x="6127924" y="2307312"/>
                <a:ext cx="633058" cy="579383"/>
              </a:xfrm>
              <a:custGeom>
                <a:avLst/>
                <a:gdLst>
                  <a:gd name="T0" fmla="*/ 48 w 368"/>
                  <a:gd name="T1" fmla="*/ 320 h 360"/>
                  <a:gd name="T2" fmla="*/ 32 w 368"/>
                  <a:gd name="T3" fmla="*/ 312 h 360"/>
                  <a:gd name="T4" fmla="*/ 8 w 368"/>
                  <a:gd name="T5" fmla="*/ 272 h 360"/>
                  <a:gd name="T6" fmla="*/ 0 w 368"/>
                  <a:gd name="T7" fmla="*/ 248 h 360"/>
                  <a:gd name="T8" fmla="*/ 0 w 368"/>
                  <a:gd name="T9" fmla="*/ 240 h 360"/>
                  <a:gd name="T10" fmla="*/ 16 w 368"/>
                  <a:gd name="T11" fmla="*/ 240 h 360"/>
                  <a:gd name="T12" fmla="*/ 32 w 368"/>
                  <a:gd name="T13" fmla="*/ 224 h 360"/>
                  <a:gd name="T14" fmla="*/ 32 w 368"/>
                  <a:gd name="T15" fmla="*/ 192 h 360"/>
                  <a:gd name="T16" fmla="*/ 48 w 368"/>
                  <a:gd name="T17" fmla="*/ 192 h 360"/>
                  <a:gd name="T18" fmla="*/ 56 w 368"/>
                  <a:gd name="T19" fmla="*/ 176 h 360"/>
                  <a:gd name="T20" fmla="*/ 80 w 368"/>
                  <a:gd name="T21" fmla="*/ 136 h 360"/>
                  <a:gd name="T22" fmla="*/ 80 w 368"/>
                  <a:gd name="T23" fmla="*/ 136 h 360"/>
                  <a:gd name="T24" fmla="*/ 112 w 368"/>
                  <a:gd name="T25" fmla="*/ 112 h 360"/>
                  <a:gd name="T26" fmla="*/ 120 w 368"/>
                  <a:gd name="T27" fmla="*/ 80 h 360"/>
                  <a:gd name="T28" fmla="*/ 128 w 368"/>
                  <a:gd name="T29" fmla="*/ 40 h 360"/>
                  <a:gd name="T30" fmla="*/ 120 w 368"/>
                  <a:gd name="T31" fmla="*/ 0 h 360"/>
                  <a:gd name="T32" fmla="*/ 128 w 368"/>
                  <a:gd name="T33" fmla="*/ 0 h 360"/>
                  <a:gd name="T34" fmla="*/ 224 w 368"/>
                  <a:gd name="T35" fmla="*/ 72 h 360"/>
                  <a:gd name="T36" fmla="*/ 232 w 368"/>
                  <a:gd name="T37" fmla="*/ 120 h 360"/>
                  <a:gd name="T38" fmla="*/ 256 w 368"/>
                  <a:gd name="T39" fmla="*/ 96 h 360"/>
                  <a:gd name="T40" fmla="*/ 280 w 368"/>
                  <a:gd name="T41" fmla="*/ 80 h 360"/>
                  <a:gd name="T42" fmla="*/ 296 w 368"/>
                  <a:gd name="T43" fmla="*/ 80 h 360"/>
                  <a:gd name="T44" fmla="*/ 312 w 368"/>
                  <a:gd name="T45" fmla="*/ 64 h 360"/>
                  <a:gd name="T46" fmla="*/ 344 w 368"/>
                  <a:gd name="T47" fmla="*/ 64 h 360"/>
                  <a:gd name="T48" fmla="*/ 352 w 368"/>
                  <a:gd name="T49" fmla="*/ 64 h 360"/>
                  <a:gd name="T50" fmla="*/ 368 w 368"/>
                  <a:gd name="T51" fmla="*/ 88 h 360"/>
                  <a:gd name="T52" fmla="*/ 360 w 368"/>
                  <a:gd name="T53" fmla="*/ 104 h 360"/>
                  <a:gd name="T54" fmla="*/ 328 w 368"/>
                  <a:gd name="T55" fmla="*/ 96 h 360"/>
                  <a:gd name="T56" fmla="*/ 312 w 368"/>
                  <a:gd name="T57" fmla="*/ 88 h 360"/>
                  <a:gd name="T58" fmla="*/ 304 w 368"/>
                  <a:gd name="T59" fmla="*/ 120 h 360"/>
                  <a:gd name="T60" fmla="*/ 296 w 368"/>
                  <a:gd name="T61" fmla="*/ 144 h 360"/>
                  <a:gd name="T62" fmla="*/ 288 w 368"/>
                  <a:gd name="T63" fmla="*/ 160 h 360"/>
                  <a:gd name="T64" fmla="*/ 264 w 368"/>
                  <a:gd name="T65" fmla="*/ 160 h 360"/>
                  <a:gd name="T66" fmla="*/ 264 w 368"/>
                  <a:gd name="T67" fmla="*/ 192 h 360"/>
                  <a:gd name="T68" fmla="*/ 232 w 368"/>
                  <a:gd name="T69" fmla="*/ 192 h 360"/>
                  <a:gd name="T70" fmla="*/ 224 w 368"/>
                  <a:gd name="T71" fmla="*/ 208 h 360"/>
                  <a:gd name="T72" fmla="*/ 224 w 368"/>
                  <a:gd name="T73" fmla="*/ 224 h 360"/>
                  <a:gd name="T74" fmla="*/ 216 w 368"/>
                  <a:gd name="T75" fmla="*/ 240 h 360"/>
                  <a:gd name="T76" fmla="*/ 208 w 368"/>
                  <a:gd name="T77" fmla="*/ 264 h 360"/>
                  <a:gd name="T78" fmla="*/ 200 w 368"/>
                  <a:gd name="T79" fmla="*/ 296 h 360"/>
                  <a:gd name="T80" fmla="*/ 192 w 368"/>
                  <a:gd name="T81" fmla="*/ 304 h 360"/>
                  <a:gd name="T82" fmla="*/ 200 w 368"/>
                  <a:gd name="T83" fmla="*/ 312 h 360"/>
                  <a:gd name="T84" fmla="*/ 184 w 368"/>
                  <a:gd name="T85" fmla="*/ 320 h 360"/>
                  <a:gd name="T86" fmla="*/ 168 w 368"/>
                  <a:gd name="T87" fmla="*/ 328 h 360"/>
                  <a:gd name="T88" fmla="*/ 152 w 368"/>
                  <a:gd name="T89" fmla="*/ 336 h 360"/>
                  <a:gd name="T90" fmla="*/ 144 w 368"/>
                  <a:gd name="T91" fmla="*/ 344 h 360"/>
                  <a:gd name="T92" fmla="*/ 120 w 368"/>
                  <a:gd name="T93" fmla="*/ 344 h 360"/>
                  <a:gd name="T94" fmla="*/ 112 w 368"/>
                  <a:gd name="T95" fmla="*/ 344 h 360"/>
                  <a:gd name="T96" fmla="*/ 88 w 368"/>
                  <a:gd name="T97" fmla="*/ 352 h 360"/>
                  <a:gd name="T98" fmla="*/ 64 w 368"/>
                  <a:gd name="T99" fmla="*/ 336 h 360"/>
                  <a:gd name="T100" fmla="*/ 56 w 368"/>
                  <a:gd name="T101" fmla="*/ 328 h 3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68"/>
                  <a:gd name="T154" fmla="*/ 0 h 360"/>
                  <a:gd name="T155" fmla="*/ 368 w 368"/>
                  <a:gd name="T156" fmla="*/ 360 h 36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68" h="360">
                    <a:moveTo>
                      <a:pt x="56" y="328"/>
                    </a:moveTo>
                    <a:lnTo>
                      <a:pt x="56" y="328"/>
                    </a:lnTo>
                    <a:lnTo>
                      <a:pt x="48" y="320"/>
                    </a:lnTo>
                    <a:lnTo>
                      <a:pt x="40" y="320"/>
                    </a:lnTo>
                    <a:lnTo>
                      <a:pt x="32" y="312"/>
                    </a:lnTo>
                    <a:lnTo>
                      <a:pt x="16" y="288"/>
                    </a:lnTo>
                    <a:lnTo>
                      <a:pt x="8" y="272"/>
                    </a:lnTo>
                    <a:lnTo>
                      <a:pt x="8" y="264"/>
                    </a:lnTo>
                    <a:lnTo>
                      <a:pt x="8" y="256"/>
                    </a:lnTo>
                    <a:lnTo>
                      <a:pt x="0" y="248"/>
                    </a:lnTo>
                    <a:lnTo>
                      <a:pt x="0" y="240"/>
                    </a:lnTo>
                    <a:lnTo>
                      <a:pt x="8" y="240"/>
                    </a:lnTo>
                    <a:lnTo>
                      <a:pt x="16" y="240"/>
                    </a:lnTo>
                    <a:lnTo>
                      <a:pt x="24" y="224"/>
                    </a:lnTo>
                    <a:lnTo>
                      <a:pt x="32" y="224"/>
                    </a:lnTo>
                    <a:lnTo>
                      <a:pt x="32" y="208"/>
                    </a:lnTo>
                    <a:lnTo>
                      <a:pt x="32" y="200"/>
                    </a:lnTo>
                    <a:lnTo>
                      <a:pt x="32" y="192"/>
                    </a:lnTo>
                    <a:lnTo>
                      <a:pt x="32" y="176"/>
                    </a:lnTo>
                    <a:lnTo>
                      <a:pt x="48" y="176"/>
                    </a:lnTo>
                    <a:lnTo>
                      <a:pt x="48" y="192"/>
                    </a:lnTo>
                    <a:lnTo>
                      <a:pt x="56" y="192"/>
                    </a:lnTo>
                    <a:lnTo>
                      <a:pt x="56" y="176"/>
                    </a:lnTo>
                    <a:lnTo>
                      <a:pt x="64" y="152"/>
                    </a:lnTo>
                    <a:lnTo>
                      <a:pt x="80" y="136"/>
                    </a:lnTo>
                    <a:lnTo>
                      <a:pt x="88" y="136"/>
                    </a:lnTo>
                    <a:lnTo>
                      <a:pt x="96" y="128"/>
                    </a:lnTo>
                    <a:lnTo>
                      <a:pt x="112" y="112"/>
                    </a:lnTo>
                    <a:lnTo>
                      <a:pt x="120" y="104"/>
                    </a:lnTo>
                    <a:lnTo>
                      <a:pt x="120" y="88"/>
                    </a:lnTo>
                    <a:lnTo>
                      <a:pt x="120" y="80"/>
                    </a:lnTo>
                    <a:lnTo>
                      <a:pt x="120" y="40"/>
                    </a:lnTo>
                    <a:lnTo>
                      <a:pt x="128" y="40"/>
                    </a:lnTo>
                    <a:lnTo>
                      <a:pt x="128" y="24"/>
                    </a:lnTo>
                    <a:lnTo>
                      <a:pt x="120" y="8"/>
                    </a:lnTo>
                    <a:lnTo>
                      <a:pt x="120" y="0"/>
                    </a:lnTo>
                    <a:lnTo>
                      <a:pt x="128" y="0"/>
                    </a:lnTo>
                    <a:lnTo>
                      <a:pt x="144" y="88"/>
                    </a:lnTo>
                    <a:lnTo>
                      <a:pt x="224" y="72"/>
                    </a:lnTo>
                    <a:lnTo>
                      <a:pt x="232" y="120"/>
                    </a:lnTo>
                    <a:lnTo>
                      <a:pt x="256" y="96"/>
                    </a:lnTo>
                    <a:lnTo>
                      <a:pt x="264" y="96"/>
                    </a:lnTo>
                    <a:lnTo>
                      <a:pt x="272" y="88"/>
                    </a:lnTo>
                    <a:lnTo>
                      <a:pt x="280" y="80"/>
                    </a:lnTo>
                    <a:lnTo>
                      <a:pt x="296" y="80"/>
                    </a:lnTo>
                    <a:lnTo>
                      <a:pt x="304" y="80"/>
                    </a:lnTo>
                    <a:lnTo>
                      <a:pt x="312" y="64"/>
                    </a:lnTo>
                    <a:lnTo>
                      <a:pt x="328" y="64"/>
                    </a:lnTo>
                    <a:lnTo>
                      <a:pt x="336" y="64"/>
                    </a:lnTo>
                    <a:lnTo>
                      <a:pt x="344" y="64"/>
                    </a:lnTo>
                    <a:lnTo>
                      <a:pt x="352" y="64"/>
                    </a:lnTo>
                    <a:lnTo>
                      <a:pt x="352" y="72"/>
                    </a:lnTo>
                    <a:lnTo>
                      <a:pt x="368" y="88"/>
                    </a:lnTo>
                    <a:lnTo>
                      <a:pt x="368" y="96"/>
                    </a:lnTo>
                    <a:lnTo>
                      <a:pt x="360" y="96"/>
                    </a:lnTo>
                    <a:lnTo>
                      <a:pt x="360" y="104"/>
                    </a:lnTo>
                    <a:lnTo>
                      <a:pt x="352" y="104"/>
                    </a:lnTo>
                    <a:lnTo>
                      <a:pt x="328" y="96"/>
                    </a:lnTo>
                    <a:lnTo>
                      <a:pt x="320" y="96"/>
                    </a:lnTo>
                    <a:lnTo>
                      <a:pt x="312" y="88"/>
                    </a:lnTo>
                    <a:lnTo>
                      <a:pt x="312" y="112"/>
                    </a:lnTo>
                    <a:lnTo>
                      <a:pt x="304" y="120"/>
                    </a:lnTo>
                    <a:lnTo>
                      <a:pt x="304" y="128"/>
                    </a:lnTo>
                    <a:lnTo>
                      <a:pt x="296" y="144"/>
                    </a:lnTo>
                    <a:lnTo>
                      <a:pt x="288" y="144"/>
                    </a:lnTo>
                    <a:lnTo>
                      <a:pt x="288" y="152"/>
                    </a:lnTo>
                    <a:lnTo>
                      <a:pt x="288" y="160"/>
                    </a:lnTo>
                    <a:lnTo>
                      <a:pt x="280" y="160"/>
                    </a:lnTo>
                    <a:lnTo>
                      <a:pt x="272" y="160"/>
                    </a:lnTo>
                    <a:lnTo>
                      <a:pt x="264" y="160"/>
                    </a:lnTo>
                    <a:lnTo>
                      <a:pt x="264" y="176"/>
                    </a:lnTo>
                    <a:lnTo>
                      <a:pt x="264" y="184"/>
                    </a:lnTo>
                    <a:lnTo>
                      <a:pt x="264" y="192"/>
                    </a:lnTo>
                    <a:lnTo>
                      <a:pt x="264" y="200"/>
                    </a:lnTo>
                    <a:lnTo>
                      <a:pt x="248" y="200"/>
                    </a:lnTo>
                    <a:lnTo>
                      <a:pt x="232" y="192"/>
                    </a:lnTo>
                    <a:lnTo>
                      <a:pt x="224" y="192"/>
                    </a:lnTo>
                    <a:lnTo>
                      <a:pt x="224" y="200"/>
                    </a:lnTo>
                    <a:lnTo>
                      <a:pt x="224" y="208"/>
                    </a:lnTo>
                    <a:lnTo>
                      <a:pt x="224" y="216"/>
                    </a:lnTo>
                    <a:lnTo>
                      <a:pt x="224" y="224"/>
                    </a:lnTo>
                    <a:lnTo>
                      <a:pt x="216" y="232"/>
                    </a:lnTo>
                    <a:lnTo>
                      <a:pt x="216" y="240"/>
                    </a:lnTo>
                    <a:lnTo>
                      <a:pt x="216" y="256"/>
                    </a:lnTo>
                    <a:lnTo>
                      <a:pt x="208" y="264"/>
                    </a:lnTo>
                    <a:lnTo>
                      <a:pt x="200" y="280"/>
                    </a:lnTo>
                    <a:lnTo>
                      <a:pt x="200" y="288"/>
                    </a:lnTo>
                    <a:lnTo>
                      <a:pt x="200" y="296"/>
                    </a:lnTo>
                    <a:lnTo>
                      <a:pt x="192" y="304"/>
                    </a:lnTo>
                    <a:lnTo>
                      <a:pt x="200" y="312"/>
                    </a:lnTo>
                    <a:lnTo>
                      <a:pt x="184" y="320"/>
                    </a:lnTo>
                    <a:lnTo>
                      <a:pt x="168" y="320"/>
                    </a:lnTo>
                    <a:lnTo>
                      <a:pt x="168" y="328"/>
                    </a:lnTo>
                    <a:lnTo>
                      <a:pt x="160" y="328"/>
                    </a:lnTo>
                    <a:lnTo>
                      <a:pt x="152" y="328"/>
                    </a:lnTo>
                    <a:lnTo>
                      <a:pt x="152" y="336"/>
                    </a:lnTo>
                    <a:lnTo>
                      <a:pt x="144" y="344"/>
                    </a:lnTo>
                    <a:lnTo>
                      <a:pt x="136" y="344"/>
                    </a:lnTo>
                    <a:lnTo>
                      <a:pt x="128" y="344"/>
                    </a:lnTo>
                    <a:lnTo>
                      <a:pt x="120" y="344"/>
                    </a:lnTo>
                    <a:lnTo>
                      <a:pt x="112" y="344"/>
                    </a:lnTo>
                    <a:lnTo>
                      <a:pt x="104" y="360"/>
                    </a:lnTo>
                    <a:lnTo>
                      <a:pt x="96" y="360"/>
                    </a:lnTo>
                    <a:lnTo>
                      <a:pt x="88" y="352"/>
                    </a:lnTo>
                    <a:lnTo>
                      <a:pt x="72" y="352"/>
                    </a:lnTo>
                    <a:lnTo>
                      <a:pt x="64" y="336"/>
                    </a:lnTo>
                    <a:lnTo>
                      <a:pt x="64" y="328"/>
                    </a:lnTo>
                    <a:lnTo>
                      <a:pt x="56" y="328"/>
                    </a:lnTo>
                    <a:close/>
                  </a:path>
                </a:pathLst>
              </a:custGeom>
              <a:grpFill/>
              <a:ln w="6350">
                <a:solidFill>
                  <a:schemeClr val="bg2">
                    <a:lumMod val="40000"/>
                    <a:lumOff val="60000"/>
                  </a:schemeClr>
                </a:solidFill>
                <a:round/>
                <a:headEnd/>
                <a:tailEnd/>
              </a:ln>
            </p:spPr>
            <p:txBody>
              <a:bodyPr/>
              <a:lstStyle/>
              <a:p>
                <a:endParaRPr lang="en-US" dirty="0"/>
              </a:p>
            </p:txBody>
          </p:sp>
          <p:sp>
            <p:nvSpPr>
              <p:cNvPr id="47" name="Freeform 141"/>
              <p:cNvSpPr>
                <a:spLocks/>
              </p:cNvSpPr>
              <p:nvPr/>
            </p:nvSpPr>
            <p:spPr bwMode="auto">
              <a:xfrm>
                <a:off x="7256418" y="1327655"/>
                <a:ext cx="234681" cy="438267"/>
              </a:xfrm>
              <a:custGeom>
                <a:avLst/>
                <a:gdLst>
                  <a:gd name="T0" fmla="*/ 104 w 136"/>
                  <a:gd name="T1" fmla="*/ 240 h 272"/>
                  <a:gd name="T2" fmla="*/ 128 w 136"/>
                  <a:gd name="T3" fmla="*/ 232 h 272"/>
                  <a:gd name="T4" fmla="*/ 128 w 136"/>
                  <a:gd name="T5" fmla="*/ 224 h 272"/>
                  <a:gd name="T6" fmla="*/ 136 w 136"/>
                  <a:gd name="T7" fmla="*/ 216 h 272"/>
                  <a:gd name="T8" fmla="*/ 136 w 136"/>
                  <a:gd name="T9" fmla="*/ 208 h 272"/>
                  <a:gd name="T10" fmla="*/ 128 w 136"/>
                  <a:gd name="T11" fmla="*/ 200 h 272"/>
                  <a:gd name="T12" fmla="*/ 128 w 136"/>
                  <a:gd name="T13" fmla="*/ 192 h 272"/>
                  <a:gd name="T14" fmla="*/ 112 w 136"/>
                  <a:gd name="T15" fmla="*/ 184 h 272"/>
                  <a:gd name="T16" fmla="*/ 56 w 136"/>
                  <a:gd name="T17" fmla="*/ 0 h 272"/>
                  <a:gd name="T18" fmla="*/ 48 w 136"/>
                  <a:gd name="T19" fmla="*/ 0 h 272"/>
                  <a:gd name="T20" fmla="*/ 32 w 136"/>
                  <a:gd name="T21" fmla="*/ 8 h 272"/>
                  <a:gd name="T22" fmla="*/ 32 w 136"/>
                  <a:gd name="T23" fmla="*/ 8 h 272"/>
                  <a:gd name="T24" fmla="*/ 32 w 136"/>
                  <a:gd name="T25" fmla="*/ 16 h 272"/>
                  <a:gd name="T26" fmla="*/ 32 w 136"/>
                  <a:gd name="T27" fmla="*/ 16 h 272"/>
                  <a:gd name="T28" fmla="*/ 32 w 136"/>
                  <a:gd name="T29" fmla="*/ 24 h 272"/>
                  <a:gd name="T30" fmla="*/ 24 w 136"/>
                  <a:gd name="T31" fmla="*/ 32 h 272"/>
                  <a:gd name="T32" fmla="*/ 32 w 136"/>
                  <a:gd name="T33" fmla="*/ 40 h 272"/>
                  <a:gd name="T34" fmla="*/ 32 w 136"/>
                  <a:gd name="T35" fmla="*/ 48 h 272"/>
                  <a:gd name="T36" fmla="*/ 24 w 136"/>
                  <a:gd name="T37" fmla="*/ 56 h 272"/>
                  <a:gd name="T38" fmla="*/ 32 w 136"/>
                  <a:gd name="T39" fmla="*/ 88 h 272"/>
                  <a:gd name="T40" fmla="*/ 16 w 136"/>
                  <a:gd name="T41" fmla="*/ 104 h 272"/>
                  <a:gd name="T42" fmla="*/ 16 w 136"/>
                  <a:gd name="T43" fmla="*/ 104 h 272"/>
                  <a:gd name="T44" fmla="*/ 8 w 136"/>
                  <a:gd name="T45" fmla="*/ 112 h 272"/>
                  <a:gd name="T46" fmla="*/ 16 w 136"/>
                  <a:gd name="T47" fmla="*/ 120 h 272"/>
                  <a:gd name="T48" fmla="*/ 16 w 136"/>
                  <a:gd name="T49" fmla="*/ 160 h 272"/>
                  <a:gd name="T50" fmla="*/ 8 w 136"/>
                  <a:gd name="T51" fmla="*/ 176 h 272"/>
                  <a:gd name="T52" fmla="*/ 0 w 136"/>
                  <a:gd name="T53" fmla="*/ 192 h 272"/>
                  <a:gd name="T54" fmla="*/ 8 w 136"/>
                  <a:gd name="T55" fmla="*/ 216 h 272"/>
                  <a:gd name="T56" fmla="*/ 16 w 136"/>
                  <a:gd name="T57" fmla="*/ 240 h 272"/>
                  <a:gd name="T58" fmla="*/ 8 w 136"/>
                  <a:gd name="T59" fmla="*/ 256 h 272"/>
                  <a:gd name="T60" fmla="*/ 16 w 136"/>
                  <a:gd name="T61" fmla="*/ 272 h 272"/>
                  <a:gd name="T62" fmla="*/ 96 w 136"/>
                  <a:gd name="T63" fmla="*/ 256 h 272"/>
                  <a:gd name="T64" fmla="*/ 104 w 136"/>
                  <a:gd name="T65" fmla="*/ 248 h 2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6"/>
                  <a:gd name="T100" fmla="*/ 0 h 272"/>
                  <a:gd name="T101" fmla="*/ 136 w 136"/>
                  <a:gd name="T102" fmla="*/ 272 h 2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6" h="272">
                    <a:moveTo>
                      <a:pt x="104" y="248"/>
                    </a:moveTo>
                    <a:lnTo>
                      <a:pt x="104" y="240"/>
                    </a:lnTo>
                    <a:lnTo>
                      <a:pt x="112" y="232"/>
                    </a:lnTo>
                    <a:lnTo>
                      <a:pt x="128" y="232"/>
                    </a:lnTo>
                    <a:lnTo>
                      <a:pt x="128" y="224"/>
                    </a:lnTo>
                    <a:lnTo>
                      <a:pt x="136" y="216"/>
                    </a:lnTo>
                    <a:lnTo>
                      <a:pt x="136" y="208"/>
                    </a:lnTo>
                    <a:lnTo>
                      <a:pt x="128" y="208"/>
                    </a:lnTo>
                    <a:lnTo>
                      <a:pt x="128" y="200"/>
                    </a:lnTo>
                    <a:lnTo>
                      <a:pt x="128" y="192"/>
                    </a:lnTo>
                    <a:lnTo>
                      <a:pt x="120" y="184"/>
                    </a:lnTo>
                    <a:lnTo>
                      <a:pt x="112" y="184"/>
                    </a:lnTo>
                    <a:lnTo>
                      <a:pt x="104" y="176"/>
                    </a:lnTo>
                    <a:lnTo>
                      <a:pt x="56" y="0"/>
                    </a:lnTo>
                    <a:lnTo>
                      <a:pt x="48" y="0"/>
                    </a:lnTo>
                    <a:lnTo>
                      <a:pt x="32" y="0"/>
                    </a:lnTo>
                    <a:lnTo>
                      <a:pt x="32" y="8"/>
                    </a:lnTo>
                    <a:lnTo>
                      <a:pt x="32" y="16"/>
                    </a:lnTo>
                    <a:lnTo>
                      <a:pt x="32" y="24"/>
                    </a:lnTo>
                    <a:lnTo>
                      <a:pt x="24" y="24"/>
                    </a:lnTo>
                    <a:lnTo>
                      <a:pt x="24" y="32"/>
                    </a:lnTo>
                    <a:lnTo>
                      <a:pt x="32" y="32"/>
                    </a:lnTo>
                    <a:lnTo>
                      <a:pt x="32" y="40"/>
                    </a:lnTo>
                    <a:lnTo>
                      <a:pt x="32" y="48"/>
                    </a:lnTo>
                    <a:lnTo>
                      <a:pt x="24" y="56"/>
                    </a:lnTo>
                    <a:lnTo>
                      <a:pt x="32" y="64"/>
                    </a:lnTo>
                    <a:lnTo>
                      <a:pt x="32" y="88"/>
                    </a:lnTo>
                    <a:lnTo>
                      <a:pt x="32" y="96"/>
                    </a:lnTo>
                    <a:lnTo>
                      <a:pt x="16" y="104"/>
                    </a:lnTo>
                    <a:lnTo>
                      <a:pt x="8" y="112"/>
                    </a:lnTo>
                    <a:lnTo>
                      <a:pt x="16" y="120"/>
                    </a:lnTo>
                    <a:lnTo>
                      <a:pt x="16" y="136"/>
                    </a:lnTo>
                    <a:lnTo>
                      <a:pt x="16" y="160"/>
                    </a:lnTo>
                    <a:lnTo>
                      <a:pt x="8" y="168"/>
                    </a:lnTo>
                    <a:lnTo>
                      <a:pt x="8" y="176"/>
                    </a:lnTo>
                    <a:lnTo>
                      <a:pt x="8" y="184"/>
                    </a:lnTo>
                    <a:lnTo>
                      <a:pt x="0" y="192"/>
                    </a:lnTo>
                    <a:lnTo>
                      <a:pt x="0" y="208"/>
                    </a:lnTo>
                    <a:lnTo>
                      <a:pt x="8" y="216"/>
                    </a:lnTo>
                    <a:lnTo>
                      <a:pt x="8" y="224"/>
                    </a:lnTo>
                    <a:lnTo>
                      <a:pt x="16" y="240"/>
                    </a:lnTo>
                    <a:lnTo>
                      <a:pt x="16" y="248"/>
                    </a:lnTo>
                    <a:lnTo>
                      <a:pt x="8" y="256"/>
                    </a:lnTo>
                    <a:lnTo>
                      <a:pt x="8" y="272"/>
                    </a:lnTo>
                    <a:lnTo>
                      <a:pt x="16" y="272"/>
                    </a:lnTo>
                    <a:lnTo>
                      <a:pt x="96" y="256"/>
                    </a:lnTo>
                    <a:lnTo>
                      <a:pt x="104" y="248"/>
                    </a:lnTo>
                    <a:close/>
                  </a:path>
                </a:pathLst>
              </a:custGeom>
              <a:grpFill/>
              <a:ln w="6350">
                <a:solidFill>
                  <a:schemeClr val="bg2">
                    <a:lumMod val="40000"/>
                    <a:lumOff val="60000"/>
                  </a:schemeClr>
                </a:solidFill>
                <a:round/>
                <a:headEnd/>
                <a:tailEnd/>
              </a:ln>
            </p:spPr>
            <p:txBody>
              <a:bodyPr/>
              <a:lstStyle/>
              <a:p>
                <a:endParaRPr lang="en-US" dirty="0"/>
              </a:p>
            </p:txBody>
          </p:sp>
          <p:sp>
            <p:nvSpPr>
              <p:cNvPr id="48" name="Freeform 142"/>
              <p:cNvSpPr>
                <a:spLocks/>
              </p:cNvSpPr>
              <p:nvPr/>
            </p:nvSpPr>
            <p:spPr bwMode="auto">
              <a:xfrm>
                <a:off x="7338988" y="901598"/>
                <a:ext cx="509924" cy="761202"/>
              </a:xfrm>
              <a:custGeom>
                <a:avLst/>
                <a:gdLst>
                  <a:gd name="T0" fmla="*/ 80 w 296"/>
                  <a:gd name="T1" fmla="*/ 456 h 472"/>
                  <a:gd name="T2" fmla="*/ 56 w 296"/>
                  <a:gd name="T3" fmla="*/ 440 h 472"/>
                  <a:gd name="T4" fmla="*/ 0 w 296"/>
                  <a:gd name="T5" fmla="*/ 264 h 472"/>
                  <a:gd name="T6" fmla="*/ 16 w 296"/>
                  <a:gd name="T7" fmla="*/ 256 h 472"/>
                  <a:gd name="T8" fmla="*/ 16 w 296"/>
                  <a:gd name="T9" fmla="*/ 256 h 472"/>
                  <a:gd name="T10" fmla="*/ 24 w 296"/>
                  <a:gd name="T11" fmla="*/ 240 h 472"/>
                  <a:gd name="T12" fmla="*/ 24 w 296"/>
                  <a:gd name="T13" fmla="*/ 240 h 472"/>
                  <a:gd name="T14" fmla="*/ 24 w 296"/>
                  <a:gd name="T15" fmla="*/ 216 h 472"/>
                  <a:gd name="T16" fmla="*/ 32 w 296"/>
                  <a:gd name="T17" fmla="*/ 200 h 472"/>
                  <a:gd name="T18" fmla="*/ 40 w 296"/>
                  <a:gd name="T19" fmla="*/ 184 h 472"/>
                  <a:gd name="T20" fmla="*/ 32 w 296"/>
                  <a:gd name="T21" fmla="*/ 136 h 472"/>
                  <a:gd name="T22" fmla="*/ 40 w 296"/>
                  <a:gd name="T23" fmla="*/ 120 h 472"/>
                  <a:gd name="T24" fmla="*/ 48 w 296"/>
                  <a:gd name="T25" fmla="*/ 80 h 472"/>
                  <a:gd name="T26" fmla="*/ 72 w 296"/>
                  <a:gd name="T27" fmla="*/ 8 h 472"/>
                  <a:gd name="T28" fmla="*/ 96 w 296"/>
                  <a:gd name="T29" fmla="*/ 32 h 472"/>
                  <a:gd name="T30" fmla="*/ 120 w 296"/>
                  <a:gd name="T31" fmla="*/ 8 h 472"/>
                  <a:gd name="T32" fmla="*/ 128 w 296"/>
                  <a:gd name="T33" fmla="*/ 0 h 472"/>
                  <a:gd name="T34" fmla="*/ 168 w 296"/>
                  <a:gd name="T35" fmla="*/ 16 h 472"/>
                  <a:gd name="T36" fmla="*/ 208 w 296"/>
                  <a:gd name="T37" fmla="*/ 136 h 472"/>
                  <a:gd name="T38" fmla="*/ 224 w 296"/>
                  <a:gd name="T39" fmla="*/ 160 h 472"/>
                  <a:gd name="T40" fmla="*/ 240 w 296"/>
                  <a:gd name="T41" fmla="*/ 160 h 472"/>
                  <a:gd name="T42" fmla="*/ 248 w 296"/>
                  <a:gd name="T43" fmla="*/ 184 h 472"/>
                  <a:gd name="T44" fmla="*/ 264 w 296"/>
                  <a:gd name="T45" fmla="*/ 200 h 472"/>
                  <a:gd name="T46" fmla="*/ 280 w 296"/>
                  <a:gd name="T47" fmla="*/ 208 h 472"/>
                  <a:gd name="T48" fmla="*/ 280 w 296"/>
                  <a:gd name="T49" fmla="*/ 216 h 472"/>
                  <a:gd name="T50" fmla="*/ 288 w 296"/>
                  <a:gd name="T51" fmla="*/ 224 h 472"/>
                  <a:gd name="T52" fmla="*/ 296 w 296"/>
                  <a:gd name="T53" fmla="*/ 224 h 472"/>
                  <a:gd name="T54" fmla="*/ 280 w 296"/>
                  <a:gd name="T55" fmla="*/ 248 h 472"/>
                  <a:gd name="T56" fmla="*/ 272 w 296"/>
                  <a:gd name="T57" fmla="*/ 240 h 472"/>
                  <a:gd name="T58" fmla="*/ 272 w 296"/>
                  <a:gd name="T59" fmla="*/ 248 h 472"/>
                  <a:gd name="T60" fmla="*/ 264 w 296"/>
                  <a:gd name="T61" fmla="*/ 248 h 472"/>
                  <a:gd name="T62" fmla="*/ 264 w 296"/>
                  <a:gd name="T63" fmla="*/ 256 h 472"/>
                  <a:gd name="T64" fmla="*/ 248 w 296"/>
                  <a:gd name="T65" fmla="*/ 264 h 472"/>
                  <a:gd name="T66" fmla="*/ 248 w 296"/>
                  <a:gd name="T67" fmla="*/ 264 h 472"/>
                  <a:gd name="T68" fmla="*/ 248 w 296"/>
                  <a:gd name="T69" fmla="*/ 280 h 472"/>
                  <a:gd name="T70" fmla="*/ 232 w 296"/>
                  <a:gd name="T71" fmla="*/ 296 h 472"/>
                  <a:gd name="T72" fmla="*/ 232 w 296"/>
                  <a:gd name="T73" fmla="*/ 280 h 472"/>
                  <a:gd name="T74" fmla="*/ 216 w 296"/>
                  <a:gd name="T75" fmla="*/ 272 h 472"/>
                  <a:gd name="T76" fmla="*/ 216 w 296"/>
                  <a:gd name="T77" fmla="*/ 280 h 472"/>
                  <a:gd name="T78" fmla="*/ 200 w 296"/>
                  <a:gd name="T79" fmla="*/ 296 h 472"/>
                  <a:gd name="T80" fmla="*/ 200 w 296"/>
                  <a:gd name="T81" fmla="*/ 304 h 472"/>
                  <a:gd name="T82" fmla="*/ 192 w 296"/>
                  <a:gd name="T83" fmla="*/ 296 h 472"/>
                  <a:gd name="T84" fmla="*/ 184 w 296"/>
                  <a:gd name="T85" fmla="*/ 296 h 472"/>
                  <a:gd name="T86" fmla="*/ 176 w 296"/>
                  <a:gd name="T87" fmla="*/ 288 h 472"/>
                  <a:gd name="T88" fmla="*/ 176 w 296"/>
                  <a:gd name="T89" fmla="*/ 336 h 472"/>
                  <a:gd name="T90" fmla="*/ 168 w 296"/>
                  <a:gd name="T91" fmla="*/ 360 h 472"/>
                  <a:gd name="T92" fmla="*/ 160 w 296"/>
                  <a:gd name="T93" fmla="*/ 352 h 472"/>
                  <a:gd name="T94" fmla="*/ 152 w 296"/>
                  <a:gd name="T95" fmla="*/ 368 h 472"/>
                  <a:gd name="T96" fmla="*/ 144 w 296"/>
                  <a:gd name="T97" fmla="*/ 368 h 472"/>
                  <a:gd name="T98" fmla="*/ 136 w 296"/>
                  <a:gd name="T99" fmla="*/ 368 h 472"/>
                  <a:gd name="T100" fmla="*/ 128 w 296"/>
                  <a:gd name="T101" fmla="*/ 360 h 472"/>
                  <a:gd name="T102" fmla="*/ 128 w 296"/>
                  <a:gd name="T103" fmla="*/ 392 h 472"/>
                  <a:gd name="T104" fmla="*/ 128 w 296"/>
                  <a:gd name="T105" fmla="*/ 376 h 472"/>
                  <a:gd name="T106" fmla="*/ 120 w 296"/>
                  <a:gd name="T107" fmla="*/ 376 h 472"/>
                  <a:gd name="T108" fmla="*/ 104 w 296"/>
                  <a:gd name="T109" fmla="*/ 392 h 472"/>
                  <a:gd name="T110" fmla="*/ 104 w 296"/>
                  <a:gd name="T111" fmla="*/ 408 h 472"/>
                  <a:gd name="T112" fmla="*/ 104 w 296"/>
                  <a:gd name="T113" fmla="*/ 416 h 472"/>
                  <a:gd name="T114" fmla="*/ 104 w 296"/>
                  <a:gd name="T115" fmla="*/ 432 h 472"/>
                  <a:gd name="T116" fmla="*/ 88 w 296"/>
                  <a:gd name="T117" fmla="*/ 440 h 472"/>
                  <a:gd name="T118" fmla="*/ 80 w 296"/>
                  <a:gd name="T119" fmla="*/ 472 h 47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96"/>
                  <a:gd name="T181" fmla="*/ 0 h 472"/>
                  <a:gd name="T182" fmla="*/ 296 w 296"/>
                  <a:gd name="T183" fmla="*/ 472 h 47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96" h="472">
                    <a:moveTo>
                      <a:pt x="80" y="464"/>
                    </a:moveTo>
                    <a:lnTo>
                      <a:pt x="80" y="464"/>
                    </a:lnTo>
                    <a:lnTo>
                      <a:pt x="80" y="456"/>
                    </a:lnTo>
                    <a:lnTo>
                      <a:pt x="72" y="448"/>
                    </a:lnTo>
                    <a:lnTo>
                      <a:pt x="64" y="448"/>
                    </a:lnTo>
                    <a:lnTo>
                      <a:pt x="56" y="440"/>
                    </a:lnTo>
                    <a:lnTo>
                      <a:pt x="8" y="264"/>
                    </a:lnTo>
                    <a:lnTo>
                      <a:pt x="0" y="264"/>
                    </a:lnTo>
                    <a:lnTo>
                      <a:pt x="0" y="248"/>
                    </a:lnTo>
                    <a:lnTo>
                      <a:pt x="8" y="248"/>
                    </a:lnTo>
                    <a:lnTo>
                      <a:pt x="16" y="256"/>
                    </a:lnTo>
                    <a:lnTo>
                      <a:pt x="16" y="240"/>
                    </a:lnTo>
                    <a:lnTo>
                      <a:pt x="24" y="240"/>
                    </a:lnTo>
                    <a:lnTo>
                      <a:pt x="24" y="232"/>
                    </a:lnTo>
                    <a:lnTo>
                      <a:pt x="24" y="216"/>
                    </a:lnTo>
                    <a:lnTo>
                      <a:pt x="40" y="200"/>
                    </a:lnTo>
                    <a:lnTo>
                      <a:pt x="32" y="200"/>
                    </a:lnTo>
                    <a:lnTo>
                      <a:pt x="32" y="192"/>
                    </a:lnTo>
                    <a:lnTo>
                      <a:pt x="40" y="184"/>
                    </a:lnTo>
                    <a:lnTo>
                      <a:pt x="40" y="176"/>
                    </a:lnTo>
                    <a:lnTo>
                      <a:pt x="32" y="160"/>
                    </a:lnTo>
                    <a:lnTo>
                      <a:pt x="32" y="136"/>
                    </a:lnTo>
                    <a:lnTo>
                      <a:pt x="40" y="136"/>
                    </a:lnTo>
                    <a:lnTo>
                      <a:pt x="40" y="120"/>
                    </a:lnTo>
                    <a:lnTo>
                      <a:pt x="40" y="88"/>
                    </a:lnTo>
                    <a:lnTo>
                      <a:pt x="48" y="80"/>
                    </a:lnTo>
                    <a:lnTo>
                      <a:pt x="64" y="16"/>
                    </a:lnTo>
                    <a:lnTo>
                      <a:pt x="72" y="8"/>
                    </a:lnTo>
                    <a:lnTo>
                      <a:pt x="80" y="8"/>
                    </a:lnTo>
                    <a:lnTo>
                      <a:pt x="88" y="32"/>
                    </a:lnTo>
                    <a:lnTo>
                      <a:pt x="96" y="32"/>
                    </a:lnTo>
                    <a:lnTo>
                      <a:pt x="104" y="24"/>
                    </a:lnTo>
                    <a:lnTo>
                      <a:pt x="120" y="8"/>
                    </a:lnTo>
                    <a:lnTo>
                      <a:pt x="128" y="8"/>
                    </a:lnTo>
                    <a:lnTo>
                      <a:pt x="128" y="0"/>
                    </a:lnTo>
                    <a:lnTo>
                      <a:pt x="136" y="0"/>
                    </a:lnTo>
                    <a:lnTo>
                      <a:pt x="144" y="8"/>
                    </a:lnTo>
                    <a:lnTo>
                      <a:pt x="168" y="16"/>
                    </a:lnTo>
                    <a:lnTo>
                      <a:pt x="176" y="24"/>
                    </a:lnTo>
                    <a:lnTo>
                      <a:pt x="208" y="136"/>
                    </a:lnTo>
                    <a:lnTo>
                      <a:pt x="208" y="144"/>
                    </a:lnTo>
                    <a:lnTo>
                      <a:pt x="224" y="160"/>
                    </a:lnTo>
                    <a:lnTo>
                      <a:pt x="240" y="160"/>
                    </a:lnTo>
                    <a:lnTo>
                      <a:pt x="240" y="176"/>
                    </a:lnTo>
                    <a:lnTo>
                      <a:pt x="248" y="184"/>
                    </a:lnTo>
                    <a:lnTo>
                      <a:pt x="256" y="200"/>
                    </a:lnTo>
                    <a:lnTo>
                      <a:pt x="264" y="200"/>
                    </a:lnTo>
                    <a:lnTo>
                      <a:pt x="264" y="192"/>
                    </a:lnTo>
                    <a:lnTo>
                      <a:pt x="280" y="208"/>
                    </a:lnTo>
                    <a:lnTo>
                      <a:pt x="288" y="208"/>
                    </a:lnTo>
                    <a:lnTo>
                      <a:pt x="280" y="216"/>
                    </a:lnTo>
                    <a:lnTo>
                      <a:pt x="288" y="224"/>
                    </a:lnTo>
                    <a:lnTo>
                      <a:pt x="296" y="216"/>
                    </a:lnTo>
                    <a:lnTo>
                      <a:pt x="296" y="224"/>
                    </a:lnTo>
                    <a:lnTo>
                      <a:pt x="288" y="240"/>
                    </a:lnTo>
                    <a:lnTo>
                      <a:pt x="280" y="248"/>
                    </a:lnTo>
                    <a:lnTo>
                      <a:pt x="272" y="240"/>
                    </a:lnTo>
                    <a:lnTo>
                      <a:pt x="272" y="248"/>
                    </a:lnTo>
                    <a:lnTo>
                      <a:pt x="272" y="256"/>
                    </a:lnTo>
                    <a:lnTo>
                      <a:pt x="264" y="248"/>
                    </a:lnTo>
                    <a:lnTo>
                      <a:pt x="264" y="256"/>
                    </a:lnTo>
                    <a:lnTo>
                      <a:pt x="264" y="264"/>
                    </a:lnTo>
                    <a:lnTo>
                      <a:pt x="248" y="264"/>
                    </a:lnTo>
                    <a:lnTo>
                      <a:pt x="248" y="272"/>
                    </a:lnTo>
                    <a:lnTo>
                      <a:pt x="248" y="280"/>
                    </a:lnTo>
                    <a:lnTo>
                      <a:pt x="240" y="288"/>
                    </a:lnTo>
                    <a:lnTo>
                      <a:pt x="232" y="296"/>
                    </a:lnTo>
                    <a:lnTo>
                      <a:pt x="232" y="288"/>
                    </a:lnTo>
                    <a:lnTo>
                      <a:pt x="232" y="280"/>
                    </a:lnTo>
                    <a:lnTo>
                      <a:pt x="224" y="272"/>
                    </a:lnTo>
                    <a:lnTo>
                      <a:pt x="216" y="272"/>
                    </a:lnTo>
                    <a:lnTo>
                      <a:pt x="216" y="280"/>
                    </a:lnTo>
                    <a:lnTo>
                      <a:pt x="216" y="288"/>
                    </a:lnTo>
                    <a:lnTo>
                      <a:pt x="208" y="288"/>
                    </a:lnTo>
                    <a:lnTo>
                      <a:pt x="200" y="296"/>
                    </a:lnTo>
                    <a:lnTo>
                      <a:pt x="200" y="304"/>
                    </a:lnTo>
                    <a:lnTo>
                      <a:pt x="184" y="304"/>
                    </a:lnTo>
                    <a:lnTo>
                      <a:pt x="192" y="296"/>
                    </a:lnTo>
                    <a:lnTo>
                      <a:pt x="184" y="296"/>
                    </a:lnTo>
                    <a:lnTo>
                      <a:pt x="176" y="288"/>
                    </a:lnTo>
                    <a:lnTo>
                      <a:pt x="176" y="296"/>
                    </a:lnTo>
                    <a:lnTo>
                      <a:pt x="176" y="312"/>
                    </a:lnTo>
                    <a:lnTo>
                      <a:pt x="176" y="336"/>
                    </a:lnTo>
                    <a:lnTo>
                      <a:pt x="168" y="344"/>
                    </a:lnTo>
                    <a:lnTo>
                      <a:pt x="168" y="360"/>
                    </a:lnTo>
                    <a:lnTo>
                      <a:pt x="160" y="352"/>
                    </a:lnTo>
                    <a:lnTo>
                      <a:pt x="152" y="352"/>
                    </a:lnTo>
                    <a:lnTo>
                      <a:pt x="152" y="368"/>
                    </a:lnTo>
                    <a:lnTo>
                      <a:pt x="144" y="368"/>
                    </a:lnTo>
                    <a:lnTo>
                      <a:pt x="136" y="368"/>
                    </a:lnTo>
                    <a:lnTo>
                      <a:pt x="128" y="360"/>
                    </a:lnTo>
                    <a:lnTo>
                      <a:pt x="128" y="368"/>
                    </a:lnTo>
                    <a:lnTo>
                      <a:pt x="128" y="384"/>
                    </a:lnTo>
                    <a:lnTo>
                      <a:pt x="128" y="392"/>
                    </a:lnTo>
                    <a:lnTo>
                      <a:pt x="128" y="384"/>
                    </a:lnTo>
                    <a:lnTo>
                      <a:pt x="128" y="376"/>
                    </a:lnTo>
                    <a:lnTo>
                      <a:pt x="120" y="376"/>
                    </a:lnTo>
                    <a:lnTo>
                      <a:pt x="112" y="384"/>
                    </a:lnTo>
                    <a:lnTo>
                      <a:pt x="104" y="392"/>
                    </a:lnTo>
                    <a:lnTo>
                      <a:pt x="104" y="408"/>
                    </a:lnTo>
                    <a:lnTo>
                      <a:pt x="104" y="416"/>
                    </a:lnTo>
                    <a:lnTo>
                      <a:pt x="96" y="416"/>
                    </a:lnTo>
                    <a:lnTo>
                      <a:pt x="96" y="424"/>
                    </a:lnTo>
                    <a:lnTo>
                      <a:pt x="104" y="432"/>
                    </a:lnTo>
                    <a:lnTo>
                      <a:pt x="88" y="440"/>
                    </a:lnTo>
                    <a:lnTo>
                      <a:pt x="88" y="464"/>
                    </a:lnTo>
                    <a:lnTo>
                      <a:pt x="80" y="472"/>
                    </a:lnTo>
                    <a:lnTo>
                      <a:pt x="80" y="464"/>
                    </a:lnTo>
                    <a:close/>
                  </a:path>
                </a:pathLst>
              </a:custGeom>
              <a:grpFill/>
              <a:ln w="6350">
                <a:solidFill>
                  <a:schemeClr val="bg2">
                    <a:lumMod val="40000"/>
                    <a:lumOff val="60000"/>
                  </a:schemeClr>
                </a:solidFill>
                <a:round/>
                <a:headEnd/>
                <a:tailEnd/>
              </a:ln>
            </p:spPr>
            <p:txBody>
              <a:bodyPr/>
              <a:lstStyle/>
              <a:p>
                <a:endParaRPr lang="en-US" dirty="0"/>
              </a:p>
            </p:txBody>
          </p:sp>
          <p:sp>
            <p:nvSpPr>
              <p:cNvPr id="49" name="Freeform 143"/>
              <p:cNvSpPr>
                <a:spLocks/>
              </p:cNvSpPr>
              <p:nvPr/>
            </p:nvSpPr>
            <p:spPr bwMode="auto">
              <a:xfrm>
                <a:off x="7188331" y="1700793"/>
                <a:ext cx="453425" cy="219812"/>
              </a:xfrm>
              <a:custGeom>
                <a:avLst/>
                <a:gdLst>
                  <a:gd name="T0" fmla="*/ 0 w 264"/>
                  <a:gd name="T1" fmla="*/ 128 h 136"/>
                  <a:gd name="T2" fmla="*/ 0 w 264"/>
                  <a:gd name="T3" fmla="*/ 56 h 136"/>
                  <a:gd name="T4" fmla="*/ 136 w 264"/>
                  <a:gd name="T5" fmla="*/ 24 h 136"/>
                  <a:gd name="T6" fmla="*/ 144 w 264"/>
                  <a:gd name="T7" fmla="*/ 16 h 136"/>
                  <a:gd name="T8" fmla="*/ 152 w 264"/>
                  <a:gd name="T9" fmla="*/ 0 h 136"/>
                  <a:gd name="T10" fmla="*/ 168 w 264"/>
                  <a:gd name="T11" fmla="*/ 0 h 136"/>
                  <a:gd name="T12" fmla="*/ 168 w 264"/>
                  <a:gd name="T13" fmla="*/ 8 h 136"/>
                  <a:gd name="T14" fmla="*/ 184 w 264"/>
                  <a:gd name="T15" fmla="*/ 16 h 136"/>
                  <a:gd name="T16" fmla="*/ 184 w 264"/>
                  <a:gd name="T17" fmla="*/ 24 h 136"/>
                  <a:gd name="T18" fmla="*/ 176 w 264"/>
                  <a:gd name="T19" fmla="*/ 32 h 136"/>
                  <a:gd name="T20" fmla="*/ 176 w 264"/>
                  <a:gd name="T21" fmla="*/ 32 h 136"/>
                  <a:gd name="T22" fmla="*/ 176 w 264"/>
                  <a:gd name="T23" fmla="*/ 40 h 136"/>
                  <a:gd name="T24" fmla="*/ 168 w 264"/>
                  <a:gd name="T25" fmla="*/ 56 h 136"/>
                  <a:gd name="T26" fmla="*/ 184 w 264"/>
                  <a:gd name="T27" fmla="*/ 56 h 136"/>
                  <a:gd name="T28" fmla="*/ 200 w 264"/>
                  <a:gd name="T29" fmla="*/ 64 h 136"/>
                  <a:gd name="T30" fmla="*/ 208 w 264"/>
                  <a:gd name="T31" fmla="*/ 64 h 136"/>
                  <a:gd name="T32" fmla="*/ 208 w 264"/>
                  <a:gd name="T33" fmla="*/ 72 h 136"/>
                  <a:gd name="T34" fmla="*/ 216 w 264"/>
                  <a:gd name="T35" fmla="*/ 80 h 136"/>
                  <a:gd name="T36" fmla="*/ 216 w 264"/>
                  <a:gd name="T37" fmla="*/ 88 h 136"/>
                  <a:gd name="T38" fmla="*/ 224 w 264"/>
                  <a:gd name="T39" fmla="*/ 96 h 136"/>
                  <a:gd name="T40" fmla="*/ 256 w 264"/>
                  <a:gd name="T41" fmla="*/ 88 h 136"/>
                  <a:gd name="T42" fmla="*/ 248 w 264"/>
                  <a:gd name="T43" fmla="*/ 72 h 136"/>
                  <a:gd name="T44" fmla="*/ 240 w 264"/>
                  <a:gd name="T45" fmla="*/ 64 h 136"/>
                  <a:gd name="T46" fmla="*/ 232 w 264"/>
                  <a:gd name="T47" fmla="*/ 64 h 136"/>
                  <a:gd name="T48" fmla="*/ 240 w 264"/>
                  <a:gd name="T49" fmla="*/ 56 h 136"/>
                  <a:gd name="T50" fmla="*/ 264 w 264"/>
                  <a:gd name="T51" fmla="*/ 72 h 136"/>
                  <a:gd name="T52" fmla="*/ 264 w 264"/>
                  <a:gd name="T53" fmla="*/ 96 h 136"/>
                  <a:gd name="T54" fmla="*/ 256 w 264"/>
                  <a:gd name="T55" fmla="*/ 96 h 136"/>
                  <a:gd name="T56" fmla="*/ 240 w 264"/>
                  <a:gd name="T57" fmla="*/ 104 h 136"/>
                  <a:gd name="T58" fmla="*/ 232 w 264"/>
                  <a:gd name="T59" fmla="*/ 120 h 136"/>
                  <a:gd name="T60" fmla="*/ 224 w 264"/>
                  <a:gd name="T61" fmla="*/ 128 h 136"/>
                  <a:gd name="T62" fmla="*/ 216 w 264"/>
                  <a:gd name="T63" fmla="*/ 120 h 136"/>
                  <a:gd name="T64" fmla="*/ 216 w 264"/>
                  <a:gd name="T65" fmla="*/ 112 h 136"/>
                  <a:gd name="T66" fmla="*/ 208 w 264"/>
                  <a:gd name="T67" fmla="*/ 104 h 136"/>
                  <a:gd name="T68" fmla="*/ 208 w 264"/>
                  <a:gd name="T69" fmla="*/ 120 h 136"/>
                  <a:gd name="T70" fmla="*/ 208 w 264"/>
                  <a:gd name="T71" fmla="*/ 112 h 136"/>
                  <a:gd name="T72" fmla="*/ 200 w 264"/>
                  <a:gd name="T73" fmla="*/ 120 h 136"/>
                  <a:gd name="T74" fmla="*/ 200 w 264"/>
                  <a:gd name="T75" fmla="*/ 136 h 136"/>
                  <a:gd name="T76" fmla="*/ 184 w 264"/>
                  <a:gd name="T77" fmla="*/ 136 h 136"/>
                  <a:gd name="T78" fmla="*/ 176 w 264"/>
                  <a:gd name="T79" fmla="*/ 120 h 136"/>
                  <a:gd name="T80" fmla="*/ 168 w 264"/>
                  <a:gd name="T81" fmla="*/ 112 h 136"/>
                  <a:gd name="T82" fmla="*/ 160 w 264"/>
                  <a:gd name="T83" fmla="*/ 104 h 136"/>
                  <a:gd name="T84" fmla="*/ 160 w 264"/>
                  <a:gd name="T85" fmla="*/ 104 h 136"/>
                  <a:gd name="T86" fmla="*/ 152 w 264"/>
                  <a:gd name="T87" fmla="*/ 88 h 136"/>
                  <a:gd name="T88" fmla="*/ 128 w 264"/>
                  <a:gd name="T89" fmla="*/ 96 h 136"/>
                  <a:gd name="T90" fmla="*/ 128 w 264"/>
                  <a:gd name="T91" fmla="*/ 96 h 136"/>
                  <a:gd name="T92" fmla="*/ 56 w 264"/>
                  <a:gd name="T93" fmla="*/ 112 h 136"/>
                  <a:gd name="T94" fmla="*/ 56 w 264"/>
                  <a:gd name="T95" fmla="*/ 120 h 136"/>
                  <a:gd name="T96" fmla="*/ 56 w 264"/>
                  <a:gd name="T97" fmla="*/ 112 h 136"/>
                  <a:gd name="T98" fmla="*/ 0 w 264"/>
                  <a:gd name="T99" fmla="*/ 128 h 1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4"/>
                  <a:gd name="T151" fmla="*/ 0 h 136"/>
                  <a:gd name="T152" fmla="*/ 264 w 264"/>
                  <a:gd name="T153" fmla="*/ 136 h 1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4" h="136">
                    <a:moveTo>
                      <a:pt x="0" y="128"/>
                    </a:moveTo>
                    <a:lnTo>
                      <a:pt x="0" y="128"/>
                    </a:lnTo>
                    <a:lnTo>
                      <a:pt x="0" y="56"/>
                    </a:lnTo>
                    <a:lnTo>
                      <a:pt x="56" y="40"/>
                    </a:lnTo>
                    <a:lnTo>
                      <a:pt x="136" y="24"/>
                    </a:lnTo>
                    <a:lnTo>
                      <a:pt x="144" y="16"/>
                    </a:lnTo>
                    <a:lnTo>
                      <a:pt x="144" y="8"/>
                    </a:lnTo>
                    <a:lnTo>
                      <a:pt x="152" y="0"/>
                    </a:lnTo>
                    <a:lnTo>
                      <a:pt x="168" y="0"/>
                    </a:lnTo>
                    <a:lnTo>
                      <a:pt x="168" y="8"/>
                    </a:lnTo>
                    <a:lnTo>
                      <a:pt x="184" y="16"/>
                    </a:lnTo>
                    <a:lnTo>
                      <a:pt x="192" y="16"/>
                    </a:lnTo>
                    <a:lnTo>
                      <a:pt x="184" y="24"/>
                    </a:lnTo>
                    <a:lnTo>
                      <a:pt x="176" y="24"/>
                    </a:lnTo>
                    <a:lnTo>
                      <a:pt x="176" y="32"/>
                    </a:lnTo>
                    <a:lnTo>
                      <a:pt x="176" y="40"/>
                    </a:lnTo>
                    <a:lnTo>
                      <a:pt x="168" y="48"/>
                    </a:lnTo>
                    <a:lnTo>
                      <a:pt x="168" y="56"/>
                    </a:lnTo>
                    <a:lnTo>
                      <a:pt x="184" y="56"/>
                    </a:lnTo>
                    <a:lnTo>
                      <a:pt x="192" y="56"/>
                    </a:lnTo>
                    <a:lnTo>
                      <a:pt x="200" y="64"/>
                    </a:lnTo>
                    <a:lnTo>
                      <a:pt x="208" y="64"/>
                    </a:lnTo>
                    <a:lnTo>
                      <a:pt x="208" y="72"/>
                    </a:lnTo>
                    <a:lnTo>
                      <a:pt x="208" y="80"/>
                    </a:lnTo>
                    <a:lnTo>
                      <a:pt x="216" y="80"/>
                    </a:lnTo>
                    <a:lnTo>
                      <a:pt x="216" y="88"/>
                    </a:lnTo>
                    <a:lnTo>
                      <a:pt x="224" y="96"/>
                    </a:lnTo>
                    <a:lnTo>
                      <a:pt x="248" y="96"/>
                    </a:lnTo>
                    <a:lnTo>
                      <a:pt x="256" y="88"/>
                    </a:lnTo>
                    <a:lnTo>
                      <a:pt x="256" y="80"/>
                    </a:lnTo>
                    <a:lnTo>
                      <a:pt x="248" y="72"/>
                    </a:lnTo>
                    <a:lnTo>
                      <a:pt x="248" y="64"/>
                    </a:lnTo>
                    <a:lnTo>
                      <a:pt x="240" y="64"/>
                    </a:lnTo>
                    <a:lnTo>
                      <a:pt x="232" y="64"/>
                    </a:lnTo>
                    <a:lnTo>
                      <a:pt x="240" y="56"/>
                    </a:lnTo>
                    <a:lnTo>
                      <a:pt x="248" y="56"/>
                    </a:lnTo>
                    <a:lnTo>
                      <a:pt x="264" y="72"/>
                    </a:lnTo>
                    <a:lnTo>
                      <a:pt x="264" y="88"/>
                    </a:lnTo>
                    <a:lnTo>
                      <a:pt x="264" y="96"/>
                    </a:lnTo>
                    <a:lnTo>
                      <a:pt x="256" y="96"/>
                    </a:lnTo>
                    <a:lnTo>
                      <a:pt x="248" y="104"/>
                    </a:lnTo>
                    <a:lnTo>
                      <a:pt x="240" y="104"/>
                    </a:lnTo>
                    <a:lnTo>
                      <a:pt x="232" y="112"/>
                    </a:lnTo>
                    <a:lnTo>
                      <a:pt x="232" y="120"/>
                    </a:lnTo>
                    <a:lnTo>
                      <a:pt x="224" y="128"/>
                    </a:lnTo>
                    <a:lnTo>
                      <a:pt x="216" y="120"/>
                    </a:lnTo>
                    <a:lnTo>
                      <a:pt x="216" y="112"/>
                    </a:lnTo>
                    <a:lnTo>
                      <a:pt x="216" y="104"/>
                    </a:lnTo>
                    <a:lnTo>
                      <a:pt x="208" y="104"/>
                    </a:lnTo>
                    <a:lnTo>
                      <a:pt x="208" y="120"/>
                    </a:lnTo>
                    <a:lnTo>
                      <a:pt x="208" y="112"/>
                    </a:lnTo>
                    <a:lnTo>
                      <a:pt x="200" y="120"/>
                    </a:lnTo>
                    <a:lnTo>
                      <a:pt x="200" y="136"/>
                    </a:lnTo>
                    <a:lnTo>
                      <a:pt x="184" y="136"/>
                    </a:lnTo>
                    <a:lnTo>
                      <a:pt x="184" y="120"/>
                    </a:lnTo>
                    <a:lnTo>
                      <a:pt x="176" y="120"/>
                    </a:lnTo>
                    <a:lnTo>
                      <a:pt x="168" y="112"/>
                    </a:lnTo>
                    <a:lnTo>
                      <a:pt x="160" y="104"/>
                    </a:lnTo>
                    <a:lnTo>
                      <a:pt x="152" y="88"/>
                    </a:lnTo>
                    <a:lnTo>
                      <a:pt x="128" y="96"/>
                    </a:lnTo>
                    <a:lnTo>
                      <a:pt x="56" y="112"/>
                    </a:lnTo>
                    <a:lnTo>
                      <a:pt x="56" y="120"/>
                    </a:lnTo>
                    <a:lnTo>
                      <a:pt x="56" y="112"/>
                    </a:lnTo>
                    <a:lnTo>
                      <a:pt x="0" y="128"/>
                    </a:lnTo>
                    <a:close/>
                  </a:path>
                </a:pathLst>
              </a:custGeom>
              <a:grpFill/>
              <a:ln w="6350">
                <a:solidFill>
                  <a:schemeClr val="bg2">
                    <a:lumMod val="40000"/>
                    <a:lumOff val="60000"/>
                  </a:schemeClr>
                </a:solidFill>
                <a:round/>
                <a:headEnd/>
                <a:tailEnd/>
              </a:ln>
            </p:spPr>
            <p:txBody>
              <a:bodyPr/>
              <a:lstStyle/>
              <a:p>
                <a:endParaRPr lang="en-US" dirty="0"/>
              </a:p>
            </p:txBody>
          </p:sp>
          <p:sp>
            <p:nvSpPr>
              <p:cNvPr id="50" name="Freeform 145"/>
              <p:cNvSpPr>
                <a:spLocks/>
              </p:cNvSpPr>
              <p:nvPr/>
            </p:nvSpPr>
            <p:spPr bwMode="auto">
              <a:xfrm>
                <a:off x="7188331" y="1855476"/>
                <a:ext cx="247718" cy="219812"/>
              </a:xfrm>
              <a:custGeom>
                <a:avLst/>
                <a:gdLst>
                  <a:gd name="T0" fmla="*/ 104 w 144"/>
                  <a:gd name="T1" fmla="*/ 88 h 136"/>
                  <a:gd name="T2" fmla="*/ 88 w 144"/>
                  <a:gd name="T3" fmla="*/ 96 h 136"/>
                  <a:gd name="T4" fmla="*/ 64 w 144"/>
                  <a:gd name="T5" fmla="*/ 96 h 136"/>
                  <a:gd name="T6" fmla="*/ 64 w 144"/>
                  <a:gd name="T7" fmla="*/ 96 h 136"/>
                  <a:gd name="T8" fmla="*/ 40 w 144"/>
                  <a:gd name="T9" fmla="*/ 112 h 136"/>
                  <a:gd name="T10" fmla="*/ 40 w 144"/>
                  <a:gd name="T11" fmla="*/ 112 h 136"/>
                  <a:gd name="T12" fmla="*/ 24 w 144"/>
                  <a:gd name="T13" fmla="*/ 136 h 136"/>
                  <a:gd name="T14" fmla="*/ 16 w 144"/>
                  <a:gd name="T15" fmla="*/ 136 h 136"/>
                  <a:gd name="T16" fmla="*/ 16 w 144"/>
                  <a:gd name="T17" fmla="*/ 136 h 136"/>
                  <a:gd name="T18" fmla="*/ 8 w 144"/>
                  <a:gd name="T19" fmla="*/ 128 h 136"/>
                  <a:gd name="T20" fmla="*/ 8 w 144"/>
                  <a:gd name="T21" fmla="*/ 128 h 136"/>
                  <a:gd name="T22" fmla="*/ 24 w 144"/>
                  <a:gd name="T23" fmla="*/ 112 h 136"/>
                  <a:gd name="T24" fmla="*/ 24 w 144"/>
                  <a:gd name="T25" fmla="*/ 112 h 136"/>
                  <a:gd name="T26" fmla="*/ 16 w 144"/>
                  <a:gd name="T27" fmla="*/ 104 h 136"/>
                  <a:gd name="T28" fmla="*/ 16 w 144"/>
                  <a:gd name="T29" fmla="*/ 104 h 136"/>
                  <a:gd name="T30" fmla="*/ 0 w 144"/>
                  <a:gd name="T31" fmla="*/ 32 h 136"/>
                  <a:gd name="T32" fmla="*/ 0 w 144"/>
                  <a:gd name="T33" fmla="*/ 32 h 136"/>
                  <a:gd name="T34" fmla="*/ 56 w 144"/>
                  <a:gd name="T35" fmla="*/ 16 h 136"/>
                  <a:gd name="T36" fmla="*/ 56 w 144"/>
                  <a:gd name="T37" fmla="*/ 16 h 136"/>
                  <a:gd name="T38" fmla="*/ 56 w 144"/>
                  <a:gd name="T39" fmla="*/ 24 h 136"/>
                  <a:gd name="T40" fmla="*/ 56 w 144"/>
                  <a:gd name="T41" fmla="*/ 24 h 136"/>
                  <a:gd name="T42" fmla="*/ 56 w 144"/>
                  <a:gd name="T43" fmla="*/ 16 h 136"/>
                  <a:gd name="T44" fmla="*/ 56 w 144"/>
                  <a:gd name="T45" fmla="*/ 16 h 136"/>
                  <a:gd name="T46" fmla="*/ 128 w 144"/>
                  <a:gd name="T47" fmla="*/ 0 h 136"/>
                  <a:gd name="T48" fmla="*/ 128 w 144"/>
                  <a:gd name="T49" fmla="*/ 0 h 136"/>
                  <a:gd name="T50" fmla="*/ 128 w 144"/>
                  <a:gd name="T51" fmla="*/ 0 h 136"/>
                  <a:gd name="T52" fmla="*/ 144 w 144"/>
                  <a:gd name="T53" fmla="*/ 56 h 136"/>
                  <a:gd name="T54" fmla="*/ 144 w 144"/>
                  <a:gd name="T55" fmla="*/ 56 h 136"/>
                  <a:gd name="T56" fmla="*/ 136 w 144"/>
                  <a:gd name="T57" fmla="*/ 64 h 136"/>
                  <a:gd name="T58" fmla="*/ 136 w 144"/>
                  <a:gd name="T59" fmla="*/ 64 h 136"/>
                  <a:gd name="T60" fmla="*/ 136 w 144"/>
                  <a:gd name="T61" fmla="*/ 72 h 136"/>
                  <a:gd name="T62" fmla="*/ 136 w 144"/>
                  <a:gd name="T63" fmla="*/ 72 h 136"/>
                  <a:gd name="T64" fmla="*/ 136 w 144"/>
                  <a:gd name="T65" fmla="*/ 72 h 136"/>
                  <a:gd name="T66" fmla="*/ 104 w 144"/>
                  <a:gd name="T67" fmla="*/ 88 h 1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4"/>
                  <a:gd name="T103" fmla="*/ 0 h 136"/>
                  <a:gd name="T104" fmla="*/ 144 w 144"/>
                  <a:gd name="T105" fmla="*/ 136 h 1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4" h="136">
                    <a:moveTo>
                      <a:pt x="104" y="88"/>
                    </a:moveTo>
                    <a:lnTo>
                      <a:pt x="88" y="96"/>
                    </a:lnTo>
                    <a:lnTo>
                      <a:pt x="64" y="96"/>
                    </a:lnTo>
                    <a:lnTo>
                      <a:pt x="40" y="112"/>
                    </a:lnTo>
                    <a:lnTo>
                      <a:pt x="24" y="136"/>
                    </a:lnTo>
                    <a:lnTo>
                      <a:pt x="16" y="136"/>
                    </a:lnTo>
                    <a:lnTo>
                      <a:pt x="8" y="128"/>
                    </a:lnTo>
                    <a:lnTo>
                      <a:pt x="24" y="112"/>
                    </a:lnTo>
                    <a:lnTo>
                      <a:pt x="16" y="104"/>
                    </a:lnTo>
                    <a:lnTo>
                      <a:pt x="0" y="32"/>
                    </a:lnTo>
                    <a:lnTo>
                      <a:pt x="56" y="16"/>
                    </a:lnTo>
                    <a:lnTo>
                      <a:pt x="56" y="24"/>
                    </a:lnTo>
                    <a:lnTo>
                      <a:pt x="56" y="16"/>
                    </a:lnTo>
                    <a:lnTo>
                      <a:pt x="128" y="0"/>
                    </a:lnTo>
                    <a:lnTo>
                      <a:pt x="144" y="56"/>
                    </a:lnTo>
                    <a:lnTo>
                      <a:pt x="136" y="64"/>
                    </a:lnTo>
                    <a:lnTo>
                      <a:pt x="136" y="72"/>
                    </a:lnTo>
                    <a:lnTo>
                      <a:pt x="104" y="88"/>
                    </a:lnTo>
                    <a:close/>
                  </a:path>
                </a:pathLst>
              </a:custGeom>
              <a:grpFill/>
              <a:ln w="6350">
                <a:solidFill>
                  <a:schemeClr val="bg2">
                    <a:lumMod val="40000"/>
                    <a:lumOff val="60000"/>
                  </a:schemeClr>
                </a:solidFill>
                <a:round/>
                <a:headEnd/>
                <a:tailEnd/>
              </a:ln>
            </p:spPr>
            <p:txBody>
              <a:bodyPr/>
              <a:lstStyle/>
              <a:p>
                <a:endParaRPr lang="en-US" dirty="0"/>
              </a:p>
            </p:txBody>
          </p:sp>
          <p:sp>
            <p:nvSpPr>
              <p:cNvPr id="51" name="Freeform 147"/>
              <p:cNvSpPr>
                <a:spLocks/>
              </p:cNvSpPr>
              <p:nvPr/>
            </p:nvSpPr>
            <p:spPr bwMode="auto">
              <a:xfrm>
                <a:off x="7023186" y="2049507"/>
                <a:ext cx="178184" cy="386707"/>
              </a:xfrm>
              <a:custGeom>
                <a:avLst/>
                <a:gdLst>
                  <a:gd name="T0" fmla="*/ 24 w 104"/>
                  <a:gd name="T1" fmla="*/ 152 h 240"/>
                  <a:gd name="T2" fmla="*/ 40 w 104"/>
                  <a:gd name="T3" fmla="*/ 128 h 240"/>
                  <a:gd name="T4" fmla="*/ 48 w 104"/>
                  <a:gd name="T5" fmla="*/ 120 h 240"/>
                  <a:gd name="T6" fmla="*/ 48 w 104"/>
                  <a:gd name="T7" fmla="*/ 112 h 240"/>
                  <a:gd name="T8" fmla="*/ 0 w 104"/>
                  <a:gd name="T9" fmla="*/ 80 h 240"/>
                  <a:gd name="T10" fmla="*/ 8 w 104"/>
                  <a:gd name="T11" fmla="*/ 64 h 240"/>
                  <a:gd name="T12" fmla="*/ 8 w 104"/>
                  <a:gd name="T13" fmla="*/ 56 h 240"/>
                  <a:gd name="T14" fmla="*/ 0 w 104"/>
                  <a:gd name="T15" fmla="*/ 40 h 240"/>
                  <a:gd name="T16" fmla="*/ 16 w 104"/>
                  <a:gd name="T17" fmla="*/ 24 h 240"/>
                  <a:gd name="T18" fmla="*/ 24 w 104"/>
                  <a:gd name="T19" fmla="*/ 0 h 240"/>
                  <a:gd name="T20" fmla="*/ 96 w 104"/>
                  <a:gd name="T21" fmla="*/ 24 h 240"/>
                  <a:gd name="T22" fmla="*/ 96 w 104"/>
                  <a:gd name="T23" fmla="*/ 48 h 240"/>
                  <a:gd name="T24" fmla="*/ 88 w 104"/>
                  <a:gd name="T25" fmla="*/ 56 h 240"/>
                  <a:gd name="T26" fmla="*/ 88 w 104"/>
                  <a:gd name="T27" fmla="*/ 72 h 240"/>
                  <a:gd name="T28" fmla="*/ 80 w 104"/>
                  <a:gd name="T29" fmla="*/ 80 h 240"/>
                  <a:gd name="T30" fmla="*/ 96 w 104"/>
                  <a:gd name="T31" fmla="*/ 80 h 240"/>
                  <a:gd name="T32" fmla="*/ 96 w 104"/>
                  <a:gd name="T33" fmla="*/ 80 h 240"/>
                  <a:gd name="T34" fmla="*/ 96 w 104"/>
                  <a:gd name="T35" fmla="*/ 80 h 240"/>
                  <a:gd name="T36" fmla="*/ 104 w 104"/>
                  <a:gd name="T37" fmla="*/ 80 h 240"/>
                  <a:gd name="T38" fmla="*/ 104 w 104"/>
                  <a:gd name="T39" fmla="*/ 112 h 240"/>
                  <a:gd name="T40" fmla="*/ 104 w 104"/>
                  <a:gd name="T41" fmla="*/ 128 h 240"/>
                  <a:gd name="T42" fmla="*/ 104 w 104"/>
                  <a:gd name="T43" fmla="*/ 144 h 240"/>
                  <a:gd name="T44" fmla="*/ 104 w 104"/>
                  <a:gd name="T45" fmla="*/ 144 h 240"/>
                  <a:gd name="T46" fmla="*/ 104 w 104"/>
                  <a:gd name="T47" fmla="*/ 120 h 240"/>
                  <a:gd name="T48" fmla="*/ 96 w 104"/>
                  <a:gd name="T49" fmla="*/ 120 h 240"/>
                  <a:gd name="T50" fmla="*/ 96 w 104"/>
                  <a:gd name="T51" fmla="*/ 136 h 240"/>
                  <a:gd name="T52" fmla="*/ 96 w 104"/>
                  <a:gd name="T53" fmla="*/ 152 h 240"/>
                  <a:gd name="T54" fmla="*/ 96 w 104"/>
                  <a:gd name="T55" fmla="*/ 168 h 240"/>
                  <a:gd name="T56" fmla="*/ 88 w 104"/>
                  <a:gd name="T57" fmla="*/ 176 h 240"/>
                  <a:gd name="T58" fmla="*/ 88 w 104"/>
                  <a:gd name="T59" fmla="*/ 184 h 240"/>
                  <a:gd name="T60" fmla="*/ 80 w 104"/>
                  <a:gd name="T61" fmla="*/ 200 h 240"/>
                  <a:gd name="T62" fmla="*/ 80 w 104"/>
                  <a:gd name="T63" fmla="*/ 200 h 240"/>
                  <a:gd name="T64" fmla="*/ 72 w 104"/>
                  <a:gd name="T65" fmla="*/ 224 h 240"/>
                  <a:gd name="T66" fmla="*/ 64 w 104"/>
                  <a:gd name="T67" fmla="*/ 240 h 240"/>
                  <a:gd name="T68" fmla="*/ 56 w 104"/>
                  <a:gd name="T69" fmla="*/ 232 h 240"/>
                  <a:gd name="T70" fmla="*/ 56 w 104"/>
                  <a:gd name="T71" fmla="*/ 216 h 240"/>
                  <a:gd name="T72" fmla="*/ 48 w 104"/>
                  <a:gd name="T73" fmla="*/ 224 h 240"/>
                  <a:gd name="T74" fmla="*/ 40 w 104"/>
                  <a:gd name="T75" fmla="*/ 224 h 240"/>
                  <a:gd name="T76" fmla="*/ 32 w 104"/>
                  <a:gd name="T77" fmla="*/ 216 h 240"/>
                  <a:gd name="T78" fmla="*/ 24 w 104"/>
                  <a:gd name="T79" fmla="*/ 216 h 240"/>
                  <a:gd name="T80" fmla="*/ 8 w 104"/>
                  <a:gd name="T81" fmla="*/ 200 h 240"/>
                  <a:gd name="T82" fmla="*/ 8 w 104"/>
                  <a:gd name="T83" fmla="*/ 192 h 240"/>
                  <a:gd name="T84" fmla="*/ 0 w 104"/>
                  <a:gd name="T85" fmla="*/ 184 h 240"/>
                  <a:gd name="T86" fmla="*/ 8 w 104"/>
                  <a:gd name="T87" fmla="*/ 176 h 240"/>
                  <a:gd name="T88" fmla="*/ 8 w 104"/>
                  <a:gd name="T89" fmla="*/ 168 h 240"/>
                  <a:gd name="T90" fmla="*/ 8 w 104"/>
                  <a:gd name="T91" fmla="*/ 168 h 240"/>
                  <a:gd name="T92" fmla="*/ 8 w 104"/>
                  <a:gd name="T93" fmla="*/ 168 h 24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4"/>
                  <a:gd name="T142" fmla="*/ 0 h 240"/>
                  <a:gd name="T143" fmla="*/ 104 w 104"/>
                  <a:gd name="T144" fmla="*/ 240 h 24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4" h="240">
                    <a:moveTo>
                      <a:pt x="24" y="152"/>
                    </a:moveTo>
                    <a:lnTo>
                      <a:pt x="24" y="152"/>
                    </a:lnTo>
                    <a:lnTo>
                      <a:pt x="24" y="144"/>
                    </a:lnTo>
                    <a:lnTo>
                      <a:pt x="40" y="128"/>
                    </a:lnTo>
                    <a:lnTo>
                      <a:pt x="48" y="120"/>
                    </a:lnTo>
                    <a:lnTo>
                      <a:pt x="48" y="112"/>
                    </a:lnTo>
                    <a:lnTo>
                      <a:pt x="16" y="88"/>
                    </a:lnTo>
                    <a:lnTo>
                      <a:pt x="0" y="80"/>
                    </a:lnTo>
                    <a:lnTo>
                      <a:pt x="0" y="64"/>
                    </a:lnTo>
                    <a:lnTo>
                      <a:pt x="8" y="64"/>
                    </a:lnTo>
                    <a:lnTo>
                      <a:pt x="8" y="56"/>
                    </a:lnTo>
                    <a:lnTo>
                      <a:pt x="0" y="40"/>
                    </a:lnTo>
                    <a:lnTo>
                      <a:pt x="16" y="24"/>
                    </a:lnTo>
                    <a:lnTo>
                      <a:pt x="16" y="8"/>
                    </a:lnTo>
                    <a:lnTo>
                      <a:pt x="24" y="0"/>
                    </a:lnTo>
                    <a:lnTo>
                      <a:pt x="96" y="24"/>
                    </a:lnTo>
                    <a:lnTo>
                      <a:pt x="96" y="48"/>
                    </a:lnTo>
                    <a:lnTo>
                      <a:pt x="88" y="56"/>
                    </a:lnTo>
                    <a:lnTo>
                      <a:pt x="88" y="64"/>
                    </a:lnTo>
                    <a:lnTo>
                      <a:pt x="88" y="72"/>
                    </a:lnTo>
                    <a:lnTo>
                      <a:pt x="80" y="80"/>
                    </a:lnTo>
                    <a:lnTo>
                      <a:pt x="96" y="80"/>
                    </a:lnTo>
                    <a:lnTo>
                      <a:pt x="96" y="72"/>
                    </a:lnTo>
                    <a:lnTo>
                      <a:pt x="104" y="80"/>
                    </a:lnTo>
                    <a:lnTo>
                      <a:pt x="104" y="104"/>
                    </a:lnTo>
                    <a:lnTo>
                      <a:pt x="104" y="112"/>
                    </a:lnTo>
                    <a:lnTo>
                      <a:pt x="104" y="120"/>
                    </a:lnTo>
                    <a:lnTo>
                      <a:pt x="104" y="128"/>
                    </a:lnTo>
                    <a:lnTo>
                      <a:pt x="104" y="144"/>
                    </a:lnTo>
                    <a:lnTo>
                      <a:pt x="104" y="128"/>
                    </a:lnTo>
                    <a:lnTo>
                      <a:pt x="104" y="120"/>
                    </a:lnTo>
                    <a:lnTo>
                      <a:pt x="96" y="120"/>
                    </a:lnTo>
                    <a:lnTo>
                      <a:pt x="96" y="128"/>
                    </a:lnTo>
                    <a:lnTo>
                      <a:pt x="96" y="136"/>
                    </a:lnTo>
                    <a:lnTo>
                      <a:pt x="96" y="152"/>
                    </a:lnTo>
                    <a:lnTo>
                      <a:pt x="104" y="160"/>
                    </a:lnTo>
                    <a:lnTo>
                      <a:pt x="96" y="168"/>
                    </a:lnTo>
                    <a:lnTo>
                      <a:pt x="88" y="176"/>
                    </a:lnTo>
                    <a:lnTo>
                      <a:pt x="88" y="184"/>
                    </a:lnTo>
                    <a:lnTo>
                      <a:pt x="80" y="200"/>
                    </a:lnTo>
                    <a:lnTo>
                      <a:pt x="80" y="208"/>
                    </a:lnTo>
                    <a:lnTo>
                      <a:pt x="72" y="224"/>
                    </a:lnTo>
                    <a:lnTo>
                      <a:pt x="72" y="232"/>
                    </a:lnTo>
                    <a:lnTo>
                      <a:pt x="64" y="240"/>
                    </a:lnTo>
                    <a:lnTo>
                      <a:pt x="56" y="240"/>
                    </a:lnTo>
                    <a:lnTo>
                      <a:pt x="56" y="232"/>
                    </a:lnTo>
                    <a:lnTo>
                      <a:pt x="64" y="224"/>
                    </a:lnTo>
                    <a:lnTo>
                      <a:pt x="56" y="216"/>
                    </a:lnTo>
                    <a:lnTo>
                      <a:pt x="48" y="224"/>
                    </a:lnTo>
                    <a:lnTo>
                      <a:pt x="40" y="224"/>
                    </a:lnTo>
                    <a:lnTo>
                      <a:pt x="32" y="216"/>
                    </a:lnTo>
                    <a:lnTo>
                      <a:pt x="24" y="216"/>
                    </a:lnTo>
                    <a:lnTo>
                      <a:pt x="16" y="208"/>
                    </a:lnTo>
                    <a:lnTo>
                      <a:pt x="8" y="200"/>
                    </a:lnTo>
                    <a:lnTo>
                      <a:pt x="8" y="192"/>
                    </a:lnTo>
                    <a:lnTo>
                      <a:pt x="0" y="192"/>
                    </a:lnTo>
                    <a:lnTo>
                      <a:pt x="0" y="184"/>
                    </a:lnTo>
                    <a:lnTo>
                      <a:pt x="0" y="176"/>
                    </a:lnTo>
                    <a:lnTo>
                      <a:pt x="8" y="176"/>
                    </a:lnTo>
                    <a:lnTo>
                      <a:pt x="8" y="168"/>
                    </a:lnTo>
                    <a:lnTo>
                      <a:pt x="24" y="152"/>
                    </a:lnTo>
                    <a:close/>
                  </a:path>
                </a:pathLst>
              </a:custGeom>
              <a:grpFill/>
              <a:ln w="6350">
                <a:solidFill>
                  <a:schemeClr val="bg2">
                    <a:lumMod val="40000"/>
                    <a:lumOff val="60000"/>
                  </a:schemeClr>
                </a:solidFill>
                <a:round/>
                <a:headEnd/>
                <a:tailEnd/>
              </a:ln>
            </p:spPr>
            <p:txBody>
              <a:bodyPr/>
              <a:lstStyle/>
              <a:p>
                <a:endParaRPr lang="en-US" dirty="0"/>
              </a:p>
            </p:txBody>
          </p:sp>
          <p:sp>
            <p:nvSpPr>
              <p:cNvPr id="52" name="Freeform 148"/>
              <p:cNvSpPr>
                <a:spLocks/>
              </p:cNvSpPr>
              <p:nvPr/>
            </p:nvSpPr>
            <p:spPr bwMode="auto">
              <a:xfrm>
                <a:off x="6995661" y="2307312"/>
                <a:ext cx="137620" cy="232024"/>
              </a:xfrm>
              <a:custGeom>
                <a:avLst/>
                <a:gdLst>
                  <a:gd name="T0" fmla="*/ 16 w 80"/>
                  <a:gd name="T1" fmla="*/ 16 h 144"/>
                  <a:gd name="T2" fmla="*/ 16 w 80"/>
                  <a:gd name="T3" fmla="*/ 24 h 144"/>
                  <a:gd name="T4" fmla="*/ 16 w 80"/>
                  <a:gd name="T5" fmla="*/ 24 h 144"/>
                  <a:gd name="T6" fmla="*/ 16 w 80"/>
                  <a:gd name="T7" fmla="*/ 32 h 144"/>
                  <a:gd name="T8" fmla="*/ 16 w 80"/>
                  <a:gd name="T9" fmla="*/ 40 h 144"/>
                  <a:gd name="T10" fmla="*/ 24 w 80"/>
                  <a:gd name="T11" fmla="*/ 56 h 144"/>
                  <a:gd name="T12" fmla="*/ 40 w 80"/>
                  <a:gd name="T13" fmla="*/ 56 h 144"/>
                  <a:gd name="T14" fmla="*/ 40 w 80"/>
                  <a:gd name="T15" fmla="*/ 72 h 144"/>
                  <a:gd name="T16" fmla="*/ 40 w 80"/>
                  <a:gd name="T17" fmla="*/ 72 h 144"/>
                  <a:gd name="T18" fmla="*/ 40 w 80"/>
                  <a:gd name="T19" fmla="*/ 72 h 144"/>
                  <a:gd name="T20" fmla="*/ 40 w 80"/>
                  <a:gd name="T21" fmla="*/ 80 h 144"/>
                  <a:gd name="T22" fmla="*/ 48 w 80"/>
                  <a:gd name="T23" fmla="*/ 88 h 144"/>
                  <a:gd name="T24" fmla="*/ 48 w 80"/>
                  <a:gd name="T25" fmla="*/ 88 h 144"/>
                  <a:gd name="T26" fmla="*/ 48 w 80"/>
                  <a:gd name="T27" fmla="*/ 96 h 144"/>
                  <a:gd name="T28" fmla="*/ 56 w 80"/>
                  <a:gd name="T29" fmla="*/ 96 h 144"/>
                  <a:gd name="T30" fmla="*/ 64 w 80"/>
                  <a:gd name="T31" fmla="*/ 104 h 144"/>
                  <a:gd name="T32" fmla="*/ 72 w 80"/>
                  <a:gd name="T33" fmla="*/ 104 h 144"/>
                  <a:gd name="T34" fmla="*/ 72 w 80"/>
                  <a:gd name="T35" fmla="*/ 104 h 144"/>
                  <a:gd name="T36" fmla="*/ 72 w 80"/>
                  <a:gd name="T37" fmla="*/ 104 h 144"/>
                  <a:gd name="T38" fmla="*/ 72 w 80"/>
                  <a:gd name="T39" fmla="*/ 112 h 144"/>
                  <a:gd name="T40" fmla="*/ 72 w 80"/>
                  <a:gd name="T41" fmla="*/ 112 h 144"/>
                  <a:gd name="T42" fmla="*/ 64 w 80"/>
                  <a:gd name="T43" fmla="*/ 112 h 144"/>
                  <a:gd name="T44" fmla="*/ 64 w 80"/>
                  <a:gd name="T45" fmla="*/ 112 h 144"/>
                  <a:gd name="T46" fmla="*/ 64 w 80"/>
                  <a:gd name="T47" fmla="*/ 120 h 144"/>
                  <a:gd name="T48" fmla="*/ 64 w 80"/>
                  <a:gd name="T49" fmla="*/ 120 h 144"/>
                  <a:gd name="T50" fmla="*/ 64 w 80"/>
                  <a:gd name="T51" fmla="*/ 120 h 144"/>
                  <a:gd name="T52" fmla="*/ 64 w 80"/>
                  <a:gd name="T53" fmla="*/ 120 h 144"/>
                  <a:gd name="T54" fmla="*/ 64 w 80"/>
                  <a:gd name="T55" fmla="*/ 120 h 144"/>
                  <a:gd name="T56" fmla="*/ 64 w 80"/>
                  <a:gd name="T57" fmla="*/ 128 h 144"/>
                  <a:gd name="T58" fmla="*/ 64 w 80"/>
                  <a:gd name="T59" fmla="*/ 128 h 144"/>
                  <a:gd name="T60" fmla="*/ 72 w 80"/>
                  <a:gd name="T61" fmla="*/ 120 h 144"/>
                  <a:gd name="T62" fmla="*/ 72 w 80"/>
                  <a:gd name="T63" fmla="*/ 120 h 144"/>
                  <a:gd name="T64" fmla="*/ 72 w 80"/>
                  <a:gd name="T65" fmla="*/ 120 h 144"/>
                  <a:gd name="T66" fmla="*/ 80 w 80"/>
                  <a:gd name="T67" fmla="*/ 120 h 144"/>
                  <a:gd name="T68" fmla="*/ 80 w 80"/>
                  <a:gd name="T69" fmla="*/ 120 h 144"/>
                  <a:gd name="T70" fmla="*/ 80 w 80"/>
                  <a:gd name="T71" fmla="*/ 128 h 144"/>
                  <a:gd name="T72" fmla="*/ 80 w 80"/>
                  <a:gd name="T73" fmla="*/ 128 h 144"/>
                  <a:gd name="T74" fmla="*/ 80 w 80"/>
                  <a:gd name="T75" fmla="*/ 136 h 144"/>
                  <a:gd name="T76" fmla="*/ 80 w 80"/>
                  <a:gd name="T77" fmla="*/ 136 h 144"/>
                  <a:gd name="T78" fmla="*/ 32 w 80"/>
                  <a:gd name="T79" fmla="*/ 144 h 144"/>
                  <a:gd name="T80" fmla="*/ 32 w 80"/>
                  <a:gd name="T81" fmla="*/ 144 h 144"/>
                  <a:gd name="T82" fmla="*/ 0 w 80"/>
                  <a:gd name="T83" fmla="*/ 16 h 144"/>
                  <a:gd name="T84" fmla="*/ 0 w 80"/>
                  <a:gd name="T85" fmla="*/ 24 h 144"/>
                  <a:gd name="T86" fmla="*/ 0 w 80"/>
                  <a:gd name="T87" fmla="*/ 0 h 144"/>
                  <a:gd name="T88" fmla="*/ 16 w 80"/>
                  <a:gd name="T89" fmla="*/ 0 h 144"/>
                  <a:gd name="T90" fmla="*/ 24 w 80"/>
                  <a:gd name="T91" fmla="*/ 8 h 144"/>
                  <a:gd name="T92" fmla="*/ 24 w 80"/>
                  <a:gd name="T93" fmla="*/ 8 h 144"/>
                  <a:gd name="T94" fmla="*/ 16 w 80"/>
                  <a:gd name="T95" fmla="*/ 8 h 144"/>
                  <a:gd name="T96" fmla="*/ 16 w 80"/>
                  <a:gd name="T97" fmla="*/ 16 h 14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0"/>
                  <a:gd name="T148" fmla="*/ 0 h 144"/>
                  <a:gd name="T149" fmla="*/ 80 w 80"/>
                  <a:gd name="T150" fmla="*/ 144 h 14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0" h="144">
                    <a:moveTo>
                      <a:pt x="16" y="16"/>
                    </a:moveTo>
                    <a:lnTo>
                      <a:pt x="16" y="24"/>
                    </a:lnTo>
                    <a:lnTo>
                      <a:pt x="16" y="32"/>
                    </a:lnTo>
                    <a:lnTo>
                      <a:pt x="16" y="40"/>
                    </a:lnTo>
                    <a:lnTo>
                      <a:pt x="24" y="56"/>
                    </a:lnTo>
                    <a:lnTo>
                      <a:pt x="40" y="56"/>
                    </a:lnTo>
                    <a:lnTo>
                      <a:pt x="40" y="72"/>
                    </a:lnTo>
                    <a:lnTo>
                      <a:pt x="40" y="80"/>
                    </a:lnTo>
                    <a:lnTo>
                      <a:pt x="48" y="88"/>
                    </a:lnTo>
                    <a:lnTo>
                      <a:pt x="48" y="96"/>
                    </a:lnTo>
                    <a:lnTo>
                      <a:pt x="56" y="96"/>
                    </a:lnTo>
                    <a:lnTo>
                      <a:pt x="64" y="104"/>
                    </a:lnTo>
                    <a:lnTo>
                      <a:pt x="72" y="104"/>
                    </a:lnTo>
                    <a:lnTo>
                      <a:pt x="72" y="112"/>
                    </a:lnTo>
                    <a:lnTo>
                      <a:pt x="64" y="112"/>
                    </a:lnTo>
                    <a:lnTo>
                      <a:pt x="64" y="120"/>
                    </a:lnTo>
                    <a:lnTo>
                      <a:pt x="64" y="128"/>
                    </a:lnTo>
                    <a:lnTo>
                      <a:pt x="72" y="120"/>
                    </a:lnTo>
                    <a:lnTo>
                      <a:pt x="80" y="120"/>
                    </a:lnTo>
                    <a:lnTo>
                      <a:pt x="80" y="128"/>
                    </a:lnTo>
                    <a:lnTo>
                      <a:pt x="80" y="136"/>
                    </a:lnTo>
                    <a:lnTo>
                      <a:pt x="32" y="144"/>
                    </a:lnTo>
                    <a:lnTo>
                      <a:pt x="0" y="16"/>
                    </a:lnTo>
                    <a:lnTo>
                      <a:pt x="0" y="24"/>
                    </a:lnTo>
                    <a:lnTo>
                      <a:pt x="0" y="0"/>
                    </a:lnTo>
                    <a:lnTo>
                      <a:pt x="16" y="0"/>
                    </a:lnTo>
                    <a:lnTo>
                      <a:pt x="24" y="8"/>
                    </a:lnTo>
                    <a:lnTo>
                      <a:pt x="16" y="8"/>
                    </a:lnTo>
                    <a:lnTo>
                      <a:pt x="16" y="16"/>
                    </a:lnTo>
                    <a:close/>
                  </a:path>
                </a:pathLst>
              </a:custGeom>
              <a:grpFill/>
              <a:ln w="6350">
                <a:solidFill>
                  <a:schemeClr val="bg2">
                    <a:lumMod val="40000"/>
                    <a:lumOff val="60000"/>
                  </a:schemeClr>
                </a:solidFill>
                <a:round/>
                <a:headEnd/>
                <a:tailEnd/>
              </a:ln>
            </p:spPr>
            <p:txBody>
              <a:bodyPr/>
              <a:lstStyle/>
              <a:p>
                <a:endParaRPr lang="en-US" dirty="0"/>
              </a:p>
            </p:txBody>
          </p:sp>
          <p:sp>
            <p:nvSpPr>
              <p:cNvPr id="53" name="Freeform 149"/>
              <p:cNvSpPr>
                <a:spLocks/>
              </p:cNvSpPr>
              <p:nvPr/>
            </p:nvSpPr>
            <p:spPr bwMode="auto">
              <a:xfrm>
                <a:off x="5137050" y="2977604"/>
                <a:ext cx="1170505" cy="386707"/>
              </a:xfrm>
              <a:custGeom>
                <a:avLst/>
                <a:gdLst>
                  <a:gd name="T0" fmla="*/ 664 w 680"/>
                  <a:gd name="T1" fmla="*/ 0 h 240"/>
                  <a:gd name="T2" fmla="*/ 672 w 680"/>
                  <a:gd name="T3" fmla="*/ 0 h 240"/>
                  <a:gd name="T4" fmla="*/ 672 w 680"/>
                  <a:gd name="T5" fmla="*/ 16 h 240"/>
                  <a:gd name="T6" fmla="*/ 672 w 680"/>
                  <a:gd name="T7" fmla="*/ 32 h 240"/>
                  <a:gd name="T8" fmla="*/ 664 w 680"/>
                  <a:gd name="T9" fmla="*/ 32 h 240"/>
                  <a:gd name="T10" fmla="*/ 656 w 680"/>
                  <a:gd name="T11" fmla="*/ 56 h 240"/>
                  <a:gd name="T12" fmla="*/ 648 w 680"/>
                  <a:gd name="T13" fmla="*/ 56 h 240"/>
                  <a:gd name="T14" fmla="*/ 616 w 680"/>
                  <a:gd name="T15" fmla="*/ 80 h 240"/>
                  <a:gd name="T16" fmla="*/ 608 w 680"/>
                  <a:gd name="T17" fmla="*/ 72 h 240"/>
                  <a:gd name="T18" fmla="*/ 584 w 680"/>
                  <a:gd name="T19" fmla="*/ 96 h 240"/>
                  <a:gd name="T20" fmla="*/ 584 w 680"/>
                  <a:gd name="T21" fmla="*/ 104 h 240"/>
                  <a:gd name="T22" fmla="*/ 552 w 680"/>
                  <a:gd name="T23" fmla="*/ 120 h 240"/>
                  <a:gd name="T24" fmla="*/ 544 w 680"/>
                  <a:gd name="T25" fmla="*/ 128 h 240"/>
                  <a:gd name="T26" fmla="*/ 512 w 680"/>
                  <a:gd name="T27" fmla="*/ 144 h 240"/>
                  <a:gd name="T28" fmla="*/ 488 w 680"/>
                  <a:gd name="T29" fmla="*/ 168 h 240"/>
                  <a:gd name="T30" fmla="*/ 488 w 680"/>
                  <a:gd name="T31" fmla="*/ 200 h 240"/>
                  <a:gd name="T32" fmla="*/ 384 w 680"/>
                  <a:gd name="T33" fmla="*/ 208 h 240"/>
                  <a:gd name="T34" fmla="*/ 8 w 680"/>
                  <a:gd name="T35" fmla="*/ 240 h 240"/>
                  <a:gd name="T36" fmla="*/ 0 w 680"/>
                  <a:gd name="T37" fmla="*/ 240 h 240"/>
                  <a:gd name="T38" fmla="*/ 0 w 680"/>
                  <a:gd name="T39" fmla="*/ 240 h 240"/>
                  <a:gd name="T40" fmla="*/ 16 w 680"/>
                  <a:gd name="T41" fmla="*/ 232 h 240"/>
                  <a:gd name="T42" fmla="*/ 16 w 680"/>
                  <a:gd name="T43" fmla="*/ 216 h 240"/>
                  <a:gd name="T44" fmla="*/ 16 w 680"/>
                  <a:gd name="T45" fmla="*/ 208 h 240"/>
                  <a:gd name="T46" fmla="*/ 24 w 680"/>
                  <a:gd name="T47" fmla="*/ 184 h 240"/>
                  <a:gd name="T48" fmla="*/ 32 w 680"/>
                  <a:gd name="T49" fmla="*/ 168 h 240"/>
                  <a:gd name="T50" fmla="*/ 24 w 680"/>
                  <a:gd name="T51" fmla="*/ 168 h 240"/>
                  <a:gd name="T52" fmla="*/ 32 w 680"/>
                  <a:gd name="T53" fmla="*/ 160 h 240"/>
                  <a:gd name="T54" fmla="*/ 48 w 680"/>
                  <a:gd name="T55" fmla="*/ 144 h 240"/>
                  <a:gd name="T56" fmla="*/ 40 w 680"/>
                  <a:gd name="T57" fmla="*/ 136 h 240"/>
                  <a:gd name="T58" fmla="*/ 56 w 680"/>
                  <a:gd name="T59" fmla="*/ 120 h 240"/>
                  <a:gd name="T60" fmla="*/ 48 w 680"/>
                  <a:gd name="T61" fmla="*/ 120 h 240"/>
                  <a:gd name="T62" fmla="*/ 40 w 680"/>
                  <a:gd name="T63" fmla="*/ 112 h 240"/>
                  <a:gd name="T64" fmla="*/ 48 w 680"/>
                  <a:gd name="T65" fmla="*/ 112 h 240"/>
                  <a:gd name="T66" fmla="*/ 48 w 680"/>
                  <a:gd name="T67" fmla="*/ 104 h 240"/>
                  <a:gd name="T68" fmla="*/ 56 w 680"/>
                  <a:gd name="T69" fmla="*/ 80 h 240"/>
                  <a:gd name="T70" fmla="*/ 176 w 680"/>
                  <a:gd name="T71" fmla="*/ 72 h 240"/>
                  <a:gd name="T72" fmla="*/ 168 w 680"/>
                  <a:gd name="T73" fmla="*/ 56 h 240"/>
                  <a:gd name="T74" fmla="*/ 192 w 680"/>
                  <a:gd name="T75" fmla="*/ 56 h 240"/>
                  <a:gd name="T76" fmla="*/ 504 w 680"/>
                  <a:gd name="T77" fmla="*/ 32 h 240"/>
                  <a:gd name="T78" fmla="*/ 664 w 680"/>
                  <a:gd name="T79" fmla="*/ 0 h 2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80"/>
                  <a:gd name="T121" fmla="*/ 0 h 240"/>
                  <a:gd name="T122" fmla="*/ 680 w 680"/>
                  <a:gd name="T123" fmla="*/ 240 h 2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80" h="240">
                    <a:moveTo>
                      <a:pt x="664" y="0"/>
                    </a:moveTo>
                    <a:lnTo>
                      <a:pt x="664" y="0"/>
                    </a:lnTo>
                    <a:lnTo>
                      <a:pt x="672" y="0"/>
                    </a:lnTo>
                    <a:lnTo>
                      <a:pt x="672" y="8"/>
                    </a:lnTo>
                    <a:lnTo>
                      <a:pt x="672" y="16"/>
                    </a:lnTo>
                    <a:lnTo>
                      <a:pt x="680" y="24"/>
                    </a:lnTo>
                    <a:lnTo>
                      <a:pt x="672" y="32"/>
                    </a:lnTo>
                    <a:lnTo>
                      <a:pt x="664" y="32"/>
                    </a:lnTo>
                    <a:lnTo>
                      <a:pt x="656" y="48"/>
                    </a:lnTo>
                    <a:lnTo>
                      <a:pt x="656" y="56"/>
                    </a:lnTo>
                    <a:lnTo>
                      <a:pt x="648" y="56"/>
                    </a:lnTo>
                    <a:lnTo>
                      <a:pt x="640" y="56"/>
                    </a:lnTo>
                    <a:lnTo>
                      <a:pt x="616" y="80"/>
                    </a:lnTo>
                    <a:lnTo>
                      <a:pt x="608" y="72"/>
                    </a:lnTo>
                    <a:lnTo>
                      <a:pt x="600" y="72"/>
                    </a:lnTo>
                    <a:lnTo>
                      <a:pt x="584" y="96"/>
                    </a:lnTo>
                    <a:lnTo>
                      <a:pt x="584" y="104"/>
                    </a:lnTo>
                    <a:lnTo>
                      <a:pt x="568" y="104"/>
                    </a:lnTo>
                    <a:lnTo>
                      <a:pt x="552" y="120"/>
                    </a:lnTo>
                    <a:lnTo>
                      <a:pt x="544" y="128"/>
                    </a:lnTo>
                    <a:lnTo>
                      <a:pt x="520" y="128"/>
                    </a:lnTo>
                    <a:lnTo>
                      <a:pt x="512" y="144"/>
                    </a:lnTo>
                    <a:lnTo>
                      <a:pt x="504" y="168"/>
                    </a:lnTo>
                    <a:lnTo>
                      <a:pt x="488" y="168"/>
                    </a:lnTo>
                    <a:lnTo>
                      <a:pt x="488" y="200"/>
                    </a:lnTo>
                    <a:lnTo>
                      <a:pt x="384" y="208"/>
                    </a:lnTo>
                    <a:lnTo>
                      <a:pt x="176" y="224"/>
                    </a:lnTo>
                    <a:lnTo>
                      <a:pt x="8" y="240"/>
                    </a:lnTo>
                    <a:lnTo>
                      <a:pt x="0" y="240"/>
                    </a:lnTo>
                    <a:lnTo>
                      <a:pt x="8" y="232"/>
                    </a:lnTo>
                    <a:lnTo>
                      <a:pt x="16" y="232"/>
                    </a:lnTo>
                    <a:lnTo>
                      <a:pt x="16" y="224"/>
                    </a:lnTo>
                    <a:lnTo>
                      <a:pt x="16" y="216"/>
                    </a:lnTo>
                    <a:lnTo>
                      <a:pt x="16" y="208"/>
                    </a:lnTo>
                    <a:lnTo>
                      <a:pt x="16" y="200"/>
                    </a:lnTo>
                    <a:lnTo>
                      <a:pt x="24" y="184"/>
                    </a:lnTo>
                    <a:lnTo>
                      <a:pt x="32" y="176"/>
                    </a:lnTo>
                    <a:lnTo>
                      <a:pt x="32" y="168"/>
                    </a:lnTo>
                    <a:lnTo>
                      <a:pt x="24" y="168"/>
                    </a:lnTo>
                    <a:lnTo>
                      <a:pt x="32" y="168"/>
                    </a:lnTo>
                    <a:lnTo>
                      <a:pt x="32" y="160"/>
                    </a:lnTo>
                    <a:lnTo>
                      <a:pt x="48" y="152"/>
                    </a:lnTo>
                    <a:lnTo>
                      <a:pt x="48" y="144"/>
                    </a:lnTo>
                    <a:lnTo>
                      <a:pt x="40" y="136"/>
                    </a:lnTo>
                    <a:lnTo>
                      <a:pt x="48" y="120"/>
                    </a:lnTo>
                    <a:lnTo>
                      <a:pt x="56" y="120"/>
                    </a:lnTo>
                    <a:lnTo>
                      <a:pt x="48" y="120"/>
                    </a:lnTo>
                    <a:lnTo>
                      <a:pt x="48" y="112"/>
                    </a:lnTo>
                    <a:lnTo>
                      <a:pt x="40" y="112"/>
                    </a:lnTo>
                    <a:lnTo>
                      <a:pt x="48" y="112"/>
                    </a:lnTo>
                    <a:lnTo>
                      <a:pt x="48" y="104"/>
                    </a:lnTo>
                    <a:lnTo>
                      <a:pt x="56" y="80"/>
                    </a:lnTo>
                    <a:lnTo>
                      <a:pt x="176" y="72"/>
                    </a:lnTo>
                    <a:lnTo>
                      <a:pt x="168" y="56"/>
                    </a:lnTo>
                    <a:lnTo>
                      <a:pt x="176" y="56"/>
                    </a:lnTo>
                    <a:lnTo>
                      <a:pt x="192" y="56"/>
                    </a:lnTo>
                    <a:lnTo>
                      <a:pt x="200" y="56"/>
                    </a:lnTo>
                    <a:lnTo>
                      <a:pt x="504" y="32"/>
                    </a:lnTo>
                    <a:lnTo>
                      <a:pt x="656" y="8"/>
                    </a:lnTo>
                    <a:lnTo>
                      <a:pt x="664" y="0"/>
                    </a:lnTo>
                    <a:close/>
                  </a:path>
                </a:pathLst>
              </a:custGeom>
              <a:grpFill/>
              <a:ln w="6350">
                <a:solidFill>
                  <a:schemeClr val="bg2">
                    <a:lumMod val="40000"/>
                    <a:lumOff val="60000"/>
                  </a:schemeClr>
                </a:solidFill>
                <a:round/>
                <a:headEnd/>
                <a:tailEnd/>
              </a:ln>
            </p:spPr>
            <p:txBody>
              <a:bodyPr/>
              <a:lstStyle/>
              <a:p>
                <a:endParaRPr lang="en-US" dirty="0"/>
              </a:p>
            </p:txBody>
          </p:sp>
          <p:sp>
            <p:nvSpPr>
              <p:cNvPr id="54" name="Freeform 150"/>
              <p:cNvSpPr>
                <a:spLocks/>
              </p:cNvSpPr>
              <p:nvPr/>
            </p:nvSpPr>
            <p:spPr bwMode="auto">
              <a:xfrm>
                <a:off x="4971905" y="3338530"/>
                <a:ext cx="495436" cy="799195"/>
              </a:xfrm>
              <a:custGeom>
                <a:avLst/>
                <a:gdLst>
                  <a:gd name="T0" fmla="*/ 208 w 288"/>
                  <a:gd name="T1" fmla="*/ 480 h 496"/>
                  <a:gd name="T2" fmla="*/ 216 w 288"/>
                  <a:gd name="T3" fmla="*/ 488 h 496"/>
                  <a:gd name="T4" fmla="*/ 248 w 288"/>
                  <a:gd name="T5" fmla="*/ 480 h 496"/>
                  <a:gd name="T6" fmla="*/ 240 w 288"/>
                  <a:gd name="T7" fmla="*/ 472 h 496"/>
                  <a:gd name="T8" fmla="*/ 256 w 288"/>
                  <a:gd name="T9" fmla="*/ 480 h 496"/>
                  <a:gd name="T10" fmla="*/ 264 w 288"/>
                  <a:gd name="T11" fmla="*/ 480 h 496"/>
                  <a:gd name="T12" fmla="*/ 272 w 288"/>
                  <a:gd name="T13" fmla="*/ 472 h 496"/>
                  <a:gd name="T14" fmla="*/ 288 w 288"/>
                  <a:gd name="T15" fmla="*/ 472 h 496"/>
                  <a:gd name="T16" fmla="*/ 272 w 288"/>
                  <a:gd name="T17" fmla="*/ 0 h 496"/>
                  <a:gd name="T18" fmla="*/ 104 w 288"/>
                  <a:gd name="T19" fmla="*/ 16 h 496"/>
                  <a:gd name="T20" fmla="*/ 88 w 288"/>
                  <a:gd name="T21" fmla="*/ 40 h 496"/>
                  <a:gd name="T22" fmla="*/ 80 w 288"/>
                  <a:gd name="T23" fmla="*/ 48 h 496"/>
                  <a:gd name="T24" fmla="*/ 72 w 288"/>
                  <a:gd name="T25" fmla="*/ 80 h 496"/>
                  <a:gd name="T26" fmla="*/ 72 w 288"/>
                  <a:gd name="T27" fmla="*/ 80 h 496"/>
                  <a:gd name="T28" fmla="*/ 56 w 288"/>
                  <a:gd name="T29" fmla="*/ 104 h 496"/>
                  <a:gd name="T30" fmla="*/ 48 w 288"/>
                  <a:gd name="T31" fmla="*/ 112 h 496"/>
                  <a:gd name="T32" fmla="*/ 40 w 288"/>
                  <a:gd name="T33" fmla="*/ 120 h 496"/>
                  <a:gd name="T34" fmla="*/ 40 w 288"/>
                  <a:gd name="T35" fmla="*/ 136 h 496"/>
                  <a:gd name="T36" fmla="*/ 32 w 288"/>
                  <a:gd name="T37" fmla="*/ 144 h 496"/>
                  <a:gd name="T38" fmla="*/ 40 w 288"/>
                  <a:gd name="T39" fmla="*/ 152 h 496"/>
                  <a:gd name="T40" fmla="*/ 32 w 288"/>
                  <a:gd name="T41" fmla="*/ 160 h 496"/>
                  <a:gd name="T42" fmla="*/ 24 w 288"/>
                  <a:gd name="T43" fmla="*/ 168 h 496"/>
                  <a:gd name="T44" fmla="*/ 40 w 288"/>
                  <a:gd name="T45" fmla="*/ 200 h 496"/>
                  <a:gd name="T46" fmla="*/ 40 w 288"/>
                  <a:gd name="T47" fmla="*/ 208 h 496"/>
                  <a:gd name="T48" fmla="*/ 32 w 288"/>
                  <a:gd name="T49" fmla="*/ 224 h 496"/>
                  <a:gd name="T50" fmla="*/ 32 w 288"/>
                  <a:gd name="T51" fmla="*/ 232 h 496"/>
                  <a:gd name="T52" fmla="*/ 40 w 288"/>
                  <a:gd name="T53" fmla="*/ 232 h 496"/>
                  <a:gd name="T54" fmla="*/ 40 w 288"/>
                  <a:gd name="T55" fmla="*/ 248 h 496"/>
                  <a:gd name="T56" fmla="*/ 40 w 288"/>
                  <a:gd name="T57" fmla="*/ 256 h 496"/>
                  <a:gd name="T58" fmla="*/ 40 w 288"/>
                  <a:gd name="T59" fmla="*/ 264 h 496"/>
                  <a:gd name="T60" fmla="*/ 48 w 288"/>
                  <a:gd name="T61" fmla="*/ 272 h 496"/>
                  <a:gd name="T62" fmla="*/ 48 w 288"/>
                  <a:gd name="T63" fmla="*/ 280 h 496"/>
                  <a:gd name="T64" fmla="*/ 48 w 288"/>
                  <a:gd name="T65" fmla="*/ 280 h 496"/>
                  <a:gd name="T66" fmla="*/ 56 w 288"/>
                  <a:gd name="T67" fmla="*/ 288 h 496"/>
                  <a:gd name="T68" fmla="*/ 56 w 288"/>
                  <a:gd name="T69" fmla="*/ 304 h 496"/>
                  <a:gd name="T70" fmla="*/ 40 w 288"/>
                  <a:gd name="T71" fmla="*/ 312 h 496"/>
                  <a:gd name="T72" fmla="*/ 40 w 288"/>
                  <a:gd name="T73" fmla="*/ 320 h 496"/>
                  <a:gd name="T74" fmla="*/ 40 w 288"/>
                  <a:gd name="T75" fmla="*/ 344 h 496"/>
                  <a:gd name="T76" fmla="*/ 24 w 288"/>
                  <a:gd name="T77" fmla="*/ 360 h 496"/>
                  <a:gd name="T78" fmla="*/ 16 w 288"/>
                  <a:gd name="T79" fmla="*/ 368 h 496"/>
                  <a:gd name="T80" fmla="*/ 24 w 288"/>
                  <a:gd name="T81" fmla="*/ 368 h 496"/>
                  <a:gd name="T82" fmla="*/ 16 w 288"/>
                  <a:gd name="T83" fmla="*/ 384 h 496"/>
                  <a:gd name="T84" fmla="*/ 16 w 288"/>
                  <a:gd name="T85" fmla="*/ 392 h 496"/>
                  <a:gd name="T86" fmla="*/ 16 w 288"/>
                  <a:gd name="T87" fmla="*/ 400 h 496"/>
                  <a:gd name="T88" fmla="*/ 8 w 288"/>
                  <a:gd name="T89" fmla="*/ 416 h 496"/>
                  <a:gd name="T90" fmla="*/ 8 w 288"/>
                  <a:gd name="T91" fmla="*/ 424 h 496"/>
                  <a:gd name="T92" fmla="*/ 168 w 288"/>
                  <a:gd name="T93" fmla="*/ 416 h 496"/>
                  <a:gd name="T94" fmla="*/ 160 w 288"/>
                  <a:gd name="T95" fmla="*/ 448 h 496"/>
                  <a:gd name="T96" fmla="*/ 184 w 288"/>
                  <a:gd name="T97" fmla="*/ 488 h 496"/>
                  <a:gd name="T98" fmla="*/ 200 w 288"/>
                  <a:gd name="T99" fmla="*/ 496 h 49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8"/>
                  <a:gd name="T151" fmla="*/ 0 h 496"/>
                  <a:gd name="T152" fmla="*/ 288 w 288"/>
                  <a:gd name="T153" fmla="*/ 496 h 49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8" h="496">
                    <a:moveTo>
                      <a:pt x="208" y="488"/>
                    </a:moveTo>
                    <a:lnTo>
                      <a:pt x="208" y="488"/>
                    </a:lnTo>
                    <a:lnTo>
                      <a:pt x="208" y="480"/>
                    </a:lnTo>
                    <a:lnTo>
                      <a:pt x="216" y="488"/>
                    </a:lnTo>
                    <a:lnTo>
                      <a:pt x="240" y="480"/>
                    </a:lnTo>
                    <a:lnTo>
                      <a:pt x="248" y="480"/>
                    </a:lnTo>
                    <a:lnTo>
                      <a:pt x="248" y="472"/>
                    </a:lnTo>
                    <a:lnTo>
                      <a:pt x="240" y="472"/>
                    </a:lnTo>
                    <a:lnTo>
                      <a:pt x="248" y="472"/>
                    </a:lnTo>
                    <a:lnTo>
                      <a:pt x="256" y="472"/>
                    </a:lnTo>
                    <a:lnTo>
                      <a:pt x="256" y="480"/>
                    </a:lnTo>
                    <a:lnTo>
                      <a:pt x="264" y="480"/>
                    </a:lnTo>
                    <a:lnTo>
                      <a:pt x="272" y="472"/>
                    </a:lnTo>
                    <a:lnTo>
                      <a:pt x="280" y="480"/>
                    </a:lnTo>
                    <a:lnTo>
                      <a:pt x="288" y="480"/>
                    </a:lnTo>
                    <a:lnTo>
                      <a:pt x="288" y="472"/>
                    </a:lnTo>
                    <a:lnTo>
                      <a:pt x="272" y="320"/>
                    </a:lnTo>
                    <a:lnTo>
                      <a:pt x="272" y="0"/>
                    </a:lnTo>
                    <a:lnTo>
                      <a:pt x="104" y="16"/>
                    </a:lnTo>
                    <a:lnTo>
                      <a:pt x="104" y="24"/>
                    </a:lnTo>
                    <a:lnTo>
                      <a:pt x="96" y="32"/>
                    </a:lnTo>
                    <a:lnTo>
                      <a:pt x="88" y="40"/>
                    </a:lnTo>
                    <a:lnTo>
                      <a:pt x="80" y="48"/>
                    </a:lnTo>
                    <a:lnTo>
                      <a:pt x="80" y="72"/>
                    </a:lnTo>
                    <a:lnTo>
                      <a:pt x="72" y="80"/>
                    </a:lnTo>
                    <a:lnTo>
                      <a:pt x="56" y="96"/>
                    </a:lnTo>
                    <a:lnTo>
                      <a:pt x="56" y="104"/>
                    </a:lnTo>
                    <a:lnTo>
                      <a:pt x="48" y="112"/>
                    </a:lnTo>
                    <a:lnTo>
                      <a:pt x="48" y="120"/>
                    </a:lnTo>
                    <a:lnTo>
                      <a:pt x="40" y="120"/>
                    </a:lnTo>
                    <a:lnTo>
                      <a:pt x="40" y="128"/>
                    </a:lnTo>
                    <a:lnTo>
                      <a:pt x="40" y="136"/>
                    </a:lnTo>
                    <a:lnTo>
                      <a:pt x="40" y="144"/>
                    </a:lnTo>
                    <a:lnTo>
                      <a:pt x="32" y="144"/>
                    </a:lnTo>
                    <a:lnTo>
                      <a:pt x="40" y="152"/>
                    </a:lnTo>
                    <a:lnTo>
                      <a:pt x="32" y="152"/>
                    </a:lnTo>
                    <a:lnTo>
                      <a:pt x="32" y="160"/>
                    </a:lnTo>
                    <a:lnTo>
                      <a:pt x="24" y="168"/>
                    </a:lnTo>
                    <a:lnTo>
                      <a:pt x="32" y="176"/>
                    </a:lnTo>
                    <a:lnTo>
                      <a:pt x="32" y="184"/>
                    </a:lnTo>
                    <a:lnTo>
                      <a:pt x="40" y="200"/>
                    </a:lnTo>
                    <a:lnTo>
                      <a:pt x="40" y="208"/>
                    </a:lnTo>
                    <a:lnTo>
                      <a:pt x="32" y="224"/>
                    </a:lnTo>
                    <a:lnTo>
                      <a:pt x="32" y="232"/>
                    </a:lnTo>
                    <a:lnTo>
                      <a:pt x="40" y="232"/>
                    </a:lnTo>
                    <a:lnTo>
                      <a:pt x="40" y="240"/>
                    </a:lnTo>
                    <a:lnTo>
                      <a:pt x="40" y="248"/>
                    </a:lnTo>
                    <a:lnTo>
                      <a:pt x="48" y="248"/>
                    </a:lnTo>
                    <a:lnTo>
                      <a:pt x="40" y="256"/>
                    </a:lnTo>
                    <a:lnTo>
                      <a:pt x="40" y="264"/>
                    </a:lnTo>
                    <a:lnTo>
                      <a:pt x="48" y="264"/>
                    </a:lnTo>
                    <a:lnTo>
                      <a:pt x="48" y="272"/>
                    </a:lnTo>
                    <a:lnTo>
                      <a:pt x="48" y="280"/>
                    </a:lnTo>
                    <a:lnTo>
                      <a:pt x="48" y="288"/>
                    </a:lnTo>
                    <a:lnTo>
                      <a:pt x="56" y="288"/>
                    </a:lnTo>
                    <a:lnTo>
                      <a:pt x="56" y="296"/>
                    </a:lnTo>
                    <a:lnTo>
                      <a:pt x="56" y="304"/>
                    </a:lnTo>
                    <a:lnTo>
                      <a:pt x="48" y="304"/>
                    </a:lnTo>
                    <a:lnTo>
                      <a:pt x="40" y="304"/>
                    </a:lnTo>
                    <a:lnTo>
                      <a:pt x="40" y="312"/>
                    </a:lnTo>
                    <a:lnTo>
                      <a:pt x="48" y="312"/>
                    </a:lnTo>
                    <a:lnTo>
                      <a:pt x="40" y="320"/>
                    </a:lnTo>
                    <a:lnTo>
                      <a:pt x="40" y="328"/>
                    </a:lnTo>
                    <a:lnTo>
                      <a:pt x="40" y="344"/>
                    </a:lnTo>
                    <a:lnTo>
                      <a:pt x="32" y="336"/>
                    </a:lnTo>
                    <a:lnTo>
                      <a:pt x="24" y="360"/>
                    </a:lnTo>
                    <a:lnTo>
                      <a:pt x="16" y="368"/>
                    </a:lnTo>
                    <a:lnTo>
                      <a:pt x="24" y="368"/>
                    </a:lnTo>
                    <a:lnTo>
                      <a:pt x="16" y="376"/>
                    </a:lnTo>
                    <a:lnTo>
                      <a:pt x="16" y="384"/>
                    </a:lnTo>
                    <a:lnTo>
                      <a:pt x="8" y="392"/>
                    </a:lnTo>
                    <a:lnTo>
                      <a:pt x="16" y="392"/>
                    </a:lnTo>
                    <a:lnTo>
                      <a:pt x="16" y="400"/>
                    </a:lnTo>
                    <a:lnTo>
                      <a:pt x="0" y="408"/>
                    </a:lnTo>
                    <a:lnTo>
                      <a:pt x="0" y="416"/>
                    </a:lnTo>
                    <a:lnTo>
                      <a:pt x="8" y="416"/>
                    </a:lnTo>
                    <a:lnTo>
                      <a:pt x="8" y="424"/>
                    </a:lnTo>
                    <a:lnTo>
                      <a:pt x="8" y="432"/>
                    </a:lnTo>
                    <a:lnTo>
                      <a:pt x="168" y="416"/>
                    </a:lnTo>
                    <a:lnTo>
                      <a:pt x="168" y="440"/>
                    </a:lnTo>
                    <a:lnTo>
                      <a:pt x="160" y="448"/>
                    </a:lnTo>
                    <a:lnTo>
                      <a:pt x="160" y="464"/>
                    </a:lnTo>
                    <a:lnTo>
                      <a:pt x="168" y="464"/>
                    </a:lnTo>
                    <a:lnTo>
                      <a:pt x="184" y="488"/>
                    </a:lnTo>
                    <a:lnTo>
                      <a:pt x="184" y="496"/>
                    </a:lnTo>
                    <a:lnTo>
                      <a:pt x="200" y="496"/>
                    </a:lnTo>
                    <a:lnTo>
                      <a:pt x="208" y="488"/>
                    </a:lnTo>
                    <a:close/>
                  </a:path>
                </a:pathLst>
              </a:custGeom>
              <a:grpFill/>
              <a:ln w="6350">
                <a:solidFill>
                  <a:schemeClr val="bg2">
                    <a:lumMod val="40000"/>
                    <a:lumOff val="60000"/>
                  </a:schemeClr>
                </a:solidFill>
                <a:round/>
                <a:headEnd/>
                <a:tailEnd/>
              </a:ln>
            </p:spPr>
            <p:txBody>
              <a:bodyPr/>
              <a:lstStyle/>
              <a:p>
                <a:endParaRPr lang="en-US" dirty="0"/>
              </a:p>
            </p:txBody>
          </p:sp>
          <p:sp>
            <p:nvSpPr>
              <p:cNvPr id="55" name="Freeform 151"/>
              <p:cNvSpPr>
                <a:spLocks/>
              </p:cNvSpPr>
              <p:nvPr/>
            </p:nvSpPr>
            <p:spPr bwMode="auto">
              <a:xfrm>
                <a:off x="5439818" y="3312750"/>
                <a:ext cx="522961" cy="811406"/>
              </a:xfrm>
              <a:custGeom>
                <a:avLst/>
                <a:gdLst>
                  <a:gd name="T0" fmla="*/ 40 w 304"/>
                  <a:gd name="T1" fmla="*/ 496 h 504"/>
                  <a:gd name="T2" fmla="*/ 40 w 304"/>
                  <a:gd name="T3" fmla="*/ 496 h 504"/>
                  <a:gd name="T4" fmla="*/ 48 w 304"/>
                  <a:gd name="T5" fmla="*/ 488 h 504"/>
                  <a:gd name="T6" fmla="*/ 48 w 304"/>
                  <a:gd name="T7" fmla="*/ 488 h 504"/>
                  <a:gd name="T8" fmla="*/ 40 w 304"/>
                  <a:gd name="T9" fmla="*/ 480 h 504"/>
                  <a:gd name="T10" fmla="*/ 40 w 304"/>
                  <a:gd name="T11" fmla="*/ 480 h 504"/>
                  <a:gd name="T12" fmla="*/ 48 w 304"/>
                  <a:gd name="T13" fmla="*/ 448 h 504"/>
                  <a:gd name="T14" fmla="*/ 48 w 304"/>
                  <a:gd name="T15" fmla="*/ 448 h 504"/>
                  <a:gd name="T16" fmla="*/ 56 w 304"/>
                  <a:gd name="T17" fmla="*/ 448 h 504"/>
                  <a:gd name="T18" fmla="*/ 56 w 304"/>
                  <a:gd name="T19" fmla="*/ 448 h 504"/>
                  <a:gd name="T20" fmla="*/ 56 w 304"/>
                  <a:gd name="T21" fmla="*/ 480 h 504"/>
                  <a:gd name="T22" fmla="*/ 56 w 304"/>
                  <a:gd name="T23" fmla="*/ 480 h 504"/>
                  <a:gd name="T24" fmla="*/ 72 w 304"/>
                  <a:gd name="T25" fmla="*/ 496 h 504"/>
                  <a:gd name="T26" fmla="*/ 72 w 304"/>
                  <a:gd name="T27" fmla="*/ 496 h 504"/>
                  <a:gd name="T28" fmla="*/ 56 w 304"/>
                  <a:gd name="T29" fmla="*/ 504 h 504"/>
                  <a:gd name="T30" fmla="*/ 56 w 304"/>
                  <a:gd name="T31" fmla="*/ 504 h 504"/>
                  <a:gd name="T32" fmla="*/ 64 w 304"/>
                  <a:gd name="T33" fmla="*/ 504 h 504"/>
                  <a:gd name="T34" fmla="*/ 80 w 304"/>
                  <a:gd name="T35" fmla="*/ 496 h 504"/>
                  <a:gd name="T36" fmla="*/ 88 w 304"/>
                  <a:gd name="T37" fmla="*/ 496 h 504"/>
                  <a:gd name="T38" fmla="*/ 88 w 304"/>
                  <a:gd name="T39" fmla="*/ 496 h 504"/>
                  <a:gd name="T40" fmla="*/ 88 w 304"/>
                  <a:gd name="T41" fmla="*/ 488 h 504"/>
                  <a:gd name="T42" fmla="*/ 88 w 304"/>
                  <a:gd name="T43" fmla="*/ 488 h 504"/>
                  <a:gd name="T44" fmla="*/ 96 w 304"/>
                  <a:gd name="T45" fmla="*/ 480 h 504"/>
                  <a:gd name="T46" fmla="*/ 96 w 304"/>
                  <a:gd name="T47" fmla="*/ 480 h 504"/>
                  <a:gd name="T48" fmla="*/ 104 w 304"/>
                  <a:gd name="T49" fmla="*/ 472 h 504"/>
                  <a:gd name="T50" fmla="*/ 96 w 304"/>
                  <a:gd name="T51" fmla="*/ 464 h 504"/>
                  <a:gd name="T52" fmla="*/ 96 w 304"/>
                  <a:gd name="T53" fmla="*/ 464 h 504"/>
                  <a:gd name="T54" fmla="*/ 104 w 304"/>
                  <a:gd name="T55" fmla="*/ 464 h 504"/>
                  <a:gd name="T56" fmla="*/ 104 w 304"/>
                  <a:gd name="T57" fmla="*/ 448 h 504"/>
                  <a:gd name="T58" fmla="*/ 88 w 304"/>
                  <a:gd name="T59" fmla="*/ 440 h 504"/>
                  <a:gd name="T60" fmla="*/ 80 w 304"/>
                  <a:gd name="T61" fmla="*/ 440 h 504"/>
                  <a:gd name="T62" fmla="*/ 80 w 304"/>
                  <a:gd name="T63" fmla="*/ 440 h 504"/>
                  <a:gd name="T64" fmla="*/ 80 w 304"/>
                  <a:gd name="T65" fmla="*/ 424 h 504"/>
                  <a:gd name="T66" fmla="*/ 80 w 304"/>
                  <a:gd name="T67" fmla="*/ 424 h 504"/>
                  <a:gd name="T68" fmla="*/ 304 w 304"/>
                  <a:gd name="T69" fmla="*/ 400 h 504"/>
                  <a:gd name="T70" fmla="*/ 304 w 304"/>
                  <a:gd name="T71" fmla="*/ 400 h 504"/>
                  <a:gd name="T72" fmla="*/ 288 w 304"/>
                  <a:gd name="T73" fmla="*/ 368 h 504"/>
                  <a:gd name="T74" fmla="*/ 288 w 304"/>
                  <a:gd name="T75" fmla="*/ 368 h 504"/>
                  <a:gd name="T76" fmla="*/ 288 w 304"/>
                  <a:gd name="T77" fmla="*/ 360 h 504"/>
                  <a:gd name="T78" fmla="*/ 288 w 304"/>
                  <a:gd name="T79" fmla="*/ 344 h 504"/>
                  <a:gd name="T80" fmla="*/ 280 w 304"/>
                  <a:gd name="T81" fmla="*/ 336 h 504"/>
                  <a:gd name="T82" fmla="*/ 280 w 304"/>
                  <a:gd name="T83" fmla="*/ 312 h 504"/>
                  <a:gd name="T84" fmla="*/ 280 w 304"/>
                  <a:gd name="T85" fmla="*/ 304 h 504"/>
                  <a:gd name="T86" fmla="*/ 280 w 304"/>
                  <a:gd name="T87" fmla="*/ 280 h 504"/>
                  <a:gd name="T88" fmla="*/ 296 w 304"/>
                  <a:gd name="T89" fmla="*/ 272 h 504"/>
                  <a:gd name="T90" fmla="*/ 288 w 304"/>
                  <a:gd name="T91" fmla="*/ 264 h 504"/>
                  <a:gd name="T92" fmla="*/ 288 w 304"/>
                  <a:gd name="T93" fmla="*/ 248 h 504"/>
                  <a:gd name="T94" fmla="*/ 280 w 304"/>
                  <a:gd name="T95" fmla="*/ 240 h 504"/>
                  <a:gd name="T96" fmla="*/ 280 w 304"/>
                  <a:gd name="T97" fmla="*/ 240 h 504"/>
                  <a:gd name="T98" fmla="*/ 264 w 304"/>
                  <a:gd name="T99" fmla="*/ 208 h 504"/>
                  <a:gd name="T100" fmla="*/ 208 w 304"/>
                  <a:gd name="T101" fmla="*/ 0 h 504"/>
                  <a:gd name="T102" fmla="*/ 208 w 304"/>
                  <a:gd name="T103" fmla="*/ 0 h 504"/>
                  <a:gd name="T104" fmla="*/ 0 w 304"/>
                  <a:gd name="T105" fmla="*/ 16 h 504"/>
                  <a:gd name="T106" fmla="*/ 0 w 304"/>
                  <a:gd name="T107" fmla="*/ 16 h 504"/>
                  <a:gd name="T108" fmla="*/ 0 w 304"/>
                  <a:gd name="T109" fmla="*/ 336 h 504"/>
                  <a:gd name="T110" fmla="*/ 0 w 304"/>
                  <a:gd name="T111" fmla="*/ 336 h 504"/>
                  <a:gd name="T112" fmla="*/ 16 w 304"/>
                  <a:gd name="T113" fmla="*/ 488 h 504"/>
                  <a:gd name="T114" fmla="*/ 16 w 304"/>
                  <a:gd name="T115" fmla="*/ 488 h 504"/>
                  <a:gd name="T116" fmla="*/ 32 w 304"/>
                  <a:gd name="T117" fmla="*/ 488 h 504"/>
                  <a:gd name="T118" fmla="*/ 32 w 304"/>
                  <a:gd name="T119" fmla="*/ 488 h 504"/>
                  <a:gd name="T120" fmla="*/ 40 w 304"/>
                  <a:gd name="T121" fmla="*/ 496 h 50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04"/>
                  <a:gd name="T184" fmla="*/ 0 h 504"/>
                  <a:gd name="T185" fmla="*/ 304 w 304"/>
                  <a:gd name="T186" fmla="*/ 504 h 50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04" h="504">
                    <a:moveTo>
                      <a:pt x="40" y="496"/>
                    </a:moveTo>
                    <a:lnTo>
                      <a:pt x="40" y="496"/>
                    </a:lnTo>
                    <a:lnTo>
                      <a:pt x="48" y="488"/>
                    </a:lnTo>
                    <a:lnTo>
                      <a:pt x="40" y="480"/>
                    </a:lnTo>
                    <a:lnTo>
                      <a:pt x="48" y="448"/>
                    </a:lnTo>
                    <a:lnTo>
                      <a:pt x="56" y="448"/>
                    </a:lnTo>
                    <a:lnTo>
                      <a:pt x="56" y="480"/>
                    </a:lnTo>
                    <a:lnTo>
                      <a:pt x="72" y="496"/>
                    </a:lnTo>
                    <a:lnTo>
                      <a:pt x="56" y="504"/>
                    </a:lnTo>
                    <a:lnTo>
                      <a:pt x="64" y="504"/>
                    </a:lnTo>
                    <a:lnTo>
                      <a:pt x="80" y="496"/>
                    </a:lnTo>
                    <a:lnTo>
                      <a:pt x="88" y="496"/>
                    </a:lnTo>
                    <a:lnTo>
                      <a:pt x="88" y="488"/>
                    </a:lnTo>
                    <a:lnTo>
                      <a:pt x="96" y="480"/>
                    </a:lnTo>
                    <a:lnTo>
                      <a:pt x="104" y="472"/>
                    </a:lnTo>
                    <a:lnTo>
                      <a:pt x="96" y="464"/>
                    </a:lnTo>
                    <a:lnTo>
                      <a:pt x="104" y="464"/>
                    </a:lnTo>
                    <a:lnTo>
                      <a:pt x="104" y="448"/>
                    </a:lnTo>
                    <a:lnTo>
                      <a:pt x="88" y="440"/>
                    </a:lnTo>
                    <a:lnTo>
                      <a:pt x="80" y="440"/>
                    </a:lnTo>
                    <a:lnTo>
                      <a:pt x="80" y="424"/>
                    </a:lnTo>
                    <a:lnTo>
                      <a:pt x="304" y="400"/>
                    </a:lnTo>
                    <a:lnTo>
                      <a:pt x="288" y="368"/>
                    </a:lnTo>
                    <a:lnTo>
                      <a:pt x="288" y="360"/>
                    </a:lnTo>
                    <a:lnTo>
                      <a:pt x="288" y="344"/>
                    </a:lnTo>
                    <a:lnTo>
                      <a:pt x="280" y="336"/>
                    </a:lnTo>
                    <a:lnTo>
                      <a:pt x="280" y="312"/>
                    </a:lnTo>
                    <a:lnTo>
                      <a:pt x="280" y="304"/>
                    </a:lnTo>
                    <a:lnTo>
                      <a:pt x="280" y="280"/>
                    </a:lnTo>
                    <a:lnTo>
                      <a:pt x="296" y="272"/>
                    </a:lnTo>
                    <a:lnTo>
                      <a:pt x="288" y="264"/>
                    </a:lnTo>
                    <a:lnTo>
                      <a:pt x="288" y="248"/>
                    </a:lnTo>
                    <a:lnTo>
                      <a:pt x="280" y="240"/>
                    </a:lnTo>
                    <a:lnTo>
                      <a:pt x="264" y="208"/>
                    </a:lnTo>
                    <a:lnTo>
                      <a:pt x="208" y="0"/>
                    </a:lnTo>
                    <a:lnTo>
                      <a:pt x="0" y="16"/>
                    </a:lnTo>
                    <a:lnTo>
                      <a:pt x="0" y="336"/>
                    </a:lnTo>
                    <a:lnTo>
                      <a:pt x="16" y="488"/>
                    </a:lnTo>
                    <a:lnTo>
                      <a:pt x="32" y="488"/>
                    </a:lnTo>
                    <a:lnTo>
                      <a:pt x="40" y="496"/>
                    </a:lnTo>
                    <a:close/>
                  </a:path>
                </a:pathLst>
              </a:custGeom>
              <a:grpFill/>
              <a:ln w="6350">
                <a:solidFill>
                  <a:schemeClr val="bg2">
                    <a:lumMod val="40000"/>
                    <a:lumOff val="60000"/>
                  </a:schemeClr>
                </a:solidFill>
                <a:round/>
                <a:headEnd/>
                <a:tailEnd/>
              </a:ln>
            </p:spPr>
            <p:txBody>
              <a:bodyPr/>
              <a:lstStyle/>
              <a:p>
                <a:endParaRPr lang="en-US" dirty="0"/>
              </a:p>
            </p:txBody>
          </p:sp>
          <p:sp>
            <p:nvSpPr>
              <p:cNvPr id="56" name="Freeform 157"/>
              <p:cNvSpPr>
                <a:spLocks/>
              </p:cNvSpPr>
              <p:nvPr/>
            </p:nvSpPr>
            <p:spPr bwMode="auto">
              <a:xfrm>
                <a:off x="6114885" y="3209628"/>
                <a:ext cx="701143" cy="489828"/>
              </a:xfrm>
              <a:custGeom>
                <a:avLst/>
                <a:gdLst>
                  <a:gd name="T0" fmla="*/ 224 w 408"/>
                  <a:gd name="T1" fmla="*/ 280 h 304"/>
                  <a:gd name="T2" fmla="*/ 192 w 408"/>
                  <a:gd name="T3" fmla="*/ 248 h 304"/>
                  <a:gd name="T4" fmla="*/ 192 w 408"/>
                  <a:gd name="T5" fmla="*/ 224 h 304"/>
                  <a:gd name="T6" fmla="*/ 160 w 408"/>
                  <a:gd name="T7" fmla="*/ 208 h 304"/>
                  <a:gd name="T8" fmla="*/ 152 w 408"/>
                  <a:gd name="T9" fmla="*/ 200 h 304"/>
                  <a:gd name="T10" fmla="*/ 136 w 408"/>
                  <a:gd name="T11" fmla="*/ 176 h 304"/>
                  <a:gd name="T12" fmla="*/ 120 w 408"/>
                  <a:gd name="T13" fmla="*/ 168 h 304"/>
                  <a:gd name="T14" fmla="*/ 112 w 408"/>
                  <a:gd name="T15" fmla="*/ 160 h 304"/>
                  <a:gd name="T16" fmla="*/ 96 w 408"/>
                  <a:gd name="T17" fmla="*/ 144 h 304"/>
                  <a:gd name="T18" fmla="*/ 80 w 408"/>
                  <a:gd name="T19" fmla="*/ 144 h 304"/>
                  <a:gd name="T20" fmla="*/ 64 w 408"/>
                  <a:gd name="T21" fmla="*/ 120 h 304"/>
                  <a:gd name="T22" fmla="*/ 48 w 408"/>
                  <a:gd name="T23" fmla="*/ 88 h 304"/>
                  <a:gd name="T24" fmla="*/ 40 w 408"/>
                  <a:gd name="T25" fmla="*/ 88 h 304"/>
                  <a:gd name="T26" fmla="*/ 24 w 408"/>
                  <a:gd name="T27" fmla="*/ 80 h 304"/>
                  <a:gd name="T28" fmla="*/ 16 w 408"/>
                  <a:gd name="T29" fmla="*/ 80 h 304"/>
                  <a:gd name="T30" fmla="*/ 0 w 408"/>
                  <a:gd name="T31" fmla="*/ 56 h 304"/>
                  <a:gd name="T32" fmla="*/ 16 w 408"/>
                  <a:gd name="T33" fmla="*/ 40 h 304"/>
                  <a:gd name="T34" fmla="*/ 32 w 408"/>
                  <a:gd name="T35" fmla="*/ 32 h 304"/>
                  <a:gd name="T36" fmla="*/ 96 w 408"/>
                  <a:gd name="T37" fmla="*/ 8 h 304"/>
                  <a:gd name="T38" fmla="*/ 176 w 408"/>
                  <a:gd name="T39" fmla="*/ 0 h 304"/>
                  <a:gd name="T40" fmla="*/ 200 w 408"/>
                  <a:gd name="T41" fmla="*/ 8 h 304"/>
                  <a:gd name="T42" fmla="*/ 208 w 408"/>
                  <a:gd name="T43" fmla="*/ 24 h 304"/>
                  <a:gd name="T44" fmla="*/ 296 w 408"/>
                  <a:gd name="T45" fmla="*/ 16 h 304"/>
                  <a:gd name="T46" fmla="*/ 408 w 408"/>
                  <a:gd name="T47" fmla="*/ 88 h 304"/>
                  <a:gd name="T48" fmla="*/ 400 w 408"/>
                  <a:gd name="T49" fmla="*/ 96 h 304"/>
                  <a:gd name="T50" fmla="*/ 360 w 408"/>
                  <a:gd name="T51" fmla="*/ 152 h 304"/>
                  <a:gd name="T52" fmla="*/ 360 w 408"/>
                  <a:gd name="T53" fmla="*/ 152 h 304"/>
                  <a:gd name="T54" fmla="*/ 352 w 408"/>
                  <a:gd name="T55" fmla="*/ 152 h 304"/>
                  <a:gd name="T56" fmla="*/ 368 w 408"/>
                  <a:gd name="T57" fmla="*/ 168 h 304"/>
                  <a:gd name="T58" fmla="*/ 352 w 408"/>
                  <a:gd name="T59" fmla="*/ 184 h 304"/>
                  <a:gd name="T60" fmla="*/ 328 w 408"/>
                  <a:gd name="T61" fmla="*/ 208 h 304"/>
                  <a:gd name="T62" fmla="*/ 320 w 408"/>
                  <a:gd name="T63" fmla="*/ 216 h 304"/>
                  <a:gd name="T64" fmla="*/ 312 w 408"/>
                  <a:gd name="T65" fmla="*/ 216 h 304"/>
                  <a:gd name="T66" fmla="*/ 312 w 408"/>
                  <a:gd name="T67" fmla="*/ 224 h 304"/>
                  <a:gd name="T68" fmla="*/ 320 w 408"/>
                  <a:gd name="T69" fmla="*/ 224 h 304"/>
                  <a:gd name="T70" fmla="*/ 296 w 408"/>
                  <a:gd name="T71" fmla="*/ 240 h 304"/>
                  <a:gd name="T72" fmla="*/ 296 w 408"/>
                  <a:gd name="T73" fmla="*/ 232 h 304"/>
                  <a:gd name="T74" fmla="*/ 288 w 408"/>
                  <a:gd name="T75" fmla="*/ 240 h 304"/>
                  <a:gd name="T76" fmla="*/ 296 w 408"/>
                  <a:gd name="T77" fmla="*/ 248 h 304"/>
                  <a:gd name="T78" fmla="*/ 288 w 408"/>
                  <a:gd name="T79" fmla="*/ 256 h 304"/>
                  <a:gd name="T80" fmla="*/ 280 w 408"/>
                  <a:gd name="T81" fmla="*/ 256 h 304"/>
                  <a:gd name="T82" fmla="*/ 256 w 408"/>
                  <a:gd name="T83" fmla="*/ 256 h 304"/>
                  <a:gd name="T84" fmla="*/ 248 w 408"/>
                  <a:gd name="T85" fmla="*/ 256 h 304"/>
                  <a:gd name="T86" fmla="*/ 240 w 408"/>
                  <a:gd name="T87" fmla="*/ 272 h 304"/>
                  <a:gd name="T88" fmla="*/ 248 w 408"/>
                  <a:gd name="T89" fmla="*/ 280 h 304"/>
                  <a:gd name="T90" fmla="*/ 240 w 408"/>
                  <a:gd name="T91" fmla="*/ 304 h 304"/>
                  <a:gd name="T92" fmla="*/ 224 w 408"/>
                  <a:gd name="T93" fmla="*/ 304 h 30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08"/>
                  <a:gd name="T142" fmla="*/ 0 h 304"/>
                  <a:gd name="T143" fmla="*/ 408 w 408"/>
                  <a:gd name="T144" fmla="*/ 304 h 30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08" h="304">
                    <a:moveTo>
                      <a:pt x="224" y="296"/>
                    </a:moveTo>
                    <a:lnTo>
                      <a:pt x="224" y="280"/>
                    </a:lnTo>
                    <a:lnTo>
                      <a:pt x="200" y="256"/>
                    </a:lnTo>
                    <a:lnTo>
                      <a:pt x="192" y="248"/>
                    </a:lnTo>
                    <a:lnTo>
                      <a:pt x="192" y="224"/>
                    </a:lnTo>
                    <a:lnTo>
                      <a:pt x="168" y="216"/>
                    </a:lnTo>
                    <a:lnTo>
                      <a:pt x="160" y="208"/>
                    </a:lnTo>
                    <a:lnTo>
                      <a:pt x="152" y="200"/>
                    </a:lnTo>
                    <a:lnTo>
                      <a:pt x="136" y="192"/>
                    </a:lnTo>
                    <a:lnTo>
                      <a:pt x="136" y="176"/>
                    </a:lnTo>
                    <a:lnTo>
                      <a:pt x="128" y="168"/>
                    </a:lnTo>
                    <a:lnTo>
                      <a:pt x="120" y="168"/>
                    </a:lnTo>
                    <a:lnTo>
                      <a:pt x="112" y="160"/>
                    </a:lnTo>
                    <a:lnTo>
                      <a:pt x="104" y="144"/>
                    </a:lnTo>
                    <a:lnTo>
                      <a:pt x="96" y="144"/>
                    </a:lnTo>
                    <a:lnTo>
                      <a:pt x="80" y="144"/>
                    </a:lnTo>
                    <a:lnTo>
                      <a:pt x="72" y="128"/>
                    </a:lnTo>
                    <a:lnTo>
                      <a:pt x="64" y="120"/>
                    </a:lnTo>
                    <a:lnTo>
                      <a:pt x="56" y="96"/>
                    </a:lnTo>
                    <a:lnTo>
                      <a:pt x="48" y="88"/>
                    </a:lnTo>
                    <a:lnTo>
                      <a:pt x="40" y="88"/>
                    </a:lnTo>
                    <a:lnTo>
                      <a:pt x="32" y="88"/>
                    </a:lnTo>
                    <a:lnTo>
                      <a:pt x="24" y="80"/>
                    </a:lnTo>
                    <a:lnTo>
                      <a:pt x="16" y="80"/>
                    </a:lnTo>
                    <a:lnTo>
                      <a:pt x="0" y="80"/>
                    </a:lnTo>
                    <a:lnTo>
                      <a:pt x="0" y="56"/>
                    </a:lnTo>
                    <a:lnTo>
                      <a:pt x="16" y="40"/>
                    </a:lnTo>
                    <a:lnTo>
                      <a:pt x="24" y="40"/>
                    </a:lnTo>
                    <a:lnTo>
                      <a:pt x="32" y="32"/>
                    </a:lnTo>
                    <a:lnTo>
                      <a:pt x="72" y="8"/>
                    </a:lnTo>
                    <a:lnTo>
                      <a:pt x="96" y="8"/>
                    </a:lnTo>
                    <a:lnTo>
                      <a:pt x="176" y="0"/>
                    </a:lnTo>
                    <a:lnTo>
                      <a:pt x="192" y="0"/>
                    </a:lnTo>
                    <a:lnTo>
                      <a:pt x="200" y="8"/>
                    </a:lnTo>
                    <a:lnTo>
                      <a:pt x="208" y="16"/>
                    </a:lnTo>
                    <a:lnTo>
                      <a:pt x="208" y="24"/>
                    </a:lnTo>
                    <a:lnTo>
                      <a:pt x="296" y="16"/>
                    </a:lnTo>
                    <a:lnTo>
                      <a:pt x="408" y="88"/>
                    </a:lnTo>
                    <a:lnTo>
                      <a:pt x="400" y="96"/>
                    </a:lnTo>
                    <a:lnTo>
                      <a:pt x="368" y="120"/>
                    </a:lnTo>
                    <a:lnTo>
                      <a:pt x="360" y="152"/>
                    </a:lnTo>
                    <a:lnTo>
                      <a:pt x="352" y="152"/>
                    </a:lnTo>
                    <a:lnTo>
                      <a:pt x="352" y="160"/>
                    </a:lnTo>
                    <a:lnTo>
                      <a:pt x="368" y="168"/>
                    </a:lnTo>
                    <a:lnTo>
                      <a:pt x="368" y="176"/>
                    </a:lnTo>
                    <a:lnTo>
                      <a:pt x="352" y="184"/>
                    </a:lnTo>
                    <a:lnTo>
                      <a:pt x="336" y="184"/>
                    </a:lnTo>
                    <a:lnTo>
                      <a:pt x="328" y="208"/>
                    </a:lnTo>
                    <a:lnTo>
                      <a:pt x="320" y="216"/>
                    </a:lnTo>
                    <a:lnTo>
                      <a:pt x="312" y="216"/>
                    </a:lnTo>
                    <a:lnTo>
                      <a:pt x="312" y="224"/>
                    </a:lnTo>
                    <a:lnTo>
                      <a:pt x="320" y="224"/>
                    </a:lnTo>
                    <a:lnTo>
                      <a:pt x="296" y="240"/>
                    </a:lnTo>
                    <a:lnTo>
                      <a:pt x="296" y="232"/>
                    </a:lnTo>
                    <a:lnTo>
                      <a:pt x="288" y="240"/>
                    </a:lnTo>
                    <a:lnTo>
                      <a:pt x="296" y="248"/>
                    </a:lnTo>
                    <a:lnTo>
                      <a:pt x="288" y="256"/>
                    </a:lnTo>
                    <a:lnTo>
                      <a:pt x="280" y="256"/>
                    </a:lnTo>
                    <a:lnTo>
                      <a:pt x="264" y="256"/>
                    </a:lnTo>
                    <a:lnTo>
                      <a:pt x="256" y="256"/>
                    </a:lnTo>
                    <a:lnTo>
                      <a:pt x="248" y="256"/>
                    </a:lnTo>
                    <a:lnTo>
                      <a:pt x="240" y="272"/>
                    </a:lnTo>
                    <a:lnTo>
                      <a:pt x="248" y="280"/>
                    </a:lnTo>
                    <a:lnTo>
                      <a:pt x="240" y="304"/>
                    </a:lnTo>
                    <a:lnTo>
                      <a:pt x="232" y="304"/>
                    </a:lnTo>
                    <a:lnTo>
                      <a:pt x="224" y="304"/>
                    </a:lnTo>
                    <a:lnTo>
                      <a:pt x="224" y="296"/>
                    </a:lnTo>
                    <a:close/>
                  </a:path>
                </a:pathLst>
              </a:custGeom>
              <a:grpFill/>
              <a:ln w="6350">
                <a:solidFill>
                  <a:schemeClr val="bg2">
                    <a:lumMod val="40000"/>
                    <a:lumOff val="60000"/>
                  </a:schemeClr>
                </a:solidFill>
                <a:round/>
                <a:headEnd/>
                <a:tailEnd/>
              </a:ln>
            </p:spPr>
            <p:txBody>
              <a:bodyPr/>
              <a:lstStyle/>
              <a:p>
                <a:endParaRPr lang="en-US" dirty="0"/>
              </a:p>
            </p:txBody>
          </p:sp>
          <p:sp>
            <p:nvSpPr>
              <p:cNvPr id="57" name="Freeform 158"/>
              <p:cNvSpPr>
                <a:spLocks/>
              </p:cNvSpPr>
              <p:nvPr/>
            </p:nvSpPr>
            <p:spPr bwMode="auto">
              <a:xfrm>
                <a:off x="5977264" y="2860914"/>
                <a:ext cx="1169056" cy="489828"/>
              </a:xfrm>
              <a:custGeom>
                <a:avLst/>
                <a:gdLst>
                  <a:gd name="T0" fmla="*/ 528 w 680"/>
                  <a:gd name="T1" fmla="*/ 296 h 304"/>
                  <a:gd name="T2" fmla="*/ 536 w 680"/>
                  <a:gd name="T3" fmla="*/ 272 h 304"/>
                  <a:gd name="T4" fmla="*/ 536 w 680"/>
                  <a:gd name="T5" fmla="*/ 264 h 304"/>
                  <a:gd name="T6" fmla="*/ 568 w 680"/>
                  <a:gd name="T7" fmla="*/ 216 h 304"/>
                  <a:gd name="T8" fmla="*/ 576 w 680"/>
                  <a:gd name="T9" fmla="*/ 216 h 304"/>
                  <a:gd name="T10" fmla="*/ 616 w 680"/>
                  <a:gd name="T11" fmla="*/ 192 h 304"/>
                  <a:gd name="T12" fmla="*/ 624 w 680"/>
                  <a:gd name="T13" fmla="*/ 184 h 304"/>
                  <a:gd name="T14" fmla="*/ 632 w 680"/>
                  <a:gd name="T15" fmla="*/ 184 h 304"/>
                  <a:gd name="T16" fmla="*/ 648 w 680"/>
                  <a:gd name="T17" fmla="*/ 152 h 304"/>
                  <a:gd name="T18" fmla="*/ 640 w 680"/>
                  <a:gd name="T19" fmla="*/ 160 h 304"/>
                  <a:gd name="T20" fmla="*/ 632 w 680"/>
                  <a:gd name="T21" fmla="*/ 152 h 304"/>
                  <a:gd name="T22" fmla="*/ 608 w 680"/>
                  <a:gd name="T23" fmla="*/ 176 h 304"/>
                  <a:gd name="T24" fmla="*/ 592 w 680"/>
                  <a:gd name="T25" fmla="*/ 160 h 304"/>
                  <a:gd name="T26" fmla="*/ 616 w 680"/>
                  <a:gd name="T27" fmla="*/ 168 h 304"/>
                  <a:gd name="T28" fmla="*/ 616 w 680"/>
                  <a:gd name="T29" fmla="*/ 144 h 304"/>
                  <a:gd name="T30" fmla="*/ 624 w 680"/>
                  <a:gd name="T31" fmla="*/ 144 h 304"/>
                  <a:gd name="T32" fmla="*/ 584 w 680"/>
                  <a:gd name="T33" fmla="*/ 120 h 304"/>
                  <a:gd name="T34" fmla="*/ 608 w 680"/>
                  <a:gd name="T35" fmla="*/ 120 h 304"/>
                  <a:gd name="T36" fmla="*/ 616 w 680"/>
                  <a:gd name="T37" fmla="*/ 112 h 304"/>
                  <a:gd name="T38" fmla="*/ 624 w 680"/>
                  <a:gd name="T39" fmla="*/ 120 h 304"/>
                  <a:gd name="T40" fmla="*/ 632 w 680"/>
                  <a:gd name="T41" fmla="*/ 112 h 304"/>
                  <a:gd name="T42" fmla="*/ 672 w 680"/>
                  <a:gd name="T43" fmla="*/ 88 h 304"/>
                  <a:gd name="T44" fmla="*/ 680 w 680"/>
                  <a:gd name="T45" fmla="*/ 80 h 304"/>
                  <a:gd name="T46" fmla="*/ 672 w 680"/>
                  <a:gd name="T47" fmla="*/ 56 h 304"/>
                  <a:gd name="T48" fmla="*/ 656 w 680"/>
                  <a:gd name="T49" fmla="*/ 72 h 304"/>
                  <a:gd name="T50" fmla="*/ 656 w 680"/>
                  <a:gd name="T51" fmla="*/ 72 h 304"/>
                  <a:gd name="T52" fmla="*/ 632 w 680"/>
                  <a:gd name="T53" fmla="*/ 56 h 304"/>
                  <a:gd name="T54" fmla="*/ 600 w 680"/>
                  <a:gd name="T55" fmla="*/ 72 h 304"/>
                  <a:gd name="T56" fmla="*/ 584 w 680"/>
                  <a:gd name="T57" fmla="*/ 72 h 304"/>
                  <a:gd name="T58" fmla="*/ 592 w 680"/>
                  <a:gd name="T59" fmla="*/ 48 h 304"/>
                  <a:gd name="T60" fmla="*/ 600 w 680"/>
                  <a:gd name="T61" fmla="*/ 56 h 304"/>
                  <a:gd name="T62" fmla="*/ 624 w 680"/>
                  <a:gd name="T63" fmla="*/ 48 h 304"/>
                  <a:gd name="T64" fmla="*/ 608 w 680"/>
                  <a:gd name="T65" fmla="*/ 40 h 304"/>
                  <a:gd name="T66" fmla="*/ 632 w 680"/>
                  <a:gd name="T67" fmla="*/ 48 h 304"/>
                  <a:gd name="T68" fmla="*/ 640 w 680"/>
                  <a:gd name="T69" fmla="*/ 32 h 304"/>
                  <a:gd name="T70" fmla="*/ 640 w 680"/>
                  <a:gd name="T71" fmla="*/ 32 h 304"/>
                  <a:gd name="T72" fmla="*/ 656 w 680"/>
                  <a:gd name="T73" fmla="*/ 32 h 304"/>
                  <a:gd name="T74" fmla="*/ 656 w 680"/>
                  <a:gd name="T75" fmla="*/ 32 h 304"/>
                  <a:gd name="T76" fmla="*/ 640 w 680"/>
                  <a:gd name="T77" fmla="*/ 8 h 304"/>
                  <a:gd name="T78" fmla="*/ 520 w 680"/>
                  <a:gd name="T79" fmla="*/ 24 h 304"/>
                  <a:gd name="T80" fmla="*/ 184 w 680"/>
                  <a:gd name="T81" fmla="*/ 72 h 304"/>
                  <a:gd name="T82" fmla="*/ 184 w 680"/>
                  <a:gd name="T83" fmla="*/ 104 h 304"/>
                  <a:gd name="T84" fmla="*/ 168 w 680"/>
                  <a:gd name="T85" fmla="*/ 128 h 304"/>
                  <a:gd name="T86" fmla="*/ 128 w 680"/>
                  <a:gd name="T87" fmla="*/ 152 h 304"/>
                  <a:gd name="T88" fmla="*/ 96 w 680"/>
                  <a:gd name="T89" fmla="*/ 168 h 304"/>
                  <a:gd name="T90" fmla="*/ 64 w 680"/>
                  <a:gd name="T91" fmla="*/ 192 h 304"/>
                  <a:gd name="T92" fmla="*/ 24 w 680"/>
                  <a:gd name="T93" fmla="*/ 216 h 304"/>
                  <a:gd name="T94" fmla="*/ 0 w 680"/>
                  <a:gd name="T95" fmla="*/ 272 h 304"/>
                  <a:gd name="T96" fmla="*/ 112 w 680"/>
                  <a:gd name="T97" fmla="*/ 248 h 304"/>
                  <a:gd name="T98" fmla="*/ 256 w 680"/>
                  <a:gd name="T99" fmla="*/ 216 h 304"/>
                  <a:gd name="T100" fmla="*/ 288 w 680"/>
                  <a:gd name="T101" fmla="*/ 240 h 304"/>
                  <a:gd name="T102" fmla="*/ 488 w 680"/>
                  <a:gd name="T103" fmla="*/ 304 h 30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80"/>
                  <a:gd name="T157" fmla="*/ 0 h 304"/>
                  <a:gd name="T158" fmla="*/ 680 w 680"/>
                  <a:gd name="T159" fmla="*/ 304 h 30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80" h="304">
                    <a:moveTo>
                      <a:pt x="496" y="296"/>
                    </a:moveTo>
                    <a:lnTo>
                      <a:pt x="512" y="288"/>
                    </a:lnTo>
                    <a:lnTo>
                      <a:pt x="528" y="288"/>
                    </a:lnTo>
                    <a:lnTo>
                      <a:pt x="528" y="296"/>
                    </a:lnTo>
                    <a:lnTo>
                      <a:pt x="528" y="272"/>
                    </a:lnTo>
                    <a:lnTo>
                      <a:pt x="536" y="272"/>
                    </a:lnTo>
                    <a:lnTo>
                      <a:pt x="536" y="288"/>
                    </a:lnTo>
                    <a:lnTo>
                      <a:pt x="536" y="264"/>
                    </a:lnTo>
                    <a:lnTo>
                      <a:pt x="560" y="232"/>
                    </a:lnTo>
                    <a:lnTo>
                      <a:pt x="568" y="224"/>
                    </a:lnTo>
                    <a:lnTo>
                      <a:pt x="568" y="216"/>
                    </a:lnTo>
                    <a:lnTo>
                      <a:pt x="576" y="216"/>
                    </a:lnTo>
                    <a:lnTo>
                      <a:pt x="584" y="208"/>
                    </a:lnTo>
                    <a:lnTo>
                      <a:pt x="600" y="192"/>
                    </a:lnTo>
                    <a:lnTo>
                      <a:pt x="616" y="192"/>
                    </a:lnTo>
                    <a:lnTo>
                      <a:pt x="616" y="184"/>
                    </a:lnTo>
                    <a:lnTo>
                      <a:pt x="624" y="184"/>
                    </a:lnTo>
                    <a:lnTo>
                      <a:pt x="632" y="184"/>
                    </a:lnTo>
                    <a:lnTo>
                      <a:pt x="648" y="168"/>
                    </a:lnTo>
                    <a:lnTo>
                      <a:pt x="648" y="160"/>
                    </a:lnTo>
                    <a:lnTo>
                      <a:pt x="648" y="152"/>
                    </a:lnTo>
                    <a:lnTo>
                      <a:pt x="640" y="160"/>
                    </a:lnTo>
                    <a:lnTo>
                      <a:pt x="640" y="152"/>
                    </a:lnTo>
                    <a:lnTo>
                      <a:pt x="632" y="152"/>
                    </a:lnTo>
                    <a:lnTo>
                      <a:pt x="632" y="160"/>
                    </a:lnTo>
                    <a:lnTo>
                      <a:pt x="624" y="160"/>
                    </a:lnTo>
                    <a:lnTo>
                      <a:pt x="608" y="176"/>
                    </a:lnTo>
                    <a:lnTo>
                      <a:pt x="600" y="168"/>
                    </a:lnTo>
                    <a:lnTo>
                      <a:pt x="592" y="160"/>
                    </a:lnTo>
                    <a:lnTo>
                      <a:pt x="600" y="160"/>
                    </a:lnTo>
                    <a:lnTo>
                      <a:pt x="600" y="168"/>
                    </a:lnTo>
                    <a:lnTo>
                      <a:pt x="616" y="168"/>
                    </a:lnTo>
                    <a:lnTo>
                      <a:pt x="624" y="152"/>
                    </a:lnTo>
                    <a:lnTo>
                      <a:pt x="616" y="144"/>
                    </a:lnTo>
                    <a:lnTo>
                      <a:pt x="624" y="144"/>
                    </a:lnTo>
                    <a:lnTo>
                      <a:pt x="624" y="136"/>
                    </a:lnTo>
                    <a:lnTo>
                      <a:pt x="624" y="128"/>
                    </a:lnTo>
                    <a:lnTo>
                      <a:pt x="584" y="120"/>
                    </a:lnTo>
                    <a:lnTo>
                      <a:pt x="592" y="120"/>
                    </a:lnTo>
                    <a:lnTo>
                      <a:pt x="600" y="120"/>
                    </a:lnTo>
                    <a:lnTo>
                      <a:pt x="608" y="120"/>
                    </a:lnTo>
                    <a:lnTo>
                      <a:pt x="608" y="112"/>
                    </a:lnTo>
                    <a:lnTo>
                      <a:pt x="616" y="112"/>
                    </a:lnTo>
                    <a:lnTo>
                      <a:pt x="624" y="120"/>
                    </a:lnTo>
                    <a:lnTo>
                      <a:pt x="624" y="112"/>
                    </a:lnTo>
                    <a:lnTo>
                      <a:pt x="632" y="112"/>
                    </a:lnTo>
                    <a:lnTo>
                      <a:pt x="640" y="120"/>
                    </a:lnTo>
                    <a:lnTo>
                      <a:pt x="656" y="120"/>
                    </a:lnTo>
                    <a:lnTo>
                      <a:pt x="664" y="104"/>
                    </a:lnTo>
                    <a:lnTo>
                      <a:pt x="672" y="88"/>
                    </a:lnTo>
                    <a:lnTo>
                      <a:pt x="680" y="80"/>
                    </a:lnTo>
                    <a:lnTo>
                      <a:pt x="680" y="72"/>
                    </a:lnTo>
                    <a:lnTo>
                      <a:pt x="672" y="56"/>
                    </a:lnTo>
                    <a:lnTo>
                      <a:pt x="664" y="56"/>
                    </a:lnTo>
                    <a:lnTo>
                      <a:pt x="656" y="64"/>
                    </a:lnTo>
                    <a:lnTo>
                      <a:pt x="656" y="72"/>
                    </a:lnTo>
                    <a:lnTo>
                      <a:pt x="656" y="80"/>
                    </a:lnTo>
                    <a:lnTo>
                      <a:pt x="656" y="88"/>
                    </a:lnTo>
                    <a:lnTo>
                      <a:pt x="656" y="72"/>
                    </a:lnTo>
                    <a:lnTo>
                      <a:pt x="648" y="64"/>
                    </a:lnTo>
                    <a:lnTo>
                      <a:pt x="648" y="56"/>
                    </a:lnTo>
                    <a:lnTo>
                      <a:pt x="640" y="56"/>
                    </a:lnTo>
                    <a:lnTo>
                      <a:pt x="632" y="56"/>
                    </a:lnTo>
                    <a:lnTo>
                      <a:pt x="632" y="64"/>
                    </a:lnTo>
                    <a:lnTo>
                      <a:pt x="616" y="64"/>
                    </a:lnTo>
                    <a:lnTo>
                      <a:pt x="600" y="72"/>
                    </a:lnTo>
                    <a:lnTo>
                      <a:pt x="592" y="80"/>
                    </a:lnTo>
                    <a:lnTo>
                      <a:pt x="584" y="80"/>
                    </a:lnTo>
                    <a:lnTo>
                      <a:pt x="584" y="72"/>
                    </a:lnTo>
                    <a:lnTo>
                      <a:pt x="592" y="72"/>
                    </a:lnTo>
                    <a:lnTo>
                      <a:pt x="592" y="64"/>
                    </a:lnTo>
                    <a:lnTo>
                      <a:pt x="592" y="48"/>
                    </a:lnTo>
                    <a:lnTo>
                      <a:pt x="600" y="56"/>
                    </a:lnTo>
                    <a:lnTo>
                      <a:pt x="608" y="64"/>
                    </a:lnTo>
                    <a:lnTo>
                      <a:pt x="616" y="56"/>
                    </a:lnTo>
                    <a:lnTo>
                      <a:pt x="624" y="48"/>
                    </a:lnTo>
                    <a:lnTo>
                      <a:pt x="616" y="48"/>
                    </a:lnTo>
                    <a:lnTo>
                      <a:pt x="608" y="40"/>
                    </a:lnTo>
                    <a:lnTo>
                      <a:pt x="616" y="40"/>
                    </a:lnTo>
                    <a:lnTo>
                      <a:pt x="624" y="40"/>
                    </a:lnTo>
                    <a:lnTo>
                      <a:pt x="632" y="48"/>
                    </a:lnTo>
                    <a:lnTo>
                      <a:pt x="640" y="40"/>
                    </a:lnTo>
                    <a:lnTo>
                      <a:pt x="640" y="32"/>
                    </a:lnTo>
                    <a:lnTo>
                      <a:pt x="632" y="32"/>
                    </a:lnTo>
                    <a:lnTo>
                      <a:pt x="632" y="24"/>
                    </a:lnTo>
                    <a:lnTo>
                      <a:pt x="640" y="32"/>
                    </a:lnTo>
                    <a:lnTo>
                      <a:pt x="648" y="32"/>
                    </a:lnTo>
                    <a:lnTo>
                      <a:pt x="656" y="32"/>
                    </a:lnTo>
                    <a:lnTo>
                      <a:pt x="664" y="40"/>
                    </a:lnTo>
                    <a:lnTo>
                      <a:pt x="656" y="32"/>
                    </a:lnTo>
                    <a:lnTo>
                      <a:pt x="656" y="24"/>
                    </a:lnTo>
                    <a:lnTo>
                      <a:pt x="648" y="8"/>
                    </a:lnTo>
                    <a:lnTo>
                      <a:pt x="640" y="8"/>
                    </a:lnTo>
                    <a:lnTo>
                      <a:pt x="632" y="0"/>
                    </a:lnTo>
                    <a:lnTo>
                      <a:pt x="520" y="24"/>
                    </a:lnTo>
                    <a:lnTo>
                      <a:pt x="320" y="64"/>
                    </a:lnTo>
                    <a:lnTo>
                      <a:pt x="192" y="72"/>
                    </a:lnTo>
                    <a:lnTo>
                      <a:pt x="184" y="72"/>
                    </a:lnTo>
                    <a:lnTo>
                      <a:pt x="184" y="80"/>
                    </a:lnTo>
                    <a:lnTo>
                      <a:pt x="184" y="88"/>
                    </a:lnTo>
                    <a:lnTo>
                      <a:pt x="192" y="96"/>
                    </a:lnTo>
                    <a:lnTo>
                      <a:pt x="184" y="104"/>
                    </a:lnTo>
                    <a:lnTo>
                      <a:pt x="176" y="104"/>
                    </a:lnTo>
                    <a:lnTo>
                      <a:pt x="168" y="120"/>
                    </a:lnTo>
                    <a:lnTo>
                      <a:pt x="168" y="128"/>
                    </a:lnTo>
                    <a:lnTo>
                      <a:pt x="160" y="128"/>
                    </a:lnTo>
                    <a:lnTo>
                      <a:pt x="152" y="128"/>
                    </a:lnTo>
                    <a:lnTo>
                      <a:pt x="128" y="152"/>
                    </a:lnTo>
                    <a:lnTo>
                      <a:pt x="120" y="144"/>
                    </a:lnTo>
                    <a:lnTo>
                      <a:pt x="112" y="144"/>
                    </a:lnTo>
                    <a:lnTo>
                      <a:pt x="96" y="168"/>
                    </a:lnTo>
                    <a:lnTo>
                      <a:pt x="96" y="176"/>
                    </a:lnTo>
                    <a:lnTo>
                      <a:pt x="80" y="176"/>
                    </a:lnTo>
                    <a:lnTo>
                      <a:pt x="64" y="192"/>
                    </a:lnTo>
                    <a:lnTo>
                      <a:pt x="56" y="200"/>
                    </a:lnTo>
                    <a:lnTo>
                      <a:pt x="32" y="200"/>
                    </a:lnTo>
                    <a:lnTo>
                      <a:pt x="24" y="216"/>
                    </a:lnTo>
                    <a:lnTo>
                      <a:pt x="16" y="240"/>
                    </a:lnTo>
                    <a:lnTo>
                      <a:pt x="0" y="240"/>
                    </a:lnTo>
                    <a:lnTo>
                      <a:pt x="0" y="272"/>
                    </a:lnTo>
                    <a:lnTo>
                      <a:pt x="96" y="256"/>
                    </a:lnTo>
                    <a:lnTo>
                      <a:pt x="104" y="256"/>
                    </a:lnTo>
                    <a:lnTo>
                      <a:pt x="112" y="248"/>
                    </a:lnTo>
                    <a:lnTo>
                      <a:pt x="152" y="224"/>
                    </a:lnTo>
                    <a:lnTo>
                      <a:pt x="176" y="224"/>
                    </a:lnTo>
                    <a:lnTo>
                      <a:pt x="256" y="216"/>
                    </a:lnTo>
                    <a:lnTo>
                      <a:pt x="272" y="216"/>
                    </a:lnTo>
                    <a:lnTo>
                      <a:pt x="280" y="224"/>
                    </a:lnTo>
                    <a:lnTo>
                      <a:pt x="288" y="232"/>
                    </a:lnTo>
                    <a:lnTo>
                      <a:pt x="288" y="240"/>
                    </a:lnTo>
                    <a:lnTo>
                      <a:pt x="376" y="232"/>
                    </a:lnTo>
                    <a:lnTo>
                      <a:pt x="488" y="304"/>
                    </a:lnTo>
                    <a:lnTo>
                      <a:pt x="496" y="296"/>
                    </a:lnTo>
                    <a:close/>
                  </a:path>
                </a:pathLst>
              </a:custGeom>
              <a:grpFill/>
              <a:ln w="6350">
                <a:solidFill>
                  <a:schemeClr val="bg2">
                    <a:lumMod val="40000"/>
                    <a:lumOff val="60000"/>
                  </a:schemeClr>
                </a:solidFill>
                <a:round/>
                <a:headEnd/>
                <a:tailEnd/>
              </a:ln>
            </p:spPr>
            <p:txBody>
              <a:bodyPr/>
              <a:lstStyle/>
              <a:p>
                <a:endParaRPr lang="en-US" dirty="0"/>
              </a:p>
            </p:txBody>
          </p:sp>
          <p:sp>
            <p:nvSpPr>
              <p:cNvPr id="58" name="Freeform 159"/>
              <p:cNvSpPr>
                <a:spLocks/>
              </p:cNvSpPr>
              <p:nvPr/>
            </p:nvSpPr>
            <p:spPr bwMode="auto">
              <a:xfrm>
                <a:off x="6004789" y="2448426"/>
                <a:ext cx="1086483" cy="580738"/>
              </a:xfrm>
              <a:custGeom>
                <a:avLst/>
                <a:gdLst>
                  <a:gd name="T0" fmla="*/ 624 w 632"/>
                  <a:gd name="T1" fmla="*/ 240 h 360"/>
                  <a:gd name="T2" fmla="*/ 632 w 632"/>
                  <a:gd name="T3" fmla="*/ 248 h 360"/>
                  <a:gd name="T4" fmla="*/ 608 w 632"/>
                  <a:gd name="T5" fmla="*/ 216 h 360"/>
                  <a:gd name="T6" fmla="*/ 600 w 632"/>
                  <a:gd name="T7" fmla="*/ 216 h 360"/>
                  <a:gd name="T8" fmla="*/ 592 w 632"/>
                  <a:gd name="T9" fmla="*/ 224 h 360"/>
                  <a:gd name="T10" fmla="*/ 576 w 632"/>
                  <a:gd name="T11" fmla="*/ 224 h 360"/>
                  <a:gd name="T12" fmla="*/ 568 w 632"/>
                  <a:gd name="T13" fmla="*/ 216 h 360"/>
                  <a:gd name="T14" fmla="*/ 536 w 632"/>
                  <a:gd name="T15" fmla="*/ 200 h 360"/>
                  <a:gd name="T16" fmla="*/ 560 w 632"/>
                  <a:gd name="T17" fmla="*/ 200 h 360"/>
                  <a:gd name="T18" fmla="*/ 592 w 632"/>
                  <a:gd name="T19" fmla="*/ 208 h 360"/>
                  <a:gd name="T20" fmla="*/ 560 w 632"/>
                  <a:gd name="T21" fmla="*/ 192 h 360"/>
                  <a:gd name="T22" fmla="*/ 560 w 632"/>
                  <a:gd name="T23" fmla="*/ 184 h 360"/>
                  <a:gd name="T24" fmla="*/ 576 w 632"/>
                  <a:gd name="T25" fmla="*/ 184 h 360"/>
                  <a:gd name="T26" fmla="*/ 568 w 632"/>
                  <a:gd name="T27" fmla="*/ 176 h 360"/>
                  <a:gd name="T28" fmla="*/ 584 w 632"/>
                  <a:gd name="T29" fmla="*/ 168 h 360"/>
                  <a:gd name="T30" fmla="*/ 560 w 632"/>
                  <a:gd name="T31" fmla="*/ 152 h 360"/>
                  <a:gd name="T32" fmla="*/ 520 w 632"/>
                  <a:gd name="T33" fmla="*/ 120 h 360"/>
                  <a:gd name="T34" fmla="*/ 560 w 632"/>
                  <a:gd name="T35" fmla="*/ 152 h 360"/>
                  <a:gd name="T36" fmla="*/ 576 w 632"/>
                  <a:gd name="T37" fmla="*/ 136 h 360"/>
                  <a:gd name="T38" fmla="*/ 568 w 632"/>
                  <a:gd name="T39" fmla="*/ 120 h 360"/>
                  <a:gd name="T40" fmla="*/ 520 w 632"/>
                  <a:gd name="T41" fmla="*/ 104 h 360"/>
                  <a:gd name="T42" fmla="*/ 488 w 632"/>
                  <a:gd name="T43" fmla="*/ 96 h 360"/>
                  <a:gd name="T44" fmla="*/ 488 w 632"/>
                  <a:gd name="T45" fmla="*/ 64 h 360"/>
                  <a:gd name="T46" fmla="*/ 456 w 632"/>
                  <a:gd name="T47" fmla="*/ 24 h 360"/>
                  <a:gd name="T48" fmla="*/ 440 w 632"/>
                  <a:gd name="T49" fmla="*/ 0 h 360"/>
                  <a:gd name="T50" fmla="*/ 432 w 632"/>
                  <a:gd name="T51" fmla="*/ 16 h 360"/>
                  <a:gd name="T52" fmla="*/ 392 w 632"/>
                  <a:gd name="T53" fmla="*/ 8 h 360"/>
                  <a:gd name="T54" fmla="*/ 384 w 632"/>
                  <a:gd name="T55" fmla="*/ 24 h 360"/>
                  <a:gd name="T56" fmla="*/ 368 w 632"/>
                  <a:gd name="T57" fmla="*/ 56 h 360"/>
                  <a:gd name="T58" fmla="*/ 352 w 632"/>
                  <a:gd name="T59" fmla="*/ 72 h 360"/>
                  <a:gd name="T60" fmla="*/ 336 w 632"/>
                  <a:gd name="T61" fmla="*/ 96 h 360"/>
                  <a:gd name="T62" fmla="*/ 304 w 632"/>
                  <a:gd name="T63" fmla="*/ 104 h 360"/>
                  <a:gd name="T64" fmla="*/ 296 w 632"/>
                  <a:gd name="T65" fmla="*/ 128 h 360"/>
                  <a:gd name="T66" fmla="*/ 288 w 632"/>
                  <a:gd name="T67" fmla="*/ 144 h 360"/>
                  <a:gd name="T68" fmla="*/ 280 w 632"/>
                  <a:gd name="T69" fmla="*/ 176 h 360"/>
                  <a:gd name="T70" fmla="*/ 272 w 632"/>
                  <a:gd name="T71" fmla="*/ 208 h 360"/>
                  <a:gd name="T72" fmla="*/ 272 w 632"/>
                  <a:gd name="T73" fmla="*/ 224 h 360"/>
                  <a:gd name="T74" fmla="*/ 256 w 632"/>
                  <a:gd name="T75" fmla="*/ 232 h 360"/>
                  <a:gd name="T76" fmla="*/ 232 w 632"/>
                  <a:gd name="T77" fmla="*/ 240 h 360"/>
                  <a:gd name="T78" fmla="*/ 224 w 632"/>
                  <a:gd name="T79" fmla="*/ 248 h 360"/>
                  <a:gd name="T80" fmla="*/ 192 w 632"/>
                  <a:gd name="T81" fmla="*/ 256 h 360"/>
                  <a:gd name="T82" fmla="*/ 176 w 632"/>
                  <a:gd name="T83" fmla="*/ 272 h 360"/>
                  <a:gd name="T84" fmla="*/ 144 w 632"/>
                  <a:gd name="T85" fmla="*/ 264 h 360"/>
                  <a:gd name="T86" fmla="*/ 120 w 632"/>
                  <a:gd name="T87" fmla="*/ 264 h 360"/>
                  <a:gd name="T88" fmla="*/ 88 w 632"/>
                  <a:gd name="T89" fmla="*/ 288 h 360"/>
                  <a:gd name="T90" fmla="*/ 56 w 632"/>
                  <a:gd name="T91" fmla="*/ 320 h 360"/>
                  <a:gd name="T92" fmla="*/ 0 w 632"/>
                  <a:gd name="T93" fmla="*/ 360 h 360"/>
                  <a:gd name="T94" fmla="*/ 160 w 632"/>
                  <a:gd name="T95" fmla="*/ 328 h 360"/>
                  <a:gd name="T96" fmla="*/ 616 w 632"/>
                  <a:gd name="T97" fmla="*/ 256 h 36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32"/>
                  <a:gd name="T148" fmla="*/ 0 h 360"/>
                  <a:gd name="T149" fmla="*/ 632 w 632"/>
                  <a:gd name="T150" fmla="*/ 360 h 36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32" h="360">
                    <a:moveTo>
                      <a:pt x="624" y="256"/>
                    </a:moveTo>
                    <a:lnTo>
                      <a:pt x="624" y="256"/>
                    </a:lnTo>
                    <a:lnTo>
                      <a:pt x="624" y="240"/>
                    </a:lnTo>
                    <a:lnTo>
                      <a:pt x="632" y="256"/>
                    </a:lnTo>
                    <a:lnTo>
                      <a:pt x="632" y="248"/>
                    </a:lnTo>
                    <a:lnTo>
                      <a:pt x="616" y="216"/>
                    </a:lnTo>
                    <a:lnTo>
                      <a:pt x="608" y="216"/>
                    </a:lnTo>
                    <a:lnTo>
                      <a:pt x="600" y="216"/>
                    </a:lnTo>
                    <a:lnTo>
                      <a:pt x="592" y="216"/>
                    </a:lnTo>
                    <a:lnTo>
                      <a:pt x="592" y="224"/>
                    </a:lnTo>
                    <a:lnTo>
                      <a:pt x="584" y="224"/>
                    </a:lnTo>
                    <a:lnTo>
                      <a:pt x="576" y="224"/>
                    </a:lnTo>
                    <a:lnTo>
                      <a:pt x="576" y="216"/>
                    </a:lnTo>
                    <a:lnTo>
                      <a:pt x="568" y="216"/>
                    </a:lnTo>
                    <a:lnTo>
                      <a:pt x="560" y="208"/>
                    </a:lnTo>
                    <a:lnTo>
                      <a:pt x="544" y="200"/>
                    </a:lnTo>
                    <a:lnTo>
                      <a:pt x="536" y="200"/>
                    </a:lnTo>
                    <a:lnTo>
                      <a:pt x="520" y="200"/>
                    </a:lnTo>
                    <a:lnTo>
                      <a:pt x="528" y="192"/>
                    </a:lnTo>
                    <a:lnTo>
                      <a:pt x="560" y="200"/>
                    </a:lnTo>
                    <a:lnTo>
                      <a:pt x="584" y="216"/>
                    </a:lnTo>
                    <a:lnTo>
                      <a:pt x="592" y="208"/>
                    </a:lnTo>
                    <a:lnTo>
                      <a:pt x="576" y="192"/>
                    </a:lnTo>
                    <a:lnTo>
                      <a:pt x="560" y="192"/>
                    </a:lnTo>
                    <a:lnTo>
                      <a:pt x="544" y="176"/>
                    </a:lnTo>
                    <a:lnTo>
                      <a:pt x="560" y="184"/>
                    </a:lnTo>
                    <a:lnTo>
                      <a:pt x="568" y="192"/>
                    </a:lnTo>
                    <a:lnTo>
                      <a:pt x="576" y="184"/>
                    </a:lnTo>
                    <a:lnTo>
                      <a:pt x="568" y="184"/>
                    </a:lnTo>
                    <a:lnTo>
                      <a:pt x="568" y="176"/>
                    </a:lnTo>
                    <a:lnTo>
                      <a:pt x="584" y="176"/>
                    </a:lnTo>
                    <a:lnTo>
                      <a:pt x="584" y="168"/>
                    </a:lnTo>
                    <a:lnTo>
                      <a:pt x="576" y="160"/>
                    </a:lnTo>
                    <a:lnTo>
                      <a:pt x="576" y="152"/>
                    </a:lnTo>
                    <a:lnTo>
                      <a:pt x="560" y="152"/>
                    </a:lnTo>
                    <a:lnTo>
                      <a:pt x="536" y="136"/>
                    </a:lnTo>
                    <a:lnTo>
                      <a:pt x="520" y="120"/>
                    </a:lnTo>
                    <a:lnTo>
                      <a:pt x="544" y="136"/>
                    </a:lnTo>
                    <a:lnTo>
                      <a:pt x="560" y="152"/>
                    </a:lnTo>
                    <a:lnTo>
                      <a:pt x="568" y="152"/>
                    </a:lnTo>
                    <a:lnTo>
                      <a:pt x="576" y="136"/>
                    </a:lnTo>
                    <a:lnTo>
                      <a:pt x="576" y="128"/>
                    </a:lnTo>
                    <a:lnTo>
                      <a:pt x="576" y="120"/>
                    </a:lnTo>
                    <a:lnTo>
                      <a:pt x="568" y="120"/>
                    </a:lnTo>
                    <a:lnTo>
                      <a:pt x="552" y="112"/>
                    </a:lnTo>
                    <a:lnTo>
                      <a:pt x="536" y="104"/>
                    </a:lnTo>
                    <a:lnTo>
                      <a:pt x="520" y="104"/>
                    </a:lnTo>
                    <a:lnTo>
                      <a:pt x="504" y="96"/>
                    </a:lnTo>
                    <a:lnTo>
                      <a:pt x="504" y="88"/>
                    </a:lnTo>
                    <a:lnTo>
                      <a:pt x="488" y="96"/>
                    </a:lnTo>
                    <a:lnTo>
                      <a:pt x="480" y="96"/>
                    </a:lnTo>
                    <a:lnTo>
                      <a:pt x="480" y="80"/>
                    </a:lnTo>
                    <a:lnTo>
                      <a:pt x="480" y="72"/>
                    </a:lnTo>
                    <a:lnTo>
                      <a:pt x="488" y="64"/>
                    </a:lnTo>
                    <a:lnTo>
                      <a:pt x="496" y="56"/>
                    </a:lnTo>
                    <a:lnTo>
                      <a:pt x="496" y="40"/>
                    </a:lnTo>
                    <a:lnTo>
                      <a:pt x="480" y="24"/>
                    </a:lnTo>
                    <a:lnTo>
                      <a:pt x="456" y="24"/>
                    </a:lnTo>
                    <a:lnTo>
                      <a:pt x="456" y="16"/>
                    </a:lnTo>
                    <a:lnTo>
                      <a:pt x="456" y="8"/>
                    </a:lnTo>
                    <a:lnTo>
                      <a:pt x="456" y="0"/>
                    </a:lnTo>
                    <a:lnTo>
                      <a:pt x="440" y="0"/>
                    </a:lnTo>
                    <a:lnTo>
                      <a:pt x="432" y="8"/>
                    </a:lnTo>
                    <a:lnTo>
                      <a:pt x="432" y="16"/>
                    </a:lnTo>
                    <a:lnTo>
                      <a:pt x="424" y="16"/>
                    </a:lnTo>
                    <a:lnTo>
                      <a:pt x="400" y="8"/>
                    </a:lnTo>
                    <a:lnTo>
                      <a:pt x="392" y="8"/>
                    </a:lnTo>
                    <a:lnTo>
                      <a:pt x="384" y="0"/>
                    </a:lnTo>
                    <a:lnTo>
                      <a:pt x="384" y="24"/>
                    </a:lnTo>
                    <a:lnTo>
                      <a:pt x="376" y="32"/>
                    </a:lnTo>
                    <a:lnTo>
                      <a:pt x="376" y="40"/>
                    </a:lnTo>
                    <a:lnTo>
                      <a:pt x="368" y="56"/>
                    </a:lnTo>
                    <a:lnTo>
                      <a:pt x="360" y="56"/>
                    </a:lnTo>
                    <a:lnTo>
                      <a:pt x="360" y="64"/>
                    </a:lnTo>
                    <a:lnTo>
                      <a:pt x="360" y="72"/>
                    </a:lnTo>
                    <a:lnTo>
                      <a:pt x="352" y="72"/>
                    </a:lnTo>
                    <a:lnTo>
                      <a:pt x="344" y="72"/>
                    </a:lnTo>
                    <a:lnTo>
                      <a:pt x="336" y="72"/>
                    </a:lnTo>
                    <a:lnTo>
                      <a:pt x="336" y="88"/>
                    </a:lnTo>
                    <a:lnTo>
                      <a:pt x="336" y="96"/>
                    </a:lnTo>
                    <a:lnTo>
                      <a:pt x="336" y="104"/>
                    </a:lnTo>
                    <a:lnTo>
                      <a:pt x="336" y="112"/>
                    </a:lnTo>
                    <a:lnTo>
                      <a:pt x="320" y="112"/>
                    </a:lnTo>
                    <a:lnTo>
                      <a:pt x="304" y="104"/>
                    </a:lnTo>
                    <a:lnTo>
                      <a:pt x="296" y="104"/>
                    </a:lnTo>
                    <a:lnTo>
                      <a:pt x="296" y="112"/>
                    </a:lnTo>
                    <a:lnTo>
                      <a:pt x="296" y="120"/>
                    </a:lnTo>
                    <a:lnTo>
                      <a:pt x="296" y="128"/>
                    </a:lnTo>
                    <a:lnTo>
                      <a:pt x="296" y="136"/>
                    </a:lnTo>
                    <a:lnTo>
                      <a:pt x="288" y="144"/>
                    </a:lnTo>
                    <a:lnTo>
                      <a:pt x="288" y="152"/>
                    </a:lnTo>
                    <a:lnTo>
                      <a:pt x="288" y="168"/>
                    </a:lnTo>
                    <a:lnTo>
                      <a:pt x="280" y="176"/>
                    </a:lnTo>
                    <a:lnTo>
                      <a:pt x="272" y="192"/>
                    </a:lnTo>
                    <a:lnTo>
                      <a:pt x="272" y="200"/>
                    </a:lnTo>
                    <a:lnTo>
                      <a:pt x="272" y="208"/>
                    </a:lnTo>
                    <a:lnTo>
                      <a:pt x="264" y="216"/>
                    </a:lnTo>
                    <a:lnTo>
                      <a:pt x="272" y="224"/>
                    </a:lnTo>
                    <a:lnTo>
                      <a:pt x="256" y="232"/>
                    </a:lnTo>
                    <a:lnTo>
                      <a:pt x="240" y="232"/>
                    </a:lnTo>
                    <a:lnTo>
                      <a:pt x="240" y="240"/>
                    </a:lnTo>
                    <a:lnTo>
                      <a:pt x="232" y="240"/>
                    </a:lnTo>
                    <a:lnTo>
                      <a:pt x="224" y="240"/>
                    </a:lnTo>
                    <a:lnTo>
                      <a:pt x="224" y="248"/>
                    </a:lnTo>
                    <a:lnTo>
                      <a:pt x="216" y="256"/>
                    </a:lnTo>
                    <a:lnTo>
                      <a:pt x="208" y="256"/>
                    </a:lnTo>
                    <a:lnTo>
                      <a:pt x="200" y="256"/>
                    </a:lnTo>
                    <a:lnTo>
                      <a:pt x="192" y="256"/>
                    </a:lnTo>
                    <a:lnTo>
                      <a:pt x="184" y="256"/>
                    </a:lnTo>
                    <a:lnTo>
                      <a:pt x="176" y="272"/>
                    </a:lnTo>
                    <a:lnTo>
                      <a:pt x="168" y="272"/>
                    </a:lnTo>
                    <a:lnTo>
                      <a:pt x="160" y="264"/>
                    </a:lnTo>
                    <a:lnTo>
                      <a:pt x="144" y="264"/>
                    </a:lnTo>
                    <a:lnTo>
                      <a:pt x="136" y="248"/>
                    </a:lnTo>
                    <a:lnTo>
                      <a:pt x="136" y="240"/>
                    </a:lnTo>
                    <a:lnTo>
                      <a:pt x="120" y="264"/>
                    </a:lnTo>
                    <a:lnTo>
                      <a:pt x="120" y="256"/>
                    </a:lnTo>
                    <a:lnTo>
                      <a:pt x="120" y="264"/>
                    </a:lnTo>
                    <a:lnTo>
                      <a:pt x="112" y="272"/>
                    </a:lnTo>
                    <a:lnTo>
                      <a:pt x="88" y="288"/>
                    </a:lnTo>
                    <a:lnTo>
                      <a:pt x="88" y="296"/>
                    </a:lnTo>
                    <a:lnTo>
                      <a:pt x="80" y="304"/>
                    </a:lnTo>
                    <a:lnTo>
                      <a:pt x="72" y="320"/>
                    </a:lnTo>
                    <a:lnTo>
                      <a:pt x="56" y="320"/>
                    </a:lnTo>
                    <a:lnTo>
                      <a:pt x="56" y="328"/>
                    </a:lnTo>
                    <a:lnTo>
                      <a:pt x="40" y="344"/>
                    </a:lnTo>
                    <a:lnTo>
                      <a:pt x="16" y="352"/>
                    </a:lnTo>
                    <a:lnTo>
                      <a:pt x="0" y="360"/>
                    </a:lnTo>
                    <a:lnTo>
                      <a:pt x="152" y="336"/>
                    </a:lnTo>
                    <a:lnTo>
                      <a:pt x="160" y="328"/>
                    </a:lnTo>
                    <a:lnTo>
                      <a:pt x="168" y="328"/>
                    </a:lnTo>
                    <a:lnTo>
                      <a:pt x="240" y="328"/>
                    </a:lnTo>
                    <a:lnTo>
                      <a:pt x="448" y="296"/>
                    </a:lnTo>
                    <a:lnTo>
                      <a:pt x="616" y="256"/>
                    </a:lnTo>
                    <a:lnTo>
                      <a:pt x="624" y="256"/>
                    </a:lnTo>
                    <a:close/>
                  </a:path>
                </a:pathLst>
              </a:custGeom>
              <a:grpFill/>
              <a:ln w="6350">
                <a:solidFill>
                  <a:schemeClr val="bg2">
                    <a:lumMod val="40000"/>
                    <a:lumOff val="60000"/>
                  </a:schemeClr>
                </a:solidFill>
                <a:round/>
                <a:headEnd/>
                <a:tailEnd/>
              </a:ln>
            </p:spPr>
            <p:txBody>
              <a:bodyPr/>
              <a:lstStyle/>
              <a:p>
                <a:endParaRPr lang="en-US" dirty="0"/>
              </a:p>
            </p:txBody>
          </p:sp>
          <p:sp>
            <p:nvSpPr>
              <p:cNvPr id="59" name="Freeform 160"/>
              <p:cNvSpPr>
                <a:spLocks/>
              </p:cNvSpPr>
              <p:nvPr/>
            </p:nvSpPr>
            <p:spPr bwMode="auto">
              <a:xfrm>
                <a:off x="6513262" y="2333093"/>
                <a:ext cx="620019" cy="295797"/>
              </a:xfrm>
              <a:custGeom>
                <a:avLst/>
                <a:gdLst>
                  <a:gd name="T0" fmla="*/ 200 w 360"/>
                  <a:gd name="T1" fmla="*/ 120 h 184"/>
                  <a:gd name="T2" fmla="*/ 200 w 360"/>
                  <a:gd name="T3" fmla="*/ 160 h 184"/>
                  <a:gd name="T4" fmla="*/ 208 w 360"/>
                  <a:gd name="T5" fmla="*/ 152 h 184"/>
                  <a:gd name="T6" fmla="*/ 224 w 360"/>
                  <a:gd name="T7" fmla="*/ 160 h 184"/>
                  <a:gd name="T8" fmla="*/ 232 w 360"/>
                  <a:gd name="T9" fmla="*/ 168 h 184"/>
                  <a:gd name="T10" fmla="*/ 264 w 360"/>
                  <a:gd name="T11" fmla="*/ 176 h 184"/>
                  <a:gd name="T12" fmla="*/ 272 w 360"/>
                  <a:gd name="T13" fmla="*/ 176 h 184"/>
                  <a:gd name="T14" fmla="*/ 248 w 360"/>
                  <a:gd name="T15" fmla="*/ 160 h 184"/>
                  <a:gd name="T16" fmla="*/ 232 w 360"/>
                  <a:gd name="T17" fmla="*/ 136 h 184"/>
                  <a:gd name="T18" fmla="*/ 256 w 360"/>
                  <a:gd name="T19" fmla="*/ 152 h 184"/>
                  <a:gd name="T20" fmla="*/ 240 w 360"/>
                  <a:gd name="T21" fmla="*/ 120 h 184"/>
                  <a:gd name="T22" fmla="*/ 232 w 360"/>
                  <a:gd name="T23" fmla="*/ 64 h 184"/>
                  <a:gd name="T24" fmla="*/ 240 w 360"/>
                  <a:gd name="T25" fmla="*/ 64 h 184"/>
                  <a:gd name="T26" fmla="*/ 240 w 360"/>
                  <a:gd name="T27" fmla="*/ 48 h 184"/>
                  <a:gd name="T28" fmla="*/ 248 w 360"/>
                  <a:gd name="T29" fmla="*/ 48 h 184"/>
                  <a:gd name="T30" fmla="*/ 256 w 360"/>
                  <a:gd name="T31" fmla="*/ 40 h 184"/>
                  <a:gd name="T32" fmla="*/ 264 w 360"/>
                  <a:gd name="T33" fmla="*/ 24 h 184"/>
                  <a:gd name="T34" fmla="*/ 264 w 360"/>
                  <a:gd name="T35" fmla="*/ 32 h 184"/>
                  <a:gd name="T36" fmla="*/ 272 w 360"/>
                  <a:gd name="T37" fmla="*/ 32 h 184"/>
                  <a:gd name="T38" fmla="*/ 256 w 360"/>
                  <a:gd name="T39" fmla="*/ 48 h 184"/>
                  <a:gd name="T40" fmla="*/ 256 w 360"/>
                  <a:gd name="T41" fmla="*/ 80 h 184"/>
                  <a:gd name="T42" fmla="*/ 272 w 360"/>
                  <a:gd name="T43" fmla="*/ 72 h 184"/>
                  <a:gd name="T44" fmla="*/ 264 w 360"/>
                  <a:gd name="T45" fmla="*/ 96 h 184"/>
                  <a:gd name="T46" fmla="*/ 272 w 360"/>
                  <a:gd name="T47" fmla="*/ 120 h 184"/>
                  <a:gd name="T48" fmla="*/ 264 w 360"/>
                  <a:gd name="T49" fmla="*/ 128 h 184"/>
                  <a:gd name="T50" fmla="*/ 272 w 360"/>
                  <a:gd name="T51" fmla="*/ 128 h 184"/>
                  <a:gd name="T52" fmla="*/ 272 w 360"/>
                  <a:gd name="T53" fmla="*/ 152 h 184"/>
                  <a:gd name="T54" fmla="*/ 280 w 360"/>
                  <a:gd name="T55" fmla="*/ 152 h 184"/>
                  <a:gd name="T56" fmla="*/ 288 w 360"/>
                  <a:gd name="T57" fmla="*/ 152 h 184"/>
                  <a:gd name="T58" fmla="*/ 288 w 360"/>
                  <a:gd name="T59" fmla="*/ 144 h 184"/>
                  <a:gd name="T60" fmla="*/ 296 w 360"/>
                  <a:gd name="T61" fmla="*/ 152 h 184"/>
                  <a:gd name="T62" fmla="*/ 296 w 360"/>
                  <a:gd name="T63" fmla="*/ 160 h 184"/>
                  <a:gd name="T64" fmla="*/ 304 w 360"/>
                  <a:gd name="T65" fmla="*/ 160 h 184"/>
                  <a:gd name="T66" fmla="*/ 304 w 360"/>
                  <a:gd name="T67" fmla="*/ 176 h 184"/>
                  <a:gd name="T68" fmla="*/ 320 w 360"/>
                  <a:gd name="T69" fmla="*/ 184 h 184"/>
                  <a:gd name="T70" fmla="*/ 344 w 360"/>
                  <a:gd name="T71" fmla="*/ 168 h 184"/>
                  <a:gd name="T72" fmla="*/ 344 w 360"/>
                  <a:gd name="T73" fmla="*/ 144 h 184"/>
                  <a:gd name="T74" fmla="*/ 360 w 360"/>
                  <a:gd name="T75" fmla="*/ 120 h 184"/>
                  <a:gd name="T76" fmla="*/ 352 w 360"/>
                  <a:gd name="T77" fmla="*/ 176 h 184"/>
                  <a:gd name="T78" fmla="*/ 360 w 360"/>
                  <a:gd name="T79" fmla="*/ 168 h 184"/>
                  <a:gd name="T80" fmla="*/ 312 w 360"/>
                  <a:gd name="T81" fmla="*/ 128 h 184"/>
                  <a:gd name="T82" fmla="*/ 0 w 360"/>
                  <a:gd name="T83" fmla="*/ 56 h 184"/>
                  <a:gd name="T84" fmla="*/ 32 w 360"/>
                  <a:gd name="T85" fmla="*/ 80 h 184"/>
                  <a:gd name="T86" fmla="*/ 48 w 360"/>
                  <a:gd name="T87" fmla="*/ 72 h 184"/>
                  <a:gd name="T88" fmla="*/ 72 w 360"/>
                  <a:gd name="T89" fmla="*/ 64 h 184"/>
                  <a:gd name="T90" fmla="*/ 104 w 360"/>
                  <a:gd name="T91" fmla="*/ 48 h 184"/>
                  <a:gd name="T92" fmla="*/ 128 w 360"/>
                  <a:gd name="T93" fmla="*/ 48 h 184"/>
                  <a:gd name="T94" fmla="*/ 144 w 360"/>
                  <a:gd name="T95" fmla="*/ 64 h 184"/>
                  <a:gd name="T96" fmla="*/ 160 w 360"/>
                  <a:gd name="T97" fmla="*/ 72 h 184"/>
                  <a:gd name="T98" fmla="*/ 160 w 360"/>
                  <a:gd name="T99" fmla="*/ 96 h 184"/>
                  <a:gd name="T100" fmla="*/ 192 w 360"/>
                  <a:gd name="T101" fmla="*/ 104 h 18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60"/>
                  <a:gd name="T154" fmla="*/ 0 h 184"/>
                  <a:gd name="T155" fmla="*/ 360 w 360"/>
                  <a:gd name="T156" fmla="*/ 184 h 18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60" h="184">
                    <a:moveTo>
                      <a:pt x="208" y="104"/>
                    </a:moveTo>
                    <a:lnTo>
                      <a:pt x="208" y="104"/>
                    </a:lnTo>
                    <a:lnTo>
                      <a:pt x="200" y="120"/>
                    </a:lnTo>
                    <a:lnTo>
                      <a:pt x="192" y="152"/>
                    </a:lnTo>
                    <a:lnTo>
                      <a:pt x="192" y="160"/>
                    </a:lnTo>
                    <a:lnTo>
                      <a:pt x="200" y="160"/>
                    </a:lnTo>
                    <a:lnTo>
                      <a:pt x="200" y="152"/>
                    </a:lnTo>
                    <a:lnTo>
                      <a:pt x="208" y="152"/>
                    </a:lnTo>
                    <a:lnTo>
                      <a:pt x="208" y="160"/>
                    </a:lnTo>
                    <a:lnTo>
                      <a:pt x="224" y="168"/>
                    </a:lnTo>
                    <a:lnTo>
                      <a:pt x="224" y="160"/>
                    </a:lnTo>
                    <a:lnTo>
                      <a:pt x="232" y="168"/>
                    </a:lnTo>
                    <a:lnTo>
                      <a:pt x="240" y="168"/>
                    </a:lnTo>
                    <a:lnTo>
                      <a:pt x="248" y="168"/>
                    </a:lnTo>
                    <a:lnTo>
                      <a:pt x="264" y="176"/>
                    </a:lnTo>
                    <a:lnTo>
                      <a:pt x="264" y="184"/>
                    </a:lnTo>
                    <a:lnTo>
                      <a:pt x="272" y="176"/>
                    </a:lnTo>
                    <a:lnTo>
                      <a:pt x="264" y="168"/>
                    </a:lnTo>
                    <a:lnTo>
                      <a:pt x="264" y="160"/>
                    </a:lnTo>
                    <a:lnTo>
                      <a:pt x="248" y="160"/>
                    </a:lnTo>
                    <a:lnTo>
                      <a:pt x="240" y="152"/>
                    </a:lnTo>
                    <a:lnTo>
                      <a:pt x="232" y="144"/>
                    </a:lnTo>
                    <a:lnTo>
                      <a:pt x="232" y="136"/>
                    </a:lnTo>
                    <a:lnTo>
                      <a:pt x="240" y="144"/>
                    </a:lnTo>
                    <a:lnTo>
                      <a:pt x="248" y="152"/>
                    </a:lnTo>
                    <a:lnTo>
                      <a:pt x="256" y="152"/>
                    </a:lnTo>
                    <a:lnTo>
                      <a:pt x="256" y="144"/>
                    </a:lnTo>
                    <a:lnTo>
                      <a:pt x="248" y="136"/>
                    </a:lnTo>
                    <a:lnTo>
                      <a:pt x="240" y="120"/>
                    </a:lnTo>
                    <a:lnTo>
                      <a:pt x="240" y="104"/>
                    </a:lnTo>
                    <a:lnTo>
                      <a:pt x="240" y="96"/>
                    </a:lnTo>
                    <a:lnTo>
                      <a:pt x="240" y="80"/>
                    </a:lnTo>
                    <a:lnTo>
                      <a:pt x="232" y="64"/>
                    </a:lnTo>
                    <a:lnTo>
                      <a:pt x="224" y="64"/>
                    </a:lnTo>
                    <a:lnTo>
                      <a:pt x="240" y="64"/>
                    </a:lnTo>
                    <a:lnTo>
                      <a:pt x="240" y="56"/>
                    </a:lnTo>
                    <a:lnTo>
                      <a:pt x="240" y="48"/>
                    </a:lnTo>
                    <a:lnTo>
                      <a:pt x="248" y="48"/>
                    </a:lnTo>
                    <a:lnTo>
                      <a:pt x="248" y="56"/>
                    </a:lnTo>
                    <a:lnTo>
                      <a:pt x="248" y="48"/>
                    </a:lnTo>
                    <a:lnTo>
                      <a:pt x="256" y="40"/>
                    </a:lnTo>
                    <a:lnTo>
                      <a:pt x="256" y="24"/>
                    </a:lnTo>
                    <a:lnTo>
                      <a:pt x="264" y="24"/>
                    </a:lnTo>
                    <a:lnTo>
                      <a:pt x="264" y="32"/>
                    </a:lnTo>
                    <a:lnTo>
                      <a:pt x="272" y="32"/>
                    </a:lnTo>
                    <a:lnTo>
                      <a:pt x="264" y="40"/>
                    </a:lnTo>
                    <a:lnTo>
                      <a:pt x="256" y="48"/>
                    </a:lnTo>
                    <a:lnTo>
                      <a:pt x="256" y="56"/>
                    </a:lnTo>
                    <a:lnTo>
                      <a:pt x="256" y="72"/>
                    </a:lnTo>
                    <a:lnTo>
                      <a:pt x="256" y="80"/>
                    </a:lnTo>
                    <a:lnTo>
                      <a:pt x="264" y="64"/>
                    </a:lnTo>
                    <a:lnTo>
                      <a:pt x="272" y="72"/>
                    </a:lnTo>
                    <a:lnTo>
                      <a:pt x="264" y="72"/>
                    </a:lnTo>
                    <a:lnTo>
                      <a:pt x="264" y="80"/>
                    </a:lnTo>
                    <a:lnTo>
                      <a:pt x="264" y="96"/>
                    </a:lnTo>
                    <a:lnTo>
                      <a:pt x="256" y="104"/>
                    </a:lnTo>
                    <a:lnTo>
                      <a:pt x="272" y="120"/>
                    </a:lnTo>
                    <a:lnTo>
                      <a:pt x="264" y="120"/>
                    </a:lnTo>
                    <a:lnTo>
                      <a:pt x="264" y="128"/>
                    </a:lnTo>
                    <a:lnTo>
                      <a:pt x="272" y="128"/>
                    </a:lnTo>
                    <a:lnTo>
                      <a:pt x="264" y="136"/>
                    </a:lnTo>
                    <a:lnTo>
                      <a:pt x="272" y="152"/>
                    </a:lnTo>
                    <a:lnTo>
                      <a:pt x="272" y="144"/>
                    </a:lnTo>
                    <a:lnTo>
                      <a:pt x="280" y="152"/>
                    </a:lnTo>
                    <a:lnTo>
                      <a:pt x="288" y="152"/>
                    </a:lnTo>
                    <a:lnTo>
                      <a:pt x="288" y="144"/>
                    </a:lnTo>
                    <a:lnTo>
                      <a:pt x="288" y="152"/>
                    </a:lnTo>
                    <a:lnTo>
                      <a:pt x="296" y="152"/>
                    </a:lnTo>
                    <a:lnTo>
                      <a:pt x="304" y="152"/>
                    </a:lnTo>
                    <a:lnTo>
                      <a:pt x="296" y="160"/>
                    </a:lnTo>
                    <a:lnTo>
                      <a:pt x="296" y="168"/>
                    </a:lnTo>
                    <a:lnTo>
                      <a:pt x="304" y="168"/>
                    </a:lnTo>
                    <a:lnTo>
                      <a:pt x="304" y="160"/>
                    </a:lnTo>
                    <a:lnTo>
                      <a:pt x="304" y="168"/>
                    </a:lnTo>
                    <a:lnTo>
                      <a:pt x="304" y="176"/>
                    </a:lnTo>
                    <a:lnTo>
                      <a:pt x="304" y="184"/>
                    </a:lnTo>
                    <a:lnTo>
                      <a:pt x="312" y="184"/>
                    </a:lnTo>
                    <a:lnTo>
                      <a:pt x="320" y="184"/>
                    </a:lnTo>
                    <a:lnTo>
                      <a:pt x="320" y="176"/>
                    </a:lnTo>
                    <a:lnTo>
                      <a:pt x="336" y="168"/>
                    </a:lnTo>
                    <a:lnTo>
                      <a:pt x="344" y="168"/>
                    </a:lnTo>
                    <a:lnTo>
                      <a:pt x="344" y="144"/>
                    </a:lnTo>
                    <a:lnTo>
                      <a:pt x="352" y="144"/>
                    </a:lnTo>
                    <a:lnTo>
                      <a:pt x="352" y="120"/>
                    </a:lnTo>
                    <a:lnTo>
                      <a:pt x="360" y="120"/>
                    </a:lnTo>
                    <a:lnTo>
                      <a:pt x="352" y="152"/>
                    </a:lnTo>
                    <a:lnTo>
                      <a:pt x="352" y="168"/>
                    </a:lnTo>
                    <a:lnTo>
                      <a:pt x="352" y="176"/>
                    </a:lnTo>
                    <a:lnTo>
                      <a:pt x="352" y="184"/>
                    </a:lnTo>
                    <a:lnTo>
                      <a:pt x="352" y="176"/>
                    </a:lnTo>
                    <a:lnTo>
                      <a:pt x="360" y="168"/>
                    </a:lnTo>
                    <a:lnTo>
                      <a:pt x="360" y="128"/>
                    </a:lnTo>
                    <a:lnTo>
                      <a:pt x="360" y="120"/>
                    </a:lnTo>
                    <a:lnTo>
                      <a:pt x="312" y="128"/>
                    </a:lnTo>
                    <a:lnTo>
                      <a:pt x="280" y="0"/>
                    </a:lnTo>
                    <a:lnTo>
                      <a:pt x="0" y="56"/>
                    </a:lnTo>
                    <a:lnTo>
                      <a:pt x="8" y="104"/>
                    </a:lnTo>
                    <a:lnTo>
                      <a:pt x="32" y="80"/>
                    </a:lnTo>
                    <a:lnTo>
                      <a:pt x="40" y="80"/>
                    </a:lnTo>
                    <a:lnTo>
                      <a:pt x="48" y="72"/>
                    </a:lnTo>
                    <a:lnTo>
                      <a:pt x="56" y="64"/>
                    </a:lnTo>
                    <a:lnTo>
                      <a:pt x="72" y="64"/>
                    </a:lnTo>
                    <a:lnTo>
                      <a:pt x="80" y="64"/>
                    </a:lnTo>
                    <a:lnTo>
                      <a:pt x="88" y="48"/>
                    </a:lnTo>
                    <a:lnTo>
                      <a:pt x="104" y="48"/>
                    </a:lnTo>
                    <a:lnTo>
                      <a:pt x="112" y="48"/>
                    </a:lnTo>
                    <a:lnTo>
                      <a:pt x="120" y="48"/>
                    </a:lnTo>
                    <a:lnTo>
                      <a:pt x="128" y="48"/>
                    </a:lnTo>
                    <a:lnTo>
                      <a:pt x="128" y="56"/>
                    </a:lnTo>
                    <a:lnTo>
                      <a:pt x="144" y="64"/>
                    </a:lnTo>
                    <a:lnTo>
                      <a:pt x="144" y="80"/>
                    </a:lnTo>
                    <a:lnTo>
                      <a:pt x="136" y="80"/>
                    </a:lnTo>
                    <a:lnTo>
                      <a:pt x="144" y="72"/>
                    </a:lnTo>
                    <a:lnTo>
                      <a:pt x="160" y="72"/>
                    </a:lnTo>
                    <a:lnTo>
                      <a:pt x="160" y="80"/>
                    </a:lnTo>
                    <a:lnTo>
                      <a:pt x="160" y="88"/>
                    </a:lnTo>
                    <a:lnTo>
                      <a:pt x="160" y="96"/>
                    </a:lnTo>
                    <a:lnTo>
                      <a:pt x="184" y="96"/>
                    </a:lnTo>
                    <a:lnTo>
                      <a:pt x="192" y="104"/>
                    </a:lnTo>
                    <a:lnTo>
                      <a:pt x="200" y="96"/>
                    </a:lnTo>
                    <a:lnTo>
                      <a:pt x="208" y="104"/>
                    </a:lnTo>
                    <a:close/>
                  </a:path>
                </a:pathLst>
              </a:custGeom>
              <a:grpFill/>
              <a:ln w="6350">
                <a:solidFill>
                  <a:schemeClr val="bg2">
                    <a:lumMod val="40000"/>
                    <a:lumOff val="60000"/>
                  </a:schemeClr>
                </a:solidFill>
                <a:round/>
                <a:headEnd/>
                <a:tailEnd/>
              </a:ln>
            </p:spPr>
            <p:txBody>
              <a:bodyPr/>
              <a:lstStyle/>
              <a:p>
                <a:endParaRPr lang="en-US" dirty="0"/>
              </a:p>
            </p:txBody>
          </p:sp>
          <p:sp>
            <p:nvSpPr>
              <p:cNvPr id="60" name="Freeform 161"/>
              <p:cNvSpPr>
                <a:spLocks/>
              </p:cNvSpPr>
              <p:nvPr/>
            </p:nvSpPr>
            <p:spPr bwMode="auto">
              <a:xfrm>
                <a:off x="5797631" y="3273401"/>
                <a:ext cx="715631" cy="721852"/>
              </a:xfrm>
              <a:custGeom>
                <a:avLst/>
                <a:gdLst>
                  <a:gd name="T0" fmla="*/ 392 w 416"/>
                  <a:gd name="T1" fmla="*/ 392 h 448"/>
                  <a:gd name="T2" fmla="*/ 400 w 416"/>
                  <a:gd name="T3" fmla="*/ 392 h 448"/>
                  <a:gd name="T4" fmla="*/ 400 w 416"/>
                  <a:gd name="T5" fmla="*/ 384 h 448"/>
                  <a:gd name="T6" fmla="*/ 392 w 416"/>
                  <a:gd name="T7" fmla="*/ 384 h 448"/>
                  <a:gd name="T8" fmla="*/ 392 w 416"/>
                  <a:gd name="T9" fmla="*/ 376 h 448"/>
                  <a:gd name="T10" fmla="*/ 400 w 416"/>
                  <a:gd name="T11" fmla="*/ 376 h 448"/>
                  <a:gd name="T12" fmla="*/ 392 w 416"/>
                  <a:gd name="T13" fmla="*/ 376 h 448"/>
                  <a:gd name="T14" fmla="*/ 392 w 416"/>
                  <a:gd name="T15" fmla="*/ 368 h 448"/>
                  <a:gd name="T16" fmla="*/ 384 w 416"/>
                  <a:gd name="T17" fmla="*/ 360 h 448"/>
                  <a:gd name="T18" fmla="*/ 392 w 416"/>
                  <a:gd name="T19" fmla="*/ 360 h 448"/>
                  <a:gd name="T20" fmla="*/ 392 w 416"/>
                  <a:gd name="T21" fmla="*/ 368 h 448"/>
                  <a:gd name="T22" fmla="*/ 392 w 416"/>
                  <a:gd name="T23" fmla="*/ 344 h 448"/>
                  <a:gd name="T24" fmla="*/ 400 w 416"/>
                  <a:gd name="T25" fmla="*/ 344 h 448"/>
                  <a:gd name="T26" fmla="*/ 400 w 416"/>
                  <a:gd name="T27" fmla="*/ 344 h 448"/>
                  <a:gd name="T28" fmla="*/ 400 w 416"/>
                  <a:gd name="T29" fmla="*/ 320 h 448"/>
                  <a:gd name="T30" fmla="*/ 408 w 416"/>
                  <a:gd name="T31" fmla="*/ 320 h 448"/>
                  <a:gd name="T32" fmla="*/ 408 w 416"/>
                  <a:gd name="T33" fmla="*/ 312 h 448"/>
                  <a:gd name="T34" fmla="*/ 400 w 416"/>
                  <a:gd name="T35" fmla="*/ 312 h 448"/>
                  <a:gd name="T36" fmla="*/ 408 w 416"/>
                  <a:gd name="T37" fmla="*/ 304 h 448"/>
                  <a:gd name="T38" fmla="*/ 408 w 416"/>
                  <a:gd name="T39" fmla="*/ 296 h 448"/>
                  <a:gd name="T40" fmla="*/ 408 w 416"/>
                  <a:gd name="T41" fmla="*/ 288 h 448"/>
                  <a:gd name="T42" fmla="*/ 408 w 416"/>
                  <a:gd name="T43" fmla="*/ 280 h 448"/>
                  <a:gd name="T44" fmla="*/ 416 w 416"/>
                  <a:gd name="T45" fmla="*/ 272 h 448"/>
                  <a:gd name="T46" fmla="*/ 416 w 416"/>
                  <a:gd name="T47" fmla="*/ 264 h 448"/>
                  <a:gd name="T48" fmla="*/ 408 w 416"/>
                  <a:gd name="T49" fmla="*/ 264 h 448"/>
                  <a:gd name="T50" fmla="*/ 408 w 416"/>
                  <a:gd name="T51" fmla="*/ 256 h 448"/>
                  <a:gd name="T52" fmla="*/ 384 w 416"/>
                  <a:gd name="T53" fmla="*/ 216 h 448"/>
                  <a:gd name="T54" fmla="*/ 376 w 416"/>
                  <a:gd name="T55" fmla="*/ 208 h 448"/>
                  <a:gd name="T56" fmla="*/ 352 w 416"/>
                  <a:gd name="T57" fmla="*/ 176 h 448"/>
                  <a:gd name="T58" fmla="*/ 344 w 416"/>
                  <a:gd name="T59" fmla="*/ 168 h 448"/>
                  <a:gd name="T60" fmla="*/ 320 w 416"/>
                  <a:gd name="T61" fmla="*/ 152 h 448"/>
                  <a:gd name="T62" fmla="*/ 312 w 416"/>
                  <a:gd name="T63" fmla="*/ 128 h 448"/>
                  <a:gd name="T64" fmla="*/ 304 w 416"/>
                  <a:gd name="T65" fmla="*/ 128 h 448"/>
                  <a:gd name="T66" fmla="*/ 288 w 416"/>
                  <a:gd name="T67" fmla="*/ 104 h 448"/>
                  <a:gd name="T68" fmla="*/ 280 w 416"/>
                  <a:gd name="T69" fmla="*/ 104 h 448"/>
                  <a:gd name="T70" fmla="*/ 256 w 416"/>
                  <a:gd name="T71" fmla="*/ 88 h 448"/>
                  <a:gd name="T72" fmla="*/ 240 w 416"/>
                  <a:gd name="T73" fmla="*/ 56 h 448"/>
                  <a:gd name="T74" fmla="*/ 232 w 416"/>
                  <a:gd name="T75" fmla="*/ 48 h 448"/>
                  <a:gd name="T76" fmla="*/ 216 w 416"/>
                  <a:gd name="T77" fmla="*/ 48 h 448"/>
                  <a:gd name="T78" fmla="*/ 200 w 416"/>
                  <a:gd name="T79" fmla="*/ 40 h 448"/>
                  <a:gd name="T80" fmla="*/ 184 w 416"/>
                  <a:gd name="T81" fmla="*/ 40 h 448"/>
                  <a:gd name="T82" fmla="*/ 200 w 416"/>
                  <a:gd name="T83" fmla="*/ 0 h 448"/>
                  <a:gd name="T84" fmla="*/ 200 w 416"/>
                  <a:gd name="T85" fmla="*/ 0 h 448"/>
                  <a:gd name="T86" fmla="*/ 0 w 416"/>
                  <a:gd name="T87" fmla="*/ 24 h 448"/>
                  <a:gd name="T88" fmla="*/ 56 w 416"/>
                  <a:gd name="T89" fmla="*/ 232 h 448"/>
                  <a:gd name="T90" fmla="*/ 72 w 416"/>
                  <a:gd name="T91" fmla="*/ 264 h 448"/>
                  <a:gd name="T92" fmla="*/ 80 w 416"/>
                  <a:gd name="T93" fmla="*/ 288 h 448"/>
                  <a:gd name="T94" fmla="*/ 88 w 416"/>
                  <a:gd name="T95" fmla="*/ 288 h 448"/>
                  <a:gd name="T96" fmla="*/ 72 w 416"/>
                  <a:gd name="T97" fmla="*/ 304 h 448"/>
                  <a:gd name="T98" fmla="*/ 72 w 416"/>
                  <a:gd name="T99" fmla="*/ 336 h 448"/>
                  <a:gd name="T100" fmla="*/ 80 w 416"/>
                  <a:gd name="T101" fmla="*/ 368 h 448"/>
                  <a:gd name="T102" fmla="*/ 80 w 416"/>
                  <a:gd name="T103" fmla="*/ 392 h 448"/>
                  <a:gd name="T104" fmla="*/ 96 w 416"/>
                  <a:gd name="T105" fmla="*/ 424 h 448"/>
                  <a:gd name="T106" fmla="*/ 112 w 416"/>
                  <a:gd name="T107" fmla="*/ 448 h 448"/>
                  <a:gd name="T108" fmla="*/ 336 w 416"/>
                  <a:gd name="T109" fmla="*/ 432 h 448"/>
                  <a:gd name="T110" fmla="*/ 344 w 416"/>
                  <a:gd name="T111" fmla="*/ 448 h 448"/>
                  <a:gd name="T112" fmla="*/ 360 w 416"/>
                  <a:gd name="T113" fmla="*/ 448 h 448"/>
                  <a:gd name="T114" fmla="*/ 352 w 416"/>
                  <a:gd name="T115" fmla="*/ 432 h 448"/>
                  <a:gd name="T116" fmla="*/ 352 w 416"/>
                  <a:gd name="T117" fmla="*/ 408 h 448"/>
                  <a:gd name="T118" fmla="*/ 360 w 416"/>
                  <a:gd name="T119" fmla="*/ 400 h 448"/>
                  <a:gd name="T120" fmla="*/ 384 w 416"/>
                  <a:gd name="T121" fmla="*/ 408 h 448"/>
                  <a:gd name="T122" fmla="*/ 400 w 416"/>
                  <a:gd name="T123" fmla="*/ 408 h 448"/>
                  <a:gd name="T124" fmla="*/ 400 w 416"/>
                  <a:gd name="T125" fmla="*/ 400 h 4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16"/>
                  <a:gd name="T190" fmla="*/ 0 h 448"/>
                  <a:gd name="T191" fmla="*/ 416 w 416"/>
                  <a:gd name="T192" fmla="*/ 448 h 4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16" h="448">
                    <a:moveTo>
                      <a:pt x="392" y="400"/>
                    </a:moveTo>
                    <a:lnTo>
                      <a:pt x="392" y="392"/>
                    </a:lnTo>
                    <a:lnTo>
                      <a:pt x="400" y="392"/>
                    </a:lnTo>
                    <a:lnTo>
                      <a:pt x="400" y="384"/>
                    </a:lnTo>
                    <a:lnTo>
                      <a:pt x="392" y="384"/>
                    </a:lnTo>
                    <a:lnTo>
                      <a:pt x="392" y="376"/>
                    </a:lnTo>
                    <a:lnTo>
                      <a:pt x="400" y="376"/>
                    </a:lnTo>
                    <a:lnTo>
                      <a:pt x="392" y="376"/>
                    </a:lnTo>
                    <a:lnTo>
                      <a:pt x="392" y="368"/>
                    </a:lnTo>
                    <a:lnTo>
                      <a:pt x="384" y="360"/>
                    </a:lnTo>
                    <a:lnTo>
                      <a:pt x="392" y="360"/>
                    </a:lnTo>
                    <a:lnTo>
                      <a:pt x="392" y="368"/>
                    </a:lnTo>
                    <a:lnTo>
                      <a:pt x="392" y="352"/>
                    </a:lnTo>
                    <a:lnTo>
                      <a:pt x="392" y="344"/>
                    </a:lnTo>
                    <a:lnTo>
                      <a:pt x="400" y="344"/>
                    </a:lnTo>
                    <a:lnTo>
                      <a:pt x="400" y="328"/>
                    </a:lnTo>
                    <a:lnTo>
                      <a:pt x="400" y="320"/>
                    </a:lnTo>
                    <a:lnTo>
                      <a:pt x="408" y="320"/>
                    </a:lnTo>
                    <a:lnTo>
                      <a:pt x="408" y="312"/>
                    </a:lnTo>
                    <a:lnTo>
                      <a:pt x="400" y="312"/>
                    </a:lnTo>
                    <a:lnTo>
                      <a:pt x="400" y="304"/>
                    </a:lnTo>
                    <a:lnTo>
                      <a:pt x="408" y="304"/>
                    </a:lnTo>
                    <a:lnTo>
                      <a:pt x="408" y="296"/>
                    </a:lnTo>
                    <a:lnTo>
                      <a:pt x="408" y="288"/>
                    </a:lnTo>
                    <a:lnTo>
                      <a:pt x="408" y="280"/>
                    </a:lnTo>
                    <a:lnTo>
                      <a:pt x="416" y="272"/>
                    </a:lnTo>
                    <a:lnTo>
                      <a:pt x="416" y="264"/>
                    </a:lnTo>
                    <a:lnTo>
                      <a:pt x="408" y="264"/>
                    </a:lnTo>
                    <a:lnTo>
                      <a:pt x="408" y="256"/>
                    </a:lnTo>
                    <a:lnTo>
                      <a:pt x="408" y="240"/>
                    </a:lnTo>
                    <a:lnTo>
                      <a:pt x="384" y="216"/>
                    </a:lnTo>
                    <a:lnTo>
                      <a:pt x="376" y="208"/>
                    </a:lnTo>
                    <a:lnTo>
                      <a:pt x="376" y="184"/>
                    </a:lnTo>
                    <a:lnTo>
                      <a:pt x="352" y="176"/>
                    </a:lnTo>
                    <a:lnTo>
                      <a:pt x="344" y="168"/>
                    </a:lnTo>
                    <a:lnTo>
                      <a:pt x="336" y="160"/>
                    </a:lnTo>
                    <a:lnTo>
                      <a:pt x="320" y="152"/>
                    </a:lnTo>
                    <a:lnTo>
                      <a:pt x="320" y="136"/>
                    </a:lnTo>
                    <a:lnTo>
                      <a:pt x="312" y="128"/>
                    </a:lnTo>
                    <a:lnTo>
                      <a:pt x="304" y="128"/>
                    </a:lnTo>
                    <a:lnTo>
                      <a:pt x="296" y="120"/>
                    </a:lnTo>
                    <a:lnTo>
                      <a:pt x="288" y="104"/>
                    </a:lnTo>
                    <a:lnTo>
                      <a:pt x="280" y="104"/>
                    </a:lnTo>
                    <a:lnTo>
                      <a:pt x="264" y="104"/>
                    </a:lnTo>
                    <a:lnTo>
                      <a:pt x="256" y="88"/>
                    </a:lnTo>
                    <a:lnTo>
                      <a:pt x="248" y="80"/>
                    </a:lnTo>
                    <a:lnTo>
                      <a:pt x="240" y="56"/>
                    </a:lnTo>
                    <a:lnTo>
                      <a:pt x="232" y="48"/>
                    </a:lnTo>
                    <a:lnTo>
                      <a:pt x="224" y="48"/>
                    </a:lnTo>
                    <a:lnTo>
                      <a:pt x="216" y="48"/>
                    </a:lnTo>
                    <a:lnTo>
                      <a:pt x="208" y="40"/>
                    </a:lnTo>
                    <a:lnTo>
                      <a:pt x="200" y="40"/>
                    </a:lnTo>
                    <a:lnTo>
                      <a:pt x="184" y="40"/>
                    </a:lnTo>
                    <a:lnTo>
                      <a:pt x="184" y="16"/>
                    </a:lnTo>
                    <a:lnTo>
                      <a:pt x="200" y="0"/>
                    </a:lnTo>
                    <a:lnTo>
                      <a:pt x="104" y="16"/>
                    </a:lnTo>
                    <a:lnTo>
                      <a:pt x="0" y="24"/>
                    </a:lnTo>
                    <a:lnTo>
                      <a:pt x="56" y="232"/>
                    </a:lnTo>
                    <a:lnTo>
                      <a:pt x="72" y="264"/>
                    </a:lnTo>
                    <a:lnTo>
                      <a:pt x="80" y="272"/>
                    </a:lnTo>
                    <a:lnTo>
                      <a:pt x="80" y="288"/>
                    </a:lnTo>
                    <a:lnTo>
                      <a:pt x="88" y="288"/>
                    </a:lnTo>
                    <a:lnTo>
                      <a:pt x="88" y="296"/>
                    </a:lnTo>
                    <a:lnTo>
                      <a:pt x="72" y="304"/>
                    </a:lnTo>
                    <a:lnTo>
                      <a:pt x="72" y="312"/>
                    </a:lnTo>
                    <a:lnTo>
                      <a:pt x="72" y="336"/>
                    </a:lnTo>
                    <a:lnTo>
                      <a:pt x="72" y="360"/>
                    </a:lnTo>
                    <a:lnTo>
                      <a:pt x="80" y="368"/>
                    </a:lnTo>
                    <a:lnTo>
                      <a:pt x="80" y="384"/>
                    </a:lnTo>
                    <a:lnTo>
                      <a:pt x="80" y="392"/>
                    </a:lnTo>
                    <a:lnTo>
                      <a:pt x="96" y="424"/>
                    </a:lnTo>
                    <a:lnTo>
                      <a:pt x="112" y="448"/>
                    </a:lnTo>
                    <a:lnTo>
                      <a:pt x="336" y="432"/>
                    </a:lnTo>
                    <a:lnTo>
                      <a:pt x="344" y="448"/>
                    </a:lnTo>
                    <a:lnTo>
                      <a:pt x="360" y="448"/>
                    </a:lnTo>
                    <a:lnTo>
                      <a:pt x="360" y="440"/>
                    </a:lnTo>
                    <a:lnTo>
                      <a:pt x="352" y="432"/>
                    </a:lnTo>
                    <a:lnTo>
                      <a:pt x="352" y="424"/>
                    </a:lnTo>
                    <a:lnTo>
                      <a:pt x="352" y="408"/>
                    </a:lnTo>
                    <a:lnTo>
                      <a:pt x="360" y="400"/>
                    </a:lnTo>
                    <a:lnTo>
                      <a:pt x="368" y="408"/>
                    </a:lnTo>
                    <a:lnTo>
                      <a:pt x="384" y="408"/>
                    </a:lnTo>
                    <a:lnTo>
                      <a:pt x="392" y="408"/>
                    </a:lnTo>
                    <a:lnTo>
                      <a:pt x="400" y="408"/>
                    </a:lnTo>
                    <a:lnTo>
                      <a:pt x="400" y="400"/>
                    </a:lnTo>
                    <a:lnTo>
                      <a:pt x="392" y="400"/>
                    </a:lnTo>
                    <a:close/>
                  </a:path>
                </a:pathLst>
              </a:custGeom>
              <a:solidFill>
                <a:schemeClr val="accent3">
                  <a:lumMod val="60000"/>
                  <a:lumOff val="40000"/>
                </a:schemeClr>
              </a:solidFill>
              <a:ln w="6350">
                <a:solidFill>
                  <a:schemeClr val="bg2">
                    <a:lumMod val="40000"/>
                    <a:lumOff val="60000"/>
                  </a:schemeClr>
                </a:solidFill>
                <a:round/>
                <a:headEnd/>
                <a:tailEnd/>
              </a:ln>
            </p:spPr>
            <p:txBody>
              <a:bodyPr/>
              <a:lstStyle/>
              <a:p>
                <a:endParaRPr lang="en-US" dirty="0"/>
              </a:p>
            </p:txBody>
          </p:sp>
          <p:sp>
            <p:nvSpPr>
              <p:cNvPr id="61" name="Freeform 176"/>
              <p:cNvSpPr>
                <a:spLocks/>
              </p:cNvSpPr>
              <p:nvPr/>
            </p:nvSpPr>
            <p:spPr bwMode="auto">
              <a:xfrm>
                <a:off x="7411422" y="1845978"/>
                <a:ext cx="97060" cy="128902"/>
              </a:xfrm>
              <a:custGeom>
                <a:avLst/>
                <a:gdLst>
                  <a:gd name="T0" fmla="*/ 8 w 56"/>
                  <a:gd name="T1" fmla="*/ 72 h 80"/>
                  <a:gd name="T2" fmla="*/ 8 w 56"/>
                  <a:gd name="T3" fmla="*/ 72 h 80"/>
                  <a:gd name="T4" fmla="*/ 8 w 56"/>
                  <a:gd name="T5" fmla="*/ 80 h 80"/>
                  <a:gd name="T6" fmla="*/ 8 w 56"/>
                  <a:gd name="T7" fmla="*/ 80 h 80"/>
                  <a:gd name="T8" fmla="*/ 16 w 56"/>
                  <a:gd name="T9" fmla="*/ 80 h 80"/>
                  <a:gd name="T10" fmla="*/ 16 w 56"/>
                  <a:gd name="T11" fmla="*/ 80 h 80"/>
                  <a:gd name="T12" fmla="*/ 24 w 56"/>
                  <a:gd name="T13" fmla="*/ 72 h 80"/>
                  <a:gd name="T14" fmla="*/ 32 w 56"/>
                  <a:gd name="T15" fmla="*/ 64 h 80"/>
                  <a:gd name="T16" fmla="*/ 32 w 56"/>
                  <a:gd name="T17" fmla="*/ 64 h 80"/>
                  <a:gd name="T18" fmla="*/ 40 w 56"/>
                  <a:gd name="T19" fmla="*/ 64 h 80"/>
                  <a:gd name="T20" fmla="*/ 40 w 56"/>
                  <a:gd name="T21" fmla="*/ 64 h 80"/>
                  <a:gd name="T22" fmla="*/ 40 w 56"/>
                  <a:gd name="T23" fmla="*/ 56 h 80"/>
                  <a:gd name="T24" fmla="*/ 32 w 56"/>
                  <a:gd name="T25" fmla="*/ 24 h 80"/>
                  <a:gd name="T26" fmla="*/ 32 w 56"/>
                  <a:gd name="T27" fmla="*/ 24 h 80"/>
                  <a:gd name="T28" fmla="*/ 32 w 56"/>
                  <a:gd name="T29" fmla="*/ 24 h 80"/>
                  <a:gd name="T30" fmla="*/ 32 w 56"/>
                  <a:gd name="T31" fmla="*/ 24 h 80"/>
                  <a:gd name="T32" fmla="*/ 40 w 56"/>
                  <a:gd name="T33" fmla="*/ 32 h 80"/>
                  <a:gd name="T34" fmla="*/ 40 w 56"/>
                  <a:gd name="T35" fmla="*/ 32 h 80"/>
                  <a:gd name="T36" fmla="*/ 48 w 56"/>
                  <a:gd name="T37" fmla="*/ 32 h 80"/>
                  <a:gd name="T38" fmla="*/ 56 w 56"/>
                  <a:gd name="T39" fmla="*/ 48 h 80"/>
                  <a:gd name="T40" fmla="*/ 56 w 56"/>
                  <a:gd name="T41" fmla="*/ 48 h 80"/>
                  <a:gd name="T42" fmla="*/ 56 w 56"/>
                  <a:gd name="T43" fmla="*/ 48 h 80"/>
                  <a:gd name="T44" fmla="*/ 56 w 56"/>
                  <a:gd name="T45" fmla="*/ 48 h 80"/>
                  <a:gd name="T46" fmla="*/ 56 w 56"/>
                  <a:gd name="T47" fmla="*/ 32 h 80"/>
                  <a:gd name="T48" fmla="*/ 48 w 56"/>
                  <a:gd name="T49" fmla="*/ 32 h 80"/>
                  <a:gd name="T50" fmla="*/ 40 w 56"/>
                  <a:gd name="T51" fmla="*/ 24 h 80"/>
                  <a:gd name="T52" fmla="*/ 40 w 56"/>
                  <a:gd name="T53" fmla="*/ 24 h 80"/>
                  <a:gd name="T54" fmla="*/ 40 w 56"/>
                  <a:gd name="T55" fmla="*/ 24 h 80"/>
                  <a:gd name="T56" fmla="*/ 32 w 56"/>
                  <a:gd name="T57" fmla="*/ 16 h 80"/>
                  <a:gd name="T58" fmla="*/ 32 w 56"/>
                  <a:gd name="T59" fmla="*/ 16 h 80"/>
                  <a:gd name="T60" fmla="*/ 32 w 56"/>
                  <a:gd name="T61" fmla="*/ 16 h 80"/>
                  <a:gd name="T62" fmla="*/ 32 w 56"/>
                  <a:gd name="T63" fmla="*/ 16 h 80"/>
                  <a:gd name="T64" fmla="*/ 24 w 56"/>
                  <a:gd name="T65" fmla="*/ 0 h 80"/>
                  <a:gd name="T66" fmla="*/ 24 w 56"/>
                  <a:gd name="T67" fmla="*/ 0 h 80"/>
                  <a:gd name="T68" fmla="*/ 0 w 56"/>
                  <a:gd name="T69" fmla="*/ 8 h 80"/>
                  <a:gd name="T70" fmla="*/ 0 w 56"/>
                  <a:gd name="T71" fmla="*/ 8 h 80"/>
                  <a:gd name="T72" fmla="*/ 16 w 56"/>
                  <a:gd name="T73" fmla="*/ 64 h 80"/>
                  <a:gd name="T74" fmla="*/ 16 w 56"/>
                  <a:gd name="T75" fmla="*/ 64 h 80"/>
                  <a:gd name="T76" fmla="*/ 8 w 56"/>
                  <a:gd name="T77" fmla="*/ 72 h 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6"/>
                  <a:gd name="T118" fmla="*/ 0 h 80"/>
                  <a:gd name="T119" fmla="*/ 56 w 56"/>
                  <a:gd name="T120" fmla="*/ 80 h 8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6" h="80">
                    <a:moveTo>
                      <a:pt x="8" y="72"/>
                    </a:moveTo>
                    <a:lnTo>
                      <a:pt x="8" y="72"/>
                    </a:lnTo>
                    <a:lnTo>
                      <a:pt x="8" y="80"/>
                    </a:lnTo>
                    <a:lnTo>
                      <a:pt x="16" y="80"/>
                    </a:lnTo>
                    <a:lnTo>
                      <a:pt x="24" y="72"/>
                    </a:lnTo>
                    <a:lnTo>
                      <a:pt x="32" y="64"/>
                    </a:lnTo>
                    <a:lnTo>
                      <a:pt x="40" y="64"/>
                    </a:lnTo>
                    <a:lnTo>
                      <a:pt x="40" y="56"/>
                    </a:lnTo>
                    <a:lnTo>
                      <a:pt x="32" y="24"/>
                    </a:lnTo>
                    <a:lnTo>
                      <a:pt x="40" y="32"/>
                    </a:lnTo>
                    <a:lnTo>
                      <a:pt x="48" y="32"/>
                    </a:lnTo>
                    <a:lnTo>
                      <a:pt x="56" y="48"/>
                    </a:lnTo>
                    <a:lnTo>
                      <a:pt x="56" y="32"/>
                    </a:lnTo>
                    <a:lnTo>
                      <a:pt x="48" y="32"/>
                    </a:lnTo>
                    <a:lnTo>
                      <a:pt x="40" y="24"/>
                    </a:lnTo>
                    <a:lnTo>
                      <a:pt x="32" y="16"/>
                    </a:lnTo>
                    <a:lnTo>
                      <a:pt x="24" y="0"/>
                    </a:lnTo>
                    <a:lnTo>
                      <a:pt x="0" y="8"/>
                    </a:lnTo>
                    <a:lnTo>
                      <a:pt x="16" y="64"/>
                    </a:lnTo>
                    <a:lnTo>
                      <a:pt x="8" y="72"/>
                    </a:lnTo>
                    <a:close/>
                  </a:path>
                </a:pathLst>
              </a:custGeom>
              <a:grpFill/>
              <a:ln w="6350">
                <a:solidFill>
                  <a:schemeClr val="bg2">
                    <a:lumMod val="40000"/>
                    <a:lumOff val="60000"/>
                  </a:schemeClr>
                </a:solidFill>
                <a:round/>
                <a:headEnd/>
                <a:tailEnd/>
              </a:ln>
            </p:spPr>
            <p:txBody>
              <a:bodyPr/>
              <a:lstStyle/>
              <a:p>
                <a:endParaRPr lang="en-US" dirty="0"/>
              </a:p>
            </p:txBody>
          </p:sp>
          <p:sp>
            <p:nvSpPr>
              <p:cNvPr id="62" name="Freeform 177"/>
              <p:cNvSpPr>
                <a:spLocks/>
              </p:cNvSpPr>
              <p:nvPr/>
            </p:nvSpPr>
            <p:spPr bwMode="auto">
              <a:xfrm>
                <a:off x="7176741" y="2010159"/>
                <a:ext cx="247718" cy="142472"/>
              </a:xfrm>
              <a:custGeom>
                <a:avLst/>
                <a:gdLst>
                  <a:gd name="T0" fmla="*/ 0 w 144"/>
                  <a:gd name="T1" fmla="*/ 88 h 88"/>
                  <a:gd name="T2" fmla="*/ 0 w 144"/>
                  <a:gd name="T3" fmla="*/ 80 h 88"/>
                  <a:gd name="T4" fmla="*/ 8 w 144"/>
                  <a:gd name="T5" fmla="*/ 64 h 88"/>
                  <a:gd name="T6" fmla="*/ 16 w 144"/>
                  <a:gd name="T7" fmla="*/ 56 h 88"/>
                  <a:gd name="T8" fmla="*/ 24 w 144"/>
                  <a:gd name="T9" fmla="*/ 48 h 88"/>
                  <a:gd name="T10" fmla="*/ 32 w 144"/>
                  <a:gd name="T11" fmla="*/ 40 h 88"/>
                  <a:gd name="T12" fmla="*/ 48 w 144"/>
                  <a:gd name="T13" fmla="*/ 40 h 88"/>
                  <a:gd name="T14" fmla="*/ 48 w 144"/>
                  <a:gd name="T15" fmla="*/ 40 h 88"/>
                  <a:gd name="T16" fmla="*/ 64 w 144"/>
                  <a:gd name="T17" fmla="*/ 32 h 88"/>
                  <a:gd name="T18" fmla="*/ 88 w 144"/>
                  <a:gd name="T19" fmla="*/ 24 h 88"/>
                  <a:gd name="T20" fmla="*/ 112 w 144"/>
                  <a:gd name="T21" fmla="*/ 0 h 88"/>
                  <a:gd name="T22" fmla="*/ 112 w 144"/>
                  <a:gd name="T23" fmla="*/ 8 h 88"/>
                  <a:gd name="T24" fmla="*/ 104 w 144"/>
                  <a:gd name="T25" fmla="*/ 16 h 88"/>
                  <a:gd name="T26" fmla="*/ 96 w 144"/>
                  <a:gd name="T27" fmla="*/ 24 h 88"/>
                  <a:gd name="T28" fmla="*/ 96 w 144"/>
                  <a:gd name="T29" fmla="*/ 32 h 88"/>
                  <a:gd name="T30" fmla="*/ 96 w 144"/>
                  <a:gd name="T31" fmla="*/ 32 h 88"/>
                  <a:gd name="T32" fmla="*/ 96 w 144"/>
                  <a:gd name="T33" fmla="*/ 32 h 88"/>
                  <a:gd name="T34" fmla="*/ 96 w 144"/>
                  <a:gd name="T35" fmla="*/ 40 h 88"/>
                  <a:gd name="T36" fmla="*/ 96 w 144"/>
                  <a:gd name="T37" fmla="*/ 40 h 88"/>
                  <a:gd name="T38" fmla="*/ 104 w 144"/>
                  <a:gd name="T39" fmla="*/ 32 h 88"/>
                  <a:gd name="T40" fmla="*/ 104 w 144"/>
                  <a:gd name="T41" fmla="*/ 32 h 88"/>
                  <a:gd name="T42" fmla="*/ 112 w 144"/>
                  <a:gd name="T43" fmla="*/ 16 h 88"/>
                  <a:gd name="T44" fmla="*/ 128 w 144"/>
                  <a:gd name="T45" fmla="*/ 8 h 88"/>
                  <a:gd name="T46" fmla="*/ 128 w 144"/>
                  <a:gd name="T47" fmla="*/ 8 h 88"/>
                  <a:gd name="T48" fmla="*/ 136 w 144"/>
                  <a:gd name="T49" fmla="*/ 0 h 88"/>
                  <a:gd name="T50" fmla="*/ 144 w 144"/>
                  <a:gd name="T51" fmla="*/ 0 h 88"/>
                  <a:gd name="T52" fmla="*/ 144 w 144"/>
                  <a:gd name="T53" fmla="*/ 8 h 88"/>
                  <a:gd name="T54" fmla="*/ 96 w 144"/>
                  <a:gd name="T55" fmla="*/ 48 h 88"/>
                  <a:gd name="T56" fmla="*/ 72 w 144"/>
                  <a:gd name="T57" fmla="*/ 64 h 88"/>
                  <a:gd name="T58" fmla="*/ 72 w 144"/>
                  <a:gd name="T59" fmla="*/ 64 h 88"/>
                  <a:gd name="T60" fmla="*/ 80 w 144"/>
                  <a:gd name="T61" fmla="*/ 48 h 88"/>
                  <a:gd name="T62" fmla="*/ 80 w 144"/>
                  <a:gd name="T63" fmla="*/ 48 h 88"/>
                  <a:gd name="T64" fmla="*/ 56 w 144"/>
                  <a:gd name="T65" fmla="*/ 56 h 88"/>
                  <a:gd name="T66" fmla="*/ 32 w 144"/>
                  <a:gd name="T67" fmla="*/ 72 h 88"/>
                  <a:gd name="T68" fmla="*/ 8 w 144"/>
                  <a:gd name="T69" fmla="*/ 88 h 88"/>
                  <a:gd name="T70" fmla="*/ 16 w 144"/>
                  <a:gd name="T71" fmla="*/ 88 h 88"/>
                  <a:gd name="T72" fmla="*/ 16 w 144"/>
                  <a:gd name="T73" fmla="*/ 80 h 88"/>
                  <a:gd name="T74" fmla="*/ 0 w 144"/>
                  <a:gd name="T75" fmla="*/ 88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4"/>
                  <a:gd name="T115" fmla="*/ 0 h 88"/>
                  <a:gd name="T116" fmla="*/ 144 w 144"/>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4" h="88">
                    <a:moveTo>
                      <a:pt x="0" y="88"/>
                    </a:moveTo>
                    <a:lnTo>
                      <a:pt x="0" y="88"/>
                    </a:lnTo>
                    <a:lnTo>
                      <a:pt x="0" y="80"/>
                    </a:lnTo>
                    <a:lnTo>
                      <a:pt x="0" y="72"/>
                    </a:lnTo>
                    <a:lnTo>
                      <a:pt x="8" y="64"/>
                    </a:lnTo>
                    <a:lnTo>
                      <a:pt x="16" y="64"/>
                    </a:lnTo>
                    <a:lnTo>
                      <a:pt x="16" y="56"/>
                    </a:lnTo>
                    <a:lnTo>
                      <a:pt x="16" y="48"/>
                    </a:lnTo>
                    <a:lnTo>
                      <a:pt x="24" y="48"/>
                    </a:lnTo>
                    <a:lnTo>
                      <a:pt x="32" y="40"/>
                    </a:lnTo>
                    <a:lnTo>
                      <a:pt x="48" y="40"/>
                    </a:lnTo>
                    <a:lnTo>
                      <a:pt x="48" y="32"/>
                    </a:lnTo>
                    <a:lnTo>
                      <a:pt x="64" y="32"/>
                    </a:lnTo>
                    <a:lnTo>
                      <a:pt x="88" y="24"/>
                    </a:lnTo>
                    <a:lnTo>
                      <a:pt x="104" y="0"/>
                    </a:lnTo>
                    <a:lnTo>
                      <a:pt x="112" y="0"/>
                    </a:lnTo>
                    <a:lnTo>
                      <a:pt x="112" y="8"/>
                    </a:lnTo>
                    <a:lnTo>
                      <a:pt x="104" y="8"/>
                    </a:lnTo>
                    <a:lnTo>
                      <a:pt x="104" y="16"/>
                    </a:lnTo>
                    <a:lnTo>
                      <a:pt x="96" y="24"/>
                    </a:lnTo>
                    <a:lnTo>
                      <a:pt x="96" y="32"/>
                    </a:lnTo>
                    <a:lnTo>
                      <a:pt x="96" y="40"/>
                    </a:lnTo>
                    <a:lnTo>
                      <a:pt x="104" y="32"/>
                    </a:lnTo>
                    <a:lnTo>
                      <a:pt x="104" y="24"/>
                    </a:lnTo>
                    <a:lnTo>
                      <a:pt x="112" y="16"/>
                    </a:lnTo>
                    <a:lnTo>
                      <a:pt x="120" y="8"/>
                    </a:lnTo>
                    <a:lnTo>
                      <a:pt x="128" y="8"/>
                    </a:lnTo>
                    <a:lnTo>
                      <a:pt x="136" y="8"/>
                    </a:lnTo>
                    <a:lnTo>
                      <a:pt x="136" y="0"/>
                    </a:lnTo>
                    <a:lnTo>
                      <a:pt x="144" y="0"/>
                    </a:lnTo>
                    <a:lnTo>
                      <a:pt x="144" y="8"/>
                    </a:lnTo>
                    <a:lnTo>
                      <a:pt x="128" y="16"/>
                    </a:lnTo>
                    <a:lnTo>
                      <a:pt x="96" y="48"/>
                    </a:lnTo>
                    <a:lnTo>
                      <a:pt x="80" y="56"/>
                    </a:lnTo>
                    <a:lnTo>
                      <a:pt x="72" y="64"/>
                    </a:lnTo>
                    <a:lnTo>
                      <a:pt x="80" y="56"/>
                    </a:lnTo>
                    <a:lnTo>
                      <a:pt x="80" y="48"/>
                    </a:lnTo>
                    <a:lnTo>
                      <a:pt x="64" y="56"/>
                    </a:lnTo>
                    <a:lnTo>
                      <a:pt x="56" y="56"/>
                    </a:lnTo>
                    <a:lnTo>
                      <a:pt x="48" y="64"/>
                    </a:lnTo>
                    <a:lnTo>
                      <a:pt x="32" y="72"/>
                    </a:lnTo>
                    <a:lnTo>
                      <a:pt x="16" y="88"/>
                    </a:lnTo>
                    <a:lnTo>
                      <a:pt x="8" y="88"/>
                    </a:lnTo>
                    <a:lnTo>
                      <a:pt x="16" y="88"/>
                    </a:lnTo>
                    <a:lnTo>
                      <a:pt x="16" y="80"/>
                    </a:lnTo>
                    <a:lnTo>
                      <a:pt x="8" y="80"/>
                    </a:lnTo>
                    <a:lnTo>
                      <a:pt x="0" y="88"/>
                    </a:lnTo>
                    <a:close/>
                  </a:path>
                </a:pathLst>
              </a:custGeom>
              <a:grpFill/>
              <a:ln w="6350">
                <a:solidFill>
                  <a:schemeClr val="bg2">
                    <a:lumMod val="40000"/>
                    <a:lumOff val="60000"/>
                  </a:schemeClr>
                </a:solidFill>
                <a:round/>
                <a:headEnd/>
                <a:tailEnd/>
              </a:ln>
            </p:spPr>
            <p:txBody>
              <a:bodyPr/>
              <a:lstStyle/>
              <a:p>
                <a:endParaRPr lang="en-US" dirty="0"/>
              </a:p>
            </p:txBody>
          </p:sp>
        </p:grpSp>
        <p:sp>
          <p:nvSpPr>
            <p:cNvPr id="7" name="5-Point Star 6"/>
            <p:cNvSpPr/>
            <p:nvPr/>
          </p:nvSpPr>
          <p:spPr bwMode="auto">
            <a:xfrm>
              <a:off x="4477137" y="3143485"/>
              <a:ext cx="274124" cy="274124"/>
            </a:xfrm>
            <a:prstGeom prst="star5">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cxnSp>
          <p:nvCxnSpPr>
            <p:cNvPr id="8" name="Straight Arrow Connector 7"/>
            <p:cNvCxnSpPr>
              <a:stCxn id="60" idx="33"/>
            </p:cNvCxnSpPr>
            <p:nvPr/>
          </p:nvCxnSpPr>
          <p:spPr bwMode="auto">
            <a:xfrm flipV="1">
              <a:off x="4738446" y="1974097"/>
              <a:ext cx="1256700" cy="1218543"/>
            </a:xfrm>
            <a:prstGeom prst="straightConnector1">
              <a:avLst/>
            </a:prstGeom>
            <a:solidFill>
              <a:schemeClr val="accent1"/>
            </a:solidFill>
            <a:ln w="9525" cap="flat" cmpd="sng" algn="ctr">
              <a:solidFill>
                <a:srgbClr val="374E18"/>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3" name="Rectangle 62"/>
          <p:cNvSpPr/>
          <p:nvPr/>
        </p:nvSpPr>
        <p:spPr>
          <a:xfrm>
            <a:off x="4317244" y="892883"/>
            <a:ext cx="4572000" cy="523220"/>
          </a:xfrm>
          <a:prstGeom prst="rect">
            <a:avLst/>
          </a:prstGeom>
        </p:spPr>
        <p:txBody>
          <a:bodyPr>
            <a:spAutoFit/>
          </a:bodyPr>
          <a:lstStyle/>
          <a:p>
            <a:r>
              <a:rPr lang="en-US" dirty="0"/>
              <a:t>Geographic regions are defined by ZIP Codes.</a:t>
            </a:r>
          </a:p>
          <a:p>
            <a:endParaRPr lang="en-US" dirty="0"/>
          </a:p>
        </p:txBody>
      </p:sp>
      <p:sp>
        <p:nvSpPr>
          <p:cNvPr id="67" name="Rectangle 66"/>
          <p:cNvSpPr/>
          <p:nvPr/>
        </p:nvSpPr>
        <p:spPr>
          <a:xfrm>
            <a:off x="5855677" y="1795034"/>
            <a:ext cx="1213338" cy="738664"/>
          </a:xfrm>
          <a:prstGeom prst="rect">
            <a:avLst/>
          </a:prstGeom>
        </p:spPr>
        <p:txBody>
          <a:bodyPr wrap="square">
            <a:spAutoFit/>
          </a:bodyPr>
          <a:lstStyle/>
          <a:p>
            <a:pPr lvl="0"/>
            <a:r>
              <a:rPr lang="en-US" u="sng" dirty="0">
                <a:solidFill>
                  <a:srgbClr val="000000"/>
                </a:solidFill>
              </a:rPr>
              <a:t>North</a:t>
            </a:r>
            <a:r>
              <a:rPr lang="en-US" dirty="0">
                <a:solidFill>
                  <a:srgbClr val="000000"/>
                </a:solidFill>
              </a:rPr>
              <a:t>:</a:t>
            </a:r>
          </a:p>
          <a:p>
            <a:pPr lvl="0"/>
            <a:r>
              <a:rPr lang="en-US" dirty="0">
                <a:solidFill>
                  <a:srgbClr val="000000"/>
                </a:solidFill>
              </a:rPr>
              <a:t>31204</a:t>
            </a:r>
          </a:p>
          <a:p>
            <a:pPr lvl="0"/>
            <a:r>
              <a:rPr lang="en-US" dirty="0">
                <a:solidFill>
                  <a:srgbClr val="000000"/>
                </a:solidFill>
              </a:rPr>
              <a:t>31210</a:t>
            </a:r>
          </a:p>
        </p:txBody>
      </p:sp>
      <p:sp>
        <p:nvSpPr>
          <p:cNvPr id="69" name="Rectangle 68"/>
          <p:cNvSpPr/>
          <p:nvPr/>
        </p:nvSpPr>
        <p:spPr>
          <a:xfrm>
            <a:off x="7069015" y="1771158"/>
            <a:ext cx="1354015" cy="738664"/>
          </a:xfrm>
          <a:prstGeom prst="rect">
            <a:avLst/>
          </a:prstGeom>
        </p:spPr>
        <p:txBody>
          <a:bodyPr wrap="square">
            <a:spAutoFit/>
          </a:bodyPr>
          <a:lstStyle/>
          <a:p>
            <a:pPr lvl="0"/>
            <a:r>
              <a:rPr lang="en-US" u="sng" dirty="0">
                <a:solidFill>
                  <a:srgbClr val="000000"/>
                </a:solidFill>
              </a:rPr>
              <a:t>South</a:t>
            </a:r>
            <a:r>
              <a:rPr lang="en-US" dirty="0">
                <a:solidFill>
                  <a:srgbClr val="000000"/>
                </a:solidFill>
              </a:rPr>
              <a:t>:</a:t>
            </a:r>
          </a:p>
          <a:p>
            <a:pPr lvl="0"/>
            <a:r>
              <a:rPr lang="en-US" dirty="0">
                <a:solidFill>
                  <a:srgbClr val="000000"/>
                </a:solidFill>
              </a:rPr>
              <a:t>31206</a:t>
            </a:r>
          </a:p>
          <a:p>
            <a:pPr lvl="0"/>
            <a:r>
              <a:rPr lang="en-US" dirty="0">
                <a:solidFill>
                  <a:srgbClr val="000000"/>
                </a:solidFill>
              </a:rPr>
              <a:t>31216</a:t>
            </a:r>
          </a:p>
        </p:txBody>
      </p:sp>
      <p:sp>
        <p:nvSpPr>
          <p:cNvPr id="70" name="Rectangle 69"/>
          <p:cNvSpPr/>
          <p:nvPr/>
        </p:nvSpPr>
        <p:spPr>
          <a:xfrm>
            <a:off x="6312295" y="3602976"/>
            <a:ext cx="1737772" cy="738664"/>
          </a:xfrm>
          <a:prstGeom prst="rect">
            <a:avLst/>
          </a:prstGeom>
        </p:spPr>
        <p:txBody>
          <a:bodyPr wrap="square">
            <a:spAutoFit/>
          </a:bodyPr>
          <a:lstStyle/>
          <a:p>
            <a:pPr lvl="0"/>
            <a:r>
              <a:rPr lang="en-US" u="sng" dirty="0">
                <a:solidFill>
                  <a:srgbClr val="000000"/>
                </a:solidFill>
              </a:rPr>
              <a:t>Downtown</a:t>
            </a:r>
            <a:r>
              <a:rPr lang="en-US" dirty="0">
                <a:solidFill>
                  <a:srgbClr val="000000"/>
                </a:solidFill>
              </a:rPr>
              <a:t>:</a:t>
            </a:r>
          </a:p>
          <a:p>
            <a:pPr lvl="0"/>
            <a:r>
              <a:rPr lang="en-US" dirty="0">
                <a:solidFill>
                  <a:srgbClr val="000000"/>
                </a:solidFill>
              </a:rPr>
              <a:t>31201</a:t>
            </a:r>
          </a:p>
          <a:p>
            <a:pPr lvl="0"/>
            <a:r>
              <a:rPr lang="en-US" dirty="0">
                <a:solidFill>
                  <a:srgbClr val="000000"/>
                </a:solidFill>
              </a:rPr>
              <a:t>31207</a:t>
            </a:r>
          </a:p>
        </p:txBody>
      </p:sp>
      <p:sp>
        <p:nvSpPr>
          <p:cNvPr id="71" name="Rectangle 70"/>
          <p:cNvSpPr/>
          <p:nvPr/>
        </p:nvSpPr>
        <p:spPr>
          <a:xfrm>
            <a:off x="5293550" y="2708792"/>
            <a:ext cx="2337591" cy="738664"/>
          </a:xfrm>
          <a:prstGeom prst="rect">
            <a:avLst/>
          </a:prstGeom>
        </p:spPr>
        <p:txBody>
          <a:bodyPr wrap="square">
            <a:spAutoFit/>
          </a:bodyPr>
          <a:lstStyle/>
          <a:p>
            <a:pPr lvl="0"/>
            <a:r>
              <a:rPr lang="en-US" u="sng" dirty="0">
                <a:solidFill>
                  <a:srgbClr val="000000"/>
                </a:solidFill>
              </a:rPr>
              <a:t>East</a:t>
            </a:r>
            <a:r>
              <a:rPr lang="en-US" dirty="0">
                <a:solidFill>
                  <a:srgbClr val="000000"/>
                </a:solidFill>
              </a:rPr>
              <a:t>:</a:t>
            </a:r>
          </a:p>
          <a:p>
            <a:pPr lvl="0"/>
            <a:r>
              <a:rPr lang="en-US" dirty="0">
                <a:solidFill>
                  <a:srgbClr val="000000"/>
                </a:solidFill>
              </a:rPr>
              <a:t>31211</a:t>
            </a:r>
          </a:p>
          <a:p>
            <a:pPr lvl="0"/>
            <a:r>
              <a:rPr lang="en-US" dirty="0">
                <a:solidFill>
                  <a:srgbClr val="000000"/>
                </a:solidFill>
              </a:rPr>
              <a:t>31217</a:t>
            </a:r>
          </a:p>
        </p:txBody>
      </p:sp>
      <p:sp>
        <p:nvSpPr>
          <p:cNvPr id="73" name="Rectangle 72"/>
          <p:cNvSpPr/>
          <p:nvPr/>
        </p:nvSpPr>
        <p:spPr>
          <a:xfrm>
            <a:off x="6657317" y="2684867"/>
            <a:ext cx="2177409" cy="738664"/>
          </a:xfrm>
          <a:prstGeom prst="rect">
            <a:avLst/>
          </a:prstGeom>
        </p:spPr>
        <p:txBody>
          <a:bodyPr wrap="square">
            <a:spAutoFit/>
          </a:bodyPr>
          <a:lstStyle/>
          <a:p>
            <a:pPr lvl="0"/>
            <a:r>
              <a:rPr lang="en-US" u="sng" dirty="0">
                <a:solidFill>
                  <a:srgbClr val="000000"/>
                </a:solidFill>
              </a:rPr>
              <a:t>West:</a:t>
            </a:r>
          </a:p>
          <a:p>
            <a:pPr lvl="0"/>
            <a:r>
              <a:rPr lang="en-US" dirty="0">
                <a:solidFill>
                  <a:srgbClr val="000000"/>
                </a:solidFill>
              </a:rPr>
              <a:t>31052</a:t>
            </a:r>
          </a:p>
          <a:p>
            <a:pPr lvl="0"/>
            <a:r>
              <a:rPr lang="en-US" dirty="0">
                <a:solidFill>
                  <a:srgbClr val="000000"/>
                </a:solidFill>
              </a:rPr>
              <a:t>31220</a:t>
            </a:r>
          </a:p>
        </p:txBody>
      </p:sp>
    </p:spTree>
    <p:extLst>
      <p:ext uri="{BB962C8B-B14F-4D97-AF65-F5344CB8AC3E}">
        <p14:creationId xmlns:p14="http://schemas.microsoft.com/office/powerpoint/2010/main" val="1448941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1325121"/>
              </p:ext>
            </p:extLst>
          </p:nvPr>
        </p:nvGraphicFramePr>
        <p:xfrm>
          <a:off x="142613" y="1507981"/>
          <a:ext cx="8755655" cy="33861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0346" y="172657"/>
            <a:ext cx="8295985" cy="857250"/>
          </a:xfrm>
        </p:spPr>
        <p:txBody>
          <a:bodyPr/>
          <a:lstStyle/>
          <a:p>
            <a:r>
              <a:rPr lang="en-US" dirty="0"/>
              <a:t>Local TV, Facebook, </a:t>
            </a:r>
            <a:r>
              <a:rPr lang="en-US" i="1" dirty="0" smtClean="0"/>
              <a:t>The Telegraph</a:t>
            </a:r>
            <a:r>
              <a:rPr lang="en-US" dirty="0" smtClean="0"/>
              <a:t>, and local radio are </a:t>
            </a:r>
            <a:r>
              <a:rPr lang="en-US" dirty="0"/>
              <a:t>participants’ top sources for news and information about their community</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30</a:t>
            </a:fld>
            <a:endParaRPr lang="en-US" dirty="0"/>
          </a:p>
        </p:txBody>
      </p:sp>
      <p:sp>
        <p:nvSpPr>
          <p:cNvPr id="6" name="Rectangle 5"/>
          <p:cNvSpPr/>
          <p:nvPr/>
        </p:nvSpPr>
        <p:spPr>
          <a:xfrm>
            <a:off x="333284" y="1010110"/>
            <a:ext cx="8456970" cy="307777"/>
          </a:xfrm>
          <a:prstGeom prst="rect">
            <a:avLst/>
          </a:prstGeom>
        </p:spPr>
        <p:txBody>
          <a:bodyPr wrap="square">
            <a:spAutoFit/>
          </a:bodyPr>
          <a:lstStyle/>
          <a:p>
            <a:r>
              <a:rPr lang="en-US" i="1" dirty="0" smtClean="0">
                <a:solidFill>
                  <a:schemeClr val="tx1">
                    <a:lumMod val="65000"/>
                    <a:lumOff val="35000"/>
                  </a:schemeClr>
                </a:solidFill>
              </a:rPr>
              <a:t>Which of these do you regularly turn to for news and information about your community?</a:t>
            </a:r>
            <a:endParaRPr lang="en-US" i="1" dirty="0">
              <a:solidFill>
                <a:schemeClr val="tx1">
                  <a:lumMod val="65000"/>
                  <a:lumOff val="35000"/>
                </a:schemeClr>
              </a:solidFill>
            </a:endParaRPr>
          </a:p>
        </p:txBody>
      </p:sp>
      <p:sp>
        <p:nvSpPr>
          <p:cNvPr id="3" name="TextBox 2"/>
          <p:cNvSpPr txBox="1"/>
          <p:nvPr/>
        </p:nvSpPr>
        <p:spPr>
          <a:xfrm>
            <a:off x="2048594" y="2033368"/>
            <a:ext cx="1103186" cy="261610"/>
          </a:xfrm>
          <a:prstGeom prst="rect">
            <a:avLst/>
          </a:prstGeom>
          <a:noFill/>
        </p:spPr>
        <p:txBody>
          <a:bodyPr wrap="none" rtlCol="0">
            <a:spAutoFit/>
          </a:bodyPr>
          <a:lstStyle/>
          <a:p>
            <a:pPr algn="r"/>
            <a:r>
              <a:rPr lang="en-US" sz="1050" i="1" dirty="0" smtClean="0"/>
              <a:t>The Telegraph</a:t>
            </a:r>
            <a:endParaRPr lang="en-US" sz="1050" i="1" dirty="0"/>
          </a:p>
        </p:txBody>
      </p:sp>
      <p:sp>
        <p:nvSpPr>
          <p:cNvPr id="7" name="TextBox 6"/>
          <p:cNvSpPr txBox="1"/>
          <p:nvPr/>
        </p:nvSpPr>
        <p:spPr>
          <a:xfrm>
            <a:off x="1937986" y="2531332"/>
            <a:ext cx="1213794" cy="253916"/>
          </a:xfrm>
          <a:prstGeom prst="rect">
            <a:avLst/>
          </a:prstGeom>
          <a:noFill/>
        </p:spPr>
        <p:txBody>
          <a:bodyPr wrap="none" rtlCol="0">
            <a:spAutoFit/>
          </a:bodyPr>
          <a:lstStyle/>
          <a:p>
            <a:pPr algn="r"/>
            <a:r>
              <a:rPr lang="en-US" sz="1050" i="1" dirty="0" smtClean="0"/>
              <a:t>Macon Magazine</a:t>
            </a:r>
            <a:endParaRPr lang="en-US" sz="1050" i="1" dirty="0"/>
          </a:p>
        </p:txBody>
      </p:sp>
    </p:spTree>
    <p:extLst>
      <p:ext uri="{BB962C8B-B14F-4D97-AF65-F5344CB8AC3E}">
        <p14:creationId xmlns:p14="http://schemas.microsoft.com/office/powerpoint/2010/main" val="42462504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56" y="210603"/>
            <a:ext cx="8353585" cy="857250"/>
          </a:xfrm>
        </p:spPr>
        <p:txBody>
          <a:bodyPr/>
          <a:lstStyle/>
          <a:p>
            <a:r>
              <a:rPr lang="en-US" dirty="0"/>
              <a:t>Reliance </a:t>
            </a:r>
            <a:r>
              <a:rPr lang="en-US" dirty="0" smtClean="0"/>
              <a:t>on </a:t>
            </a:r>
            <a:r>
              <a:rPr lang="en-US" dirty="0"/>
              <a:t>news sources varies by age and race/ethnicity</a:t>
            </a:r>
            <a:r>
              <a:rPr lang="en-US" dirty="0" smtClean="0"/>
              <a: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4213758"/>
              </p:ext>
            </p:extLst>
          </p:nvPr>
        </p:nvGraphicFramePr>
        <p:xfrm>
          <a:off x="311256" y="1164868"/>
          <a:ext cx="8080560" cy="3429000"/>
        </p:xfrm>
        <a:graphic>
          <a:graphicData uri="http://schemas.openxmlformats.org/drawingml/2006/table">
            <a:tbl>
              <a:tblPr firstRow="1" bandRow="1">
                <a:tableStyleId>{5C22544A-7EE6-4342-B048-85BDC9FD1C3A}</a:tableStyleId>
              </a:tblPr>
              <a:tblGrid>
                <a:gridCol w="2468880"/>
                <a:gridCol w="756576"/>
                <a:gridCol w="756576"/>
                <a:gridCol w="756576"/>
                <a:gridCol w="756576"/>
                <a:gridCol w="756576"/>
                <a:gridCol w="914400"/>
                <a:gridCol w="914400"/>
              </a:tblGrid>
              <a:tr h="365760">
                <a:tc>
                  <a:txBody>
                    <a:bodyPr/>
                    <a:lstStyle/>
                    <a:p>
                      <a:r>
                        <a:rPr lang="en-US" sz="1050" i="1" dirty="0" smtClean="0">
                          <a:solidFill>
                            <a:schemeClr val="accent1">
                              <a:lumMod val="75000"/>
                            </a:schemeClr>
                          </a:solidFill>
                        </a:rPr>
                        <a:t>Regularly turn to this for news and information about my community:</a:t>
                      </a:r>
                      <a:endParaRPr lang="en-US" sz="1050" dirty="0">
                        <a:solidFill>
                          <a:schemeClr val="accent1">
                            <a:lumMod val="7500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50" b="1" kern="1200" dirty="0" smtClean="0">
                          <a:solidFill>
                            <a:schemeClr val="lt1"/>
                          </a:solidFill>
                          <a:effectLst/>
                          <a:latin typeface="+mn-lt"/>
                          <a:ea typeface="+mn-ea"/>
                          <a:cs typeface="+mn-cs"/>
                        </a:rPr>
                        <a:t>Age</a:t>
                      </a:r>
                      <a:br>
                        <a:rPr lang="en-US" sz="1050" b="1" kern="1200" dirty="0" smtClean="0">
                          <a:solidFill>
                            <a:schemeClr val="lt1"/>
                          </a:solidFill>
                          <a:effectLst/>
                          <a:latin typeface="+mn-lt"/>
                          <a:ea typeface="+mn-ea"/>
                          <a:cs typeface="+mn-cs"/>
                        </a:rPr>
                      </a:br>
                      <a:r>
                        <a:rPr lang="en-US" sz="1050" b="1" kern="1200" dirty="0" smtClean="0">
                          <a:solidFill>
                            <a:schemeClr val="lt1"/>
                          </a:solidFill>
                          <a:effectLst/>
                          <a:latin typeface="+mn-lt"/>
                          <a:ea typeface="+mn-ea"/>
                          <a:cs typeface="+mn-cs"/>
                        </a:rPr>
                        <a:t>18</a:t>
                      </a:r>
                      <a:r>
                        <a:rPr lang="en-US" sz="1050" b="1" kern="1200" baseline="0" dirty="0" smtClean="0">
                          <a:solidFill>
                            <a:schemeClr val="lt1"/>
                          </a:solidFill>
                          <a:effectLst/>
                          <a:latin typeface="+mn-lt"/>
                          <a:ea typeface="+mn-ea"/>
                          <a:cs typeface="+mn-cs"/>
                        </a:rPr>
                        <a:t> to </a:t>
                      </a:r>
                      <a:r>
                        <a:rPr lang="en-US" sz="1050" b="1" kern="1200" dirty="0" smtClean="0">
                          <a:solidFill>
                            <a:schemeClr val="lt1"/>
                          </a:solidFill>
                          <a:effectLst/>
                          <a:latin typeface="+mn-lt"/>
                          <a:ea typeface="+mn-ea"/>
                          <a:cs typeface="+mn-cs"/>
                        </a:rPr>
                        <a:t>34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r>
                        <a:rPr lang="en-US" sz="1050" dirty="0" smtClean="0"/>
                        <a:t>Age </a:t>
                      </a:r>
                      <a:br>
                        <a:rPr lang="en-US" sz="1050" dirty="0" smtClean="0"/>
                      </a:br>
                      <a:r>
                        <a:rPr lang="en-US" sz="1050" dirty="0" smtClean="0"/>
                        <a:t>35</a:t>
                      </a:r>
                      <a:r>
                        <a:rPr lang="en-US" sz="1050" baseline="0" dirty="0" smtClean="0"/>
                        <a:t> to </a:t>
                      </a:r>
                      <a:r>
                        <a:rPr lang="en-US" sz="1050" dirty="0" smtClean="0"/>
                        <a:t>49</a:t>
                      </a:r>
                      <a:endParaRPr lang="en-US" sz="105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r>
                        <a:rPr lang="en-US" sz="1050" dirty="0" smtClean="0"/>
                        <a:t>Age </a:t>
                      </a:r>
                      <a:br>
                        <a:rPr lang="en-US" sz="1050" dirty="0" smtClean="0"/>
                      </a:br>
                      <a:r>
                        <a:rPr lang="en-US" sz="1050" dirty="0" smtClean="0"/>
                        <a:t>50</a:t>
                      </a:r>
                      <a:r>
                        <a:rPr lang="en-US" sz="1050" baseline="0" dirty="0" smtClean="0"/>
                        <a:t> to </a:t>
                      </a:r>
                      <a:r>
                        <a:rPr lang="en-US" sz="1050" dirty="0" smtClean="0"/>
                        <a:t>64</a:t>
                      </a:r>
                      <a:endParaRPr lang="en-US" sz="105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r>
                        <a:rPr lang="en-US" sz="1050" dirty="0" smtClean="0"/>
                        <a:t>Age </a:t>
                      </a:r>
                      <a:br>
                        <a:rPr lang="en-US" sz="1050" dirty="0" smtClean="0"/>
                      </a:br>
                      <a:r>
                        <a:rPr lang="en-US" sz="1050" dirty="0" smtClean="0"/>
                        <a:t>65/older</a:t>
                      </a:r>
                      <a:endParaRPr lang="en-US" sz="1050" dirty="0"/>
                    </a:p>
                  </a:txBody>
                  <a:tcP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r>
                        <a:rPr lang="en-US" sz="1050" dirty="0" smtClean="0"/>
                        <a:t/>
                      </a:r>
                      <a:br>
                        <a:rPr lang="en-US" sz="1050" dirty="0" smtClean="0"/>
                      </a:br>
                      <a:r>
                        <a:rPr lang="en-US" sz="1050" dirty="0" smtClean="0"/>
                        <a:t>Whites</a:t>
                      </a:r>
                      <a:endParaRPr lang="en-US" sz="1050" dirty="0"/>
                    </a:p>
                  </a:txBody>
                  <a:tcP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r>
                        <a:rPr lang="en-US" sz="1050" dirty="0" smtClean="0"/>
                        <a:t/>
                      </a:r>
                      <a:br>
                        <a:rPr lang="en-US" sz="1050" dirty="0" smtClean="0"/>
                      </a:br>
                      <a:r>
                        <a:rPr lang="en-US" sz="1050" dirty="0" err="1" smtClean="0"/>
                        <a:t>PoC</a:t>
                      </a:r>
                      <a:endParaRPr lang="en-US" sz="105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200"/>
                        </a:lnSpc>
                      </a:pPr>
                      <a:r>
                        <a:rPr lang="en-US" sz="1050" dirty="0" smtClean="0"/>
                        <a:t>African</a:t>
                      </a:r>
                      <a:r>
                        <a:rPr lang="en-US" sz="1050" baseline="0" dirty="0" smtClean="0"/>
                        <a:t> Americans</a:t>
                      </a:r>
                      <a:endParaRPr lang="en-US" sz="105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r>
              <a:tr h="301752">
                <a:tc>
                  <a:txBody>
                    <a:bodyPr/>
                    <a:lstStyle/>
                    <a:p>
                      <a:pPr marL="0" marR="0" hangingPunct="0">
                        <a:spcBef>
                          <a:spcPts val="150"/>
                        </a:spcBef>
                        <a:spcAft>
                          <a:spcPts val="150"/>
                        </a:spcAft>
                        <a:tabLst>
                          <a:tab pos="4572000" algn="r"/>
                          <a:tab pos="5943600" algn="r"/>
                          <a:tab pos="3072130" algn="r"/>
                        </a:tabLst>
                      </a:pPr>
                      <a:r>
                        <a:rPr lang="en-US" sz="1050" dirty="0"/>
                        <a:t>Local network TV </a:t>
                      </a:r>
                      <a:r>
                        <a:rPr lang="en-US" sz="1050" dirty="0" smtClean="0"/>
                        <a:t>stations</a:t>
                      </a:r>
                      <a:endParaRPr lang="en-US" sz="1050" dirty="0"/>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57%</a:t>
                      </a:r>
                      <a:endParaRPr lang="en-US" sz="105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70%</a:t>
                      </a:r>
                      <a:endParaRPr lang="en-US" sz="105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74%</a:t>
                      </a:r>
                      <a:endParaRPr lang="en-US" sz="105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78%</a:t>
                      </a:r>
                      <a:endParaRPr lang="en-US" sz="105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68%</a:t>
                      </a:r>
                      <a:endParaRPr lang="en-US" sz="105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73%</a:t>
                      </a:r>
                      <a:endParaRPr lang="en-US" sz="105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76%</a:t>
                      </a:r>
                      <a:endParaRPr lang="en-US" sz="105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r>
              <a:tr h="301752">
                <a:tc>
                  <a:txBody>
                    <a:bodyPr/>
                    <a:lstStyle/>
                    <a:p>
                      <a:pPr marL="0" marR="0" hangingPunct="0">
                        <a:spcBef>
                          <a:spcPts val="150"/>
                        </a:spcBef>
                        <a:spcAft>
                          <a:spcPts val="150"/>
                        </a:spcAft>
                        <a:tabLst>
                          <a:tab pos="4572000" algn="r"/>
                          <a:tab pos="5943600" algn="r"/>
                          <a:tab pos="3072130" algn="r"/>
                        </a:tabLst>
                      </a:pPr>
                      <a:r>
                        <a:rPr lang="en-US" sz="1050" dirty="0"/>
                        <a:t>Facebook</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69%</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62%</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49%</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35%</a:t>
                      </a:r>
                      <a:endParaRPr lang="en-US" sz="105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59%</a:t>
                      </a:r>
                      <a:endParaRPr lang="en-US" sz="105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48%</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49%</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1752">
                <a:tc>
                  <a:txBody>
                    <a:bodyPr/>
                    <a:lstStyle/>
                    <a:p>
                      <a:pPr marL="0" marR="0" hangingPunct="0">
                        <a:spcBef>
                          <a:spcPts val="150"/>
                        </a:spcBef>
                        <a:spcAft>
                          <a:spcPts val="150"/>
                        </a:spcAft>
                        <a:tabLst>
                          <a:tab pos="4572000" algn="r"/>
                          <a:tab pos="5943600" algn="r"/>
                          <a:tab pos="3072130" algn="r"/>
                        </a:tabLst>
                      </a:pPr>
                      <a:r>
                        <a:rPr lang="en-US" sz="1050" i="1" dirty="0"/>
                        <a:t>The Telegraph</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51%</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47%</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53%</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66%</a:t>
                      </a:r>
                      <a:endParaRPr lang="en-US" sz="105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58%</a:t>
                      </a:r>
                      <a:endParaRPr lang="en-US" sz="105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45%</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47%</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1752">
                <a:tc>
                  <a:txBody>
                    <a:bodyPr/>
                    <a:lstStyle/>
                    <a:p>
                      <a:pPr marL="0" marR="0" hangingPunct="0">
                        <a:spcBef>
                          <a:spcPts val="150"/>
                        </a:spcBef>
                        <a:spcAft>
                          <a:spcPts val="150"/>
                        </a:spcAft>
                        <a:tabLst>
                          <a:tab pos="4572000" algn="r"/>
                          <a:tab pos="5943600" algn="r"/>
                          <a:tab pos="3072130" algn="r"/>
                        </a:tabLst>
                      </a:pPr>
                      <a:r>
                        <a:rPr lang="en-US" sz="1050" dirty="0"/>
                        <a:t>Local radio stations</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48%</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43%</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38%</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39%</a:t>
                      </a:r>
                      <a:endParaRPr lang="en-US" sz="105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36%</a:t>
                      </a:r>
                      <a:endParaRPr lang="en-US" sz="105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48%</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50" dirty="0" smtClean="0"/>
                        <a:t>50%</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r>
              <a:tr h="301752">
                <a:tc>
                  <a:txBody>
                    <a:bodyPr/>
                    <a:lstStyle/>
                    <a:p>
                      <a:pPr marL="0" marR="0" hangingPunct="0">
                        <a:spcBef>
                          <a:spcPts val="150"/>
                        </a:spcBef>
                        <a:spcAft>
                          <a:spcPts val="150"/>
                        </a:spcAft>
                        <a:tabLst>
                          <a:tab pos="4572000" algn="r"/>
                          <a:tab pos="5943600" algn="r"/>
                          <a:tab pos="3072130" algn="r"/>
                        </a:tabLst>
                      </a:pPr>
                      <a:r>
                        <a:rPr lang="en-US" sz="1050" i="1" dirty="0"/>
                        <a:t>Macon Magazine</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23%</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23%</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25%</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31%</a:t>
                      </a:r>
                      <a:endParaRPr lang="en-US" sz="105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33%</a:t>
                      </a:r>
                      <a:endParaRPr lang="en-US" sz="105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14%</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14%</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1752">
                <a:tc>
                  <a:txBody>
                    <a:bodyPr/>
                    <a:lstStyle/>
                    <a:p>
                      <a:pPr marL="0" marR="0" hangingPunct="0">
                        <a:spcBef>
                          <a:spcPts val="150"/>
                        </a:spcBef>
                        <a:spcAft>
                          <a:spcPts val="150"/>
                        </a:spcAft>
                        <a:tabLst>
                          <a:tab pos="4572000" algn="r"/>
                          <a:tab pos="5943600" algn="r"/>
                          <a:tab pos="3072130" algn="r"/>
                        </a:tabLst>
                      </a:pPr>
                      <a:r>
                        <a:rPr lang="en-US" sz="1050" dirty="0"/>
                        <a:t>Public radio station WMUM</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18%</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22%</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23%</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26%</a:t>
                      </a:r>
                      <a:endParaRPr lang="en-US" sz="105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29%</a:t>
                      </a:r>
                      <a:endParaRPr lang="en-US" sz="105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13%</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11%</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1752">
                <a:tc>
                  <a:txBody>
                    <a:bodyPr/>
                    <a:lstStyle/>
                    <a:p>
                      <a:pPr marL="0" marR="0" hangingPunct="0">
                        <a:spcBef>
                          <a:spcPts val="150"/>
                        </a:spcBef>
                        <a:spcAft>
                          <a:spcPts val="150"/>
                        </a:spcAft>
                        <a:tabLst>
                          <a:tab pos="4572000" algn="r"/>
                          <a:tab pos="5943600" algn="r"/>
                          <a:tab pos="3072130" algn="r"/>
                        </a:tabLst>
                      </a:pPr>
                      <a:r>
                        <a:rPr lang="en-US" sz="1050" dirty="0"/>
                        <a:t>Macon-Bibb </a:t>
                      </a:r>
                      <a:r>
                        <a:rPr lang="en-US" sz="1050" dirty="0" smtClean="0"/>
                        <a:t>TV</a:t>
                      </a:r>
                      <a:endParaRPr lang="en-US" sz="1050" dirty="0"/>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12%</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11%</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11%</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15%</a:t>
                      </a:r>
                      <a:endParaRPr lang="en-US" sz="105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9%</a:t>
                      </a:r>
                      <a:endParaRPr lang="en-US" sz="105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16%</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smtClean="0"/>
                        <a:t>16%</a:t>
                      </a:r>
                      <a:endParaRPr lang="en-US" sz="105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1752">
                <a:tc>
                  <a:txBody>
                    <a:bodyPr/>
                    <a:lstStyle/>
                    <a:p>
                      <a:pPr marL="0" marR="0" hangingPunct="0">
                        <a:spcBef>
                          <a:spcPts val="150"/>
                        </a:spcBef>
                        <a:spcAft>
                          <a:spcPts val="150"/>
                        </a:spcAft>
                        <a:tabLst>
                          <a:tab pos="4572000" algn="r"/>
                          <a:tab pos="5943600" algn="r"/>
                          <a:tab pos="3072130" algn="r"/>
                        </a:tabLst>
                      </a:pPr>
                      <a:r>
                        <a:rPr lang="en-US" sz="1050" dirty="0"/>
                        <a:t>Community organizations</a:t>
                      </a:r>
                    </a:p>
                  </a:txBody>
                  <a:tcPr marL="68580" marR="68580" marT="0" marB="0" anchor="ctr">
                    <a:lnL w="12700" cmpd="sng">
                      <a:noFill/>
                    </a:lnL>
                    <a:lnR w="12700" cmpd="sng">
                      <a:noFill/>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4%</a:t>
                      </a:r>
                      <a:endParaRPr lang="en-US" sz="1050" dirty="0"/>
                    </a:p>
                  </a:txBody>
                  <a:tcPr anchor="ctr">
                    <a:lnL w="12700" cmpd="sng">
                      <a:noFill/>
                    </a:lnL>
                    <a:lnR w="12700" cmpd="sng">
                      <a:noFill/>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7%</a:t>
                      </a:r>
                      <a:endParaRPr lang="en-US" sz="1050" dirty="0"/>
                    </a:p>
                  </a:txBody>
                  <a:tcPr anchor="ctr">
                    <a:lnL w="12700" cmpd="sng">
                      <a:noFill/>
                    </a:lnL>
                    <a:lnR w="12700" cmpd="sng">
                      <a:noFill/>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9%</a:t>
                      </a:r>
                      <a:endParaRPr lang="en-US" sz="1050" dirty="0"/>
                    </a:p>
                  </a:txBody>
                  <a:tcPr anchor="ctr">
                    <a:lnL w="12700" cmpd="sng">
                      <a:noFill/>
                    </a:lnL>
                    <a:lnR w="12700" cmpd="sng">
                      <a:noFill/>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17%</a:t>
                      </a:r>
                      <a:endParaRPr lang="en-US" sz="105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11%</a:t>
                      </a:r>
                      <a:endParaRPr lang="en-US" sz="105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6%</a:t>
                      </a:r>
                      <a:endParaRPr lang="en-US" sz="1050" dirty="0"/>
                    </a:p>
                  </a:txBody>
                  <a:tcPr anchor="ctr">
                    <a:lnL w="12700" cmpd="sng">
                      <a:noFill/>
                    </a:lnL>
                    <a:lnR w="12700" cmpd="sng">
                      <a:noFill/>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6%</a:t>
                      </a:r>
                      <a:endParaRPr lang="en-US" sz="1050" dirty="0"/>
                    </a:p>
                  </a:txBody>
                  <a:tcPr anchor="ctr">
                    <a:lnL w="12700" cmpd="sng">
                      <a:noFill/>
                    </a:lnL>
                    <a:lnR w="12700" cmpd="sng">
                      <a:noFill/>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r>
              <a:tr h="301752">
                <a:tc>
                  <a:txBody>
                    <a:bodyPr/>
                    <a:lstStyle/>
                    <a:p>
                      <a:pPr marL="0" marR="0" hangingPunct="0">
                        <a:spcBef>
                          <a:spcPts val="150"/>
                        </a:spcBef>
                        <a:spcAft>
                          <a:spcPts val="150"/>
                        </a:spcAft>
                        <a:tabLst>
                          <a:tab pos="4572000" algn="r"/>
                          <a:tab pos="5943600" algn="r"/>
                          <a:tab pos="3072130" algn="r"/>
                        </a:tabLst>
                      </a:pPr>
                      <a:r>
                        <a:rPr lang="en-US" sz="1050" dirty="0"/>
                        <a:t>Twitter</a:t>
                      </a:r>
                    </a:p>
                  </a:txBody>
                  <a:tcPr marL="68580" marR="68580" marT="0" marB="0"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14%</a:t>
                      </a:r>
                      <a:endParaRPr lang="en-US" sz="1050" dirty="0"/>
                    </a:p>
                  </a:txBody>
                  <a:tcPr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10%</a:t>
                      </a:r>
                      <a:endParaRPr lang="en-US" sz="1050" dirty="0"/>
                    </a:p>
                  </a:txBody>
                  <a:tcPr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7%</a:t>
                      </a:r>
                      <a:endParaRPr lang="en-US" sz="1050" dirty="0"/>
                    </a:p>
                  </a:txBody>
                  <a:tcPr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4%</a:t>
                      </a:r>
                      <a:endParaRPr lang="en-US" sz="105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10%</a:t>
                      </a:r>
                      <a:endParaRPr lang="en-US" sz="105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6%</a:t>
                      </a:r>
                      <a:endParaRPr lang="en-US" sz="1050" dirty="0"/>
                    </a:p>
                  </a:txBody>
                  <a:tcPr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t>7%</a:t>
                      </a:r>
                      <a:endParaRPr lang="en-US" sz="1050" dirty="0"/>
                    </a:p>
                  </a:txBody>
                  <a:tcPr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r>
              <a:tr h="301752">
                <a:tc>
                  <a:txBody>
                    <a:bodyPr/>
                    <a:lstStyle/>
                    <a:p>
                      <a:pPr marL="0" marR="0" hangingPunct="0">
                        <a:spcBef>
                          <a:spcPts val="150"/>
                        </a:spcBef>
                        <a:spcAft>
                          <a:spcPts val="150"/>
                        </a:spcAft>
                        <a:tabLst>
                          <a:tab pos="4572000" algn="r"/>
                          <a:tab pos="5943600" algn="r"/>
                          <a:tab pos="3072130" algn="r"/>
                        </a:tabLst>
                      </a:pPr>
                      <a:r>
                        <a:rPr lang="en-US" sz="1050" dirty="0" smtClean="0"/>
                        <a:t>Local </a:t>
                      </a:r>
                      <a:r>
                        <a:rPr lang="en-US" sz="1050" dirty="0"/>
                        <a:t>community newspaper</a:t>
                      </a:r>
                    </a:p>
                  </a:txBody>
                  <a:tcPr marL="68580" marR="68580" marT="0" marB="0"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50" b="0" dirty="0" smtClean="0"/>
                        <a:t>5%</a:t>
                      </a:r>
                      <a:endParaRPr lang="en-US" sz="1050" b="0" dirty="0"/>
                    </a:p>
                  </a:txBody>
                  <a:tcPr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50" b="0" dirty="0" smtClean="0"/>
                        <a:t>5%</a:t>
                      </a:r>
                      <a:endParaRPr lang="en-US" sz="1050" b="0" dirty="0"/>
                    </a:p>
                  </a:txBody>
                  <a:tcPr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50" b="0" dirty="0" smtClean="0"/>
                        <a:t>6%</a:t>
                      </a:r>
                      <a:endParaRPr lang="en-US" sz="1050" b="0" dirty="0"/>
                    </a:p>
                  </a:txBody>
                  <a:tcPr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50" b="0" dirty="0" smtClean="0"/>
                        <a:t>6%</a:t>
                      </a:r>
                      <a:endParaRPr lang="en-US" sz="1050" b="0" dirty="0"/>
                    </a:p>
                  </a:txBody>
                  <a:tcPr anchor="ctr">
                    <a:lnL w="12700" cmpd="sng">
                      <a:noFill/>
                    </a:lnL>
                    <a:lnR w="1270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50" b="0" dirty="0" smtClean="0"/>
                        <a:t>5%</a:t>
                      </a:r>
                      <a:endParaRPr lang="en-US" sz="1050" b="0" dirty="0"/>
                    </a:p>
                  </a:txBody>
                  <a:tcPr anchor="ctr">
                    <a:lnL w="12700" cap="flat" cmpd="sng" algn="ctr">
                      <a:solidFill>
                        <a:schemeClr val="tx1">
                          <a:lumMod val="50000"/>
                          <a:lumOff val="50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50" b="0" dirty="0" smtClean="0"/>
                        <a:t>6%</a:t>
                      </a:r>
                      <a:endParaRPr lang="en-US" sz="1050" b="0" dirty="0"/>
                    </a:p>
                  </a:txBody>
                  <a:tcPr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50" b="0" dirty="0" smtClean="0"/>
                        <a:t>6%</a:t>
                      </a:r>
                      <a:endParaRPr lang="en-US" sz="1050" b="0" dirty="0"/>
                    </a:p>
                  </a:txBody>
                  <a:tcPr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31</a:t>
            </a:fld>
            <a:endParaRPr lang="en-US" dirty="0"/>
          </a:p>
        </p:txBody>
      </p:sp>
    </p:spTree>
    <p:extLst>
      <p:ext uri="{BB962C8B-B14F-4D97-AF65-F5344CB8AC3E}">
        <p14:creationId xmlns:p14="http://schemas.microsoft.com/office/powerpoint/2010/main" val="1258869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61965" y="2336182"/>
            <a:ext cx="6496234" cy="1021557"/>
          </a:xfrm>
        </p:spPr>
        <p:txBody>
          <a:bodyPr/>
          <a:lstStyle/>
          <a:p>
            <a:r>
              <a:rPr lang="en-US" i="1" dirty="0" smtClean="0"/>
              <a:t>On THE TABLE </a:t>
            </a:r>
            <a:r>
              <a:rPr lang="en-US" dirty="0" smtClean="0"/>
              <a:t>CONVERSATION</a:t>
            </a:r>
            <a:r>
              <a:rPr lang="en-US" i="1" dirty="0" smtClean="0"/>
              <a:t> </a:t>
            </a:r>
            <a:r>
              <a:rPr lang="en-US" dirty="0" smtClean="0"/>
              <a:t>EXPERIENCE</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32</a:t>
            </a:fld>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3666" y="1208016"/>
            <a:ext cx="2379070" cy="906978"/>
          </a:xfrm>
          <a:prstGeom prst="rect">
            <a:avLst/>
          </a:prstGeom>
        </p:spPr>
      </p:pic>
    </p:spTree>
    <p:extLst>
      <p:ext uri="{BB962C8B-B14F-4D97-AF65-F5344CB8AC3E}">
        <p14:creationId xmlns:p14="http://schemas.microsoft.com/office/powerpoint/2010/main" val="4557338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94680120"/>
              </p:ext>
            </p:extLst>
          </p:nvPr>
        </p:nvGraphicFramePr>
        <p:xfrm>
          <a:off x="1329249" y="1526729"/>
          <a:ext cx="7557628" cy="3386138"/>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1329249" y="1759256"/>
            <a:ext cx="6891574" cy="2528897"/>
          </a:xfrm>
          <a:prstGeom prst="rect">
            <a:avLst/>
          </a:prstGeom>
          <a:noFill/>
        </p:spPr>
        <p:txBody>
          <a:bodyPr wrap="square" rtlCol="0">
            <a:spAutoFit/>
          </a:bodyPr>
          <a:lstStyle/>
          <a:p>
            <a:pPr algn="l" fontAlgn="b" hangingPunct="0">
              <a:lnSpc>
                <a:spcPts val="1400"/>
              </a:lnSpc>
              <a:spcBef>
                <a:spcPts val="4200"/>
              </a:spcBef>
            </a:pPr>
            <a:r>
              <a:rPr lang="en-US" dirty="0" smtClean="0"/>
              <a:t>I </a:t>
            </a:r>
            <a:r>
              <a:rPr lang="en-US" dirty="0"/>
              <a:t>spoke with at least one person that I did not already know	</a:t>
            </a:r>
          </a:p>
          <a:p>
            <a:pPr algn="l" fontAlgn="b">
              <a:lnSpc>
                <a:spcPts val="1400"/>
              </a:lnSpc>
              <a:spcBef>
                <a:spcPts val="3600"/>
              </a:spcBef>
            </a:pPr>
            <a:r>
              <a:rPr lang="en-US" dirty="0"/>
              <a:t>The conversation helped me better understand how I can take action to </a:t>
            </a:r>
            <a:br>
              <a:rPr lang="en-US" dirty="0"/>
            </a:br>
            <a:r>
              <a:rPr lang="en-US" dirty="0"/>
              <a:t>help address issues and challenges in my community	</a:t>
            </a:r>
          </a:p>
          <a:p>
            <a:pPr algn="l" fontAlgn="b">
              <a:lnSpc>
                <a:spcPts val="1400"/>
              </a:lnSpc>
              <a:spcBef>
                <a:spcPts val="4200"/>
              </a:spcBef>
            </a:pPr>
            <a:r>
              <a:rPr lang="en-US" dirty="0" smtClean="0"/>
              <a:t>I </a:t>
            </a:r>
            <a:r>
              <a:rPr lang="en-US" dirty="0"/>
              <a:t>learned about important issues in my community	</a:t>
            </a:r>
          </a:p>
          <a:p>
            <a:pPr algn="l" fontAlgn="b">
              <a:lnSpc>
                <a:spcPts val="1400"/>
              </a:lnSpc>
              <a:spcBef>
                <a:spcPts val="4200"/>
              </a:spcBef>
            </a:pPr>
            <a:r>
              <a:rPr lang="en-US" dirty="0" smtClean="0"/>
              <a:t>I </a:t>
            </a:r>
            <a:r>
              <a:rPr lang="en-US" dirty="0"/>
              <a:t>exchanged contact information with at least one person that I did not already </a:t>
            </a:r>
            <a:r>
              <a:rPr lang="en-US" dirty="0" smtClean="0"/>
              <a:t>know</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33</a:t>
            </a:fld>
            <a:endParaRPr lang="en-US" dirty="0"/>
          </a:p>
        </p:txBody>
      </p:sp>
      <p:sp>
        <p:nvSpPr>
          <p:cNvPr id="6" name="Rectangle 5"/>
          <p:cNvSpPr/>
          <p:nvPr/>
        </p:nvSpPr>
        <p:spPr>
          <a:xfrm>
            <a:off x="770270" y="1254620"/>
            <a:ext cx="7719133" cy="307777"/>
          </a:xfrm>
          <a:prstGeom prst="rect">
            <a:avLst/>
          </a:prstGeom>
        </p:spPr>
        <p:txBody>
          <a:bodyPr wrap="square">
            <a:spAutoFit/>
          </a:bodyPr>
          <a:lstStyle/>
          <a:p>
            <a:r>
              <a:rPr lang="en-US" i="1" dirty="0" smtClean="0">
                <a:solidFill>
                  <a:schemeClr val="tx1">
                    <a:lumMod val="65000"/>
                    <a:lumOff val="35000"/>
                  </a:schemeClr>
                </a:solidFill>
              </a:rPr>
              <a:t>Which of these apply to you related to your </a:t>
            </a:r>
            <a:r>
              <a:rPr lang="en-US" dirty="0" smtClean="0">
                <a:solidFill>
                  <a:schemeClr val="tx1">
                    <a:lumMod val="65000"/>
                    <a:lumOff val="35000"/>
                  </a:schemeClr>
                </a:solidFill>
              </a:rPr>
              <a:t>On the Table </a:t>
            </a:r>
            <a:r>
              <a:rPr lang="en-US" i="1" dirty="0" smtClean="0">
                <a:solidFill>
                  <a:schemeClr val="tx1">
                    <a:lumMod val="65000"/>
                    <a:lumOff val="35000"/>
                  </a:schemeClr>
                </a:solidFill>
              </a:rPr>
              <a:t>experience?</a:t>
            </a:r>
            <a:endParaRPr lang="en-US" i="1" dirty="0">
              <a:solidFill>
                <a:schemeClr val="tx1">
                  <a:lumMod val="65000"/>
                  <a:lumOff val="35000"/>
                </a:schemeClr>
              </a:solidFill>
            </a:endParaRPr>
          </a:p>
        </p:txBody>
      </p:sp>
      <p:pic>
        <p:nvPicPr>
          <p:cNvPr id="10241" name="Picture 1" descr="C:\Users\lsteinmetz\Downloads\noun_29970_65656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951" y="1570710"/>
            <a:ext cx="554603" cy="554603"/>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lstStyle/>
          <a:p>
            <a:r>
              <a:rPr lang="en-US" dirty="0"/>
              <a:t>OTT conversations led to connections and better understanding of issues and how to address them</a:t>
            </a:r>
            <a:r>
              <a:rPr lang="en-US" dirty="0" smtClean="0"/>
              <a:t>.</a:t>
            </a:r>
            <a:endParaRPr lang="en-US" dirty="0"/>
          </a:p>
        </p:txBody>
      </p:sp>
      <p:pic>
        <p:nvPicPr>
          <p:cNvPr id="10" name="Picture 2" descr="C:\Users\lsteinmetz\Downloads\noun_1082784_656565.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14813">
            <a:off x="585689" y="2864251"/>
            <a:ext cx="945122" cy="94512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lsteinmetz\Downloads\noun_1626434_625d5d.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0043" y="2251841"/>
            <a:ext cx="635633" cy="63563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 descr="C:\Users\lsteinmetz\Downloads\noun_29970_65656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949" y="3901064"/>
            <a:ext cx="554603" cy="554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3688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Nine in 10 are likely to take specific actions regarding something they discussed during their </a:t>
            </a:r>
            <a:r>
              <a:rPr lang="en-US" i="1" dirty="0" smtClean="0"/>
              <a:t>OTT </a:t>
            </a:r>
            <a:r>
              <a:rPr lang="en-US" dirty="0" smtClean="0"/>
              <a:t>conversation.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8293998"/>
              </p:ext>
            </p:extLst>
          </p:nvPr>
        </p:nvGraphicFramePr>
        <p:xfrm>
          <a:off x="688308" y="1389267"/>
          <a:ext cx="3535507" cy="338613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34</a:t>
            </a:fld>
            <a:endParaRPr lang="en-US" dirty="0"/>
          </a:p>
        </p:txBody>
      </p:sp>
      <p:sp>
        <p:nvSpPr>
          <p:cNvPr id="5" name="Rectangle 4"/>
          <p:cNvSpPr/>
          <p:nvPr/>
        </p:nvSpPr>
        <p:spPr>
          <a:xfrm>
            <a:off x="1482415" y="988608"/>
            <a:ext cx="6179170" cy="523220"/>
          </a:xfrm>
          <a:prstGeom prst="rect">
            <a:avLst/>
          </a:prstGeom>
        </p:spPr>
        <p:txBody>
          <a:bodyPr wrap="square">
            <a:spAutoFit/>
          </a:bodyPr>
          <a:lstStyle/>
          <a:p>
            <a:r>
              <a:rPr lang="en-US" i="1" dirty="0" smtClean="0">
                <a:solidFill>
                  <a:schemeClr val="tx1">
                    <a:lumMod val="65000"/>
                    <a:lumOff val="35000"/>
                  </a:schemeClr>
                </a:solidFill>
              </a:rPr>
              <a:t>How likely are you to take specific actions or next steps regarding an issue or solution discussed at your </a:t>
            </a:r>
            <a:r>
              <a:rPr lang="en-US" dirty="0" smtClean="0">
                <a:solidFill>
                  <a:schemeClr val="tx1">
                    <a:lumMod val="65000"/>
                    <a:lumOff val="35000"/>
                  </a:schemeClr>
                </a:solidFill>
              </a:rPr>
              <a:t>On the Table</a:t>
            </a:r>
            <a:r>
              <a:rPr lang="en-US" i="1" dirty="0" smtClean="0">
                <a:solidFill>
                  <a:schemeClr val="tx1">
                    <a:lumMod val="65000"/>
                    <a:lumOff val="35000"/>
                  </a:schemeClr>
                </a:solidFill>
              </a:rPr>
              <a:t> conversation?</a:t>
            </a:r>
            <a:endParaRPr lang="en-US" i="1" dirty="0">
              <a:solidFill>
                <a:schemeClr val="tx1">
                  <a:lumMod val="65000"/>
                  <a:lumOff val="35000"/>
                </a:schemeClr>
              </a:solidFill>
            </a:endParaRPr>
          </a:p>
        </p:txBody>
      </p:sp>
      <p:sp>
        <p:nvSpPr>
          <p:cNvPr id="7" name="TextBox 6"/>
          <p:cNvSpPr txBox="1"/>
          <p:nvPr/>
        </p:nvSpPr>
        <p:spPr>
          <a:xfrm>
            <a:off x="1247863" y="3267938"/>
            <a:ext cx="781396" cy="430887"/>
          </a:xfrm>
          <a:prstGeom prst="rect">
            <a:avLst/>
          </a:prstGeom>
          <a:noFill/>
        </p:spPr>
        <p:txBody>
          <a:bodyPr wrap="square" rtlCol="0">
            <a:spAutoFit/>
          </a:bodyPr>
          <a:lstStyle/>
          <a:p>
            <a:r>
              <a:rPr lang="en-US" sz="1100" b="1" dirty="0" smtClean="0">
                <a:solidFill>
                  <a:schemeClr val="bg1"/>
                </a:solidFill>
              </a:rPr>
              <a:t>Very likely</a:t>
            </a:r>
            <a:endParaRPr lang="en-US" sz="1100" b="1" dirty="0">
              <a:solidFill>
                <a:schemeClr val="bg1"/>
              </a:solidFill>
            </a:endParaRPr>
          </a:p>
        </p:txBody>
      </p:sp>
      <p:sp>
        <p:nvSpPr>
          <p:cNvPr id="8" name="TextBox 7"/>
          <p:cNvSpPr txBox="1"/>
          <p:nvPr/>
        </p:nvSpPr>
        <p:spPr>
          <a:xfrm>
            <a:off x="1419005" y="1645368"/>
            <a:ext cx="490840" cy="276999"/>
          </a:xfrm>
          <a:prstGeom prst="rect">
            <a:avLst/>
          </a:prstGeom>
          <a:noFill/>
        </p:spPr>
        <p:txBody>
          <a:bodyPr wrap="none" rtlCol="0">
            <a:spAutoFit/>
          </a:bodyPr>
          <a:lstStyle/>
          <a:p>
            <a:r>
              <a:rPr lang="en-US" sz="1200" b="1" dirty="0" smtClean="0"/>
              <a:t>91%</a:t>
            </a:r>
            <a:endParaRPr lang="en-US" sz="1200" b="1" dirty="0"/>
          </a:p>
        </p:txBody>
      </p:sp>
      <p:graphicFrame>
        <p:nvGraphicFramePr>
          <p:cNvPr id="9" name="Table 8"/>
          <p:cNvGraphicFramePr>
            <a:graphicFrameLocks noGrp="1"/>
          </p:cNvGraphicFramePr>
          <p:nvPr>
            <p:extLst>
              <p:ext uri="{D42A27DB-BD31-4B8C-83A1-F6EECF244321}">
                <p14:modId xmlns:p14="http://schemas.microsoft.com/office/powerpoint/2010/main" val="1358120113"/>
              </p:ext>
            </p:extLst>
          </p:nvPr>
        </p:nvGraphicFramePr>
        <p:xfrm>
          <a:off x="5197232" y="1645368"/>
          <a:ext cx="2751015" cy="3129788"/>
        </p:xfrm>
        <a:graphic>
          <a:graphicData uri="http://schemas.openxmlformats.org/drawingml/2006/table">
            <a:tbl>
              <a:tblPr firstRow="1" bandRow="1">
                <a:tableStyleId>{5C22544A-7EE6-4342-B048-85BDC9FD1C3A}</a:tableStyleId>
              </a:tblPr>
              <a:tblGrid>
                <a:gridCol w="1930400"/>
                <a:gridCol w="820615"/>
              </a:tblGrid>
              <a:tr h="212432">
                <a:tc gridSpan="2">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lang="en-US" sz="1000" b="1" dirty="0" smtClean="0">
                          <a:solidFill>
                            <a:schemeClr val="bg1"/>
                          </a:solidFill>
                        </a:rPr>
                        <a:t>VERY likely to take action</a:t>
                      </a:r>
                    </a:p>
                  </a:txBody>
                  <a:tcPr anchor="ctr">
                    <a:lnL w="6350" cap="flat" cmpd="sng" algn="ctr">
                      <a:solidFill>
                        <a:srgbClr val="5388FF"/>
                      </a:solidFill>
                      <a:prstDash val="solid"/>
                      <a:round/>
                      <a:headEnd type="none" w="med" len="med"/>
                      <a:tailEnd type="none" w="med" len="med"/>
                    </a:lnL>
                    <a:lnR w="6350" cap="flat" cmpd="sng" algn="ctr">
                      <a:solidFill>
                        <a:srgbClr val="5388FF"/>
                      </a:solidFill>
                      <a:prstDash val="solid"/>
                      <a:round/>
                      <a:headEnd type="none" w="med" len="med"/>
                      <a:tailEnd type="none" w="med" len="med"/>
                    </a:lnR>
                    <a:lnT w="6350" cap="flat" cmpd="sng" algn="ctr">
                      <a:solidFill>
                        <a:srgbClr val="5388FF"/>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lnSpc>
                          <a:spcPts val="1000"/>
                        </a:lnSpc>
                      </a:pPr>
                      <a:endParaRPr lang="en-US" sz="1000" b="1" dirty="0">
                        <a:solidFill>
                          <a:schemeClr val="bg1"/>
                        </a:solidFill>
                      </a:endParaRPr>
                    </a:p>
                  </a:txBody>
                  <a:tcPr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212432">
                <a:tc>
                  <a:txBody>
                    <a:bodyPr/>
                    <a:lstStyle/>
                    <a:p>
                      <a:pPr>
                        <a:lnSpc>
                          <a:spcPts val="1000"/>
                        </a:lnSpc>
                      </a:pPr>
                      <a:r>
                        <a:rPr lang="en-US" sz="900" b="0" dirty="0" smtClean="0">
                          <a:solidFill>
                            <a:schemeClr val="tx1">
                              <a:lumMod val="75000"/>
                              <a:lumOff val="25000"/>
                            </a:schemeClr>
                          </a:solidFill>
                        </a:rPr>
                        <a:t>Whites</a:t>
                      </a: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defTabSz="914400" rtl="0" eaLnBrk="1" latinLnBrk="0" hangingPunct="1">
                        <a:lnSpc>
                          <a:spcPct val="115000"/>
                        </a:lnSpc>
                        <a:spcBef>
                          <a:spcPts val="0"/>
                        </a:spcBef>
                        <a:spcAft>
                          <a:spcPts val="0"/>
                        </a:spcAft>
                      </a:pPr>
                      <a:r>
                        <a:rPr lang="en-US" sz="900" b="0" kern="1200" dirty="0" smtClean="0">
                          <a:solidFill>
                            <a:schemeClr val="tx1"/>
                          </a:solidFill>
                          <a:effectLst/>
                          <a:latin typeface="+mn-lt"/>
                          <a:ea typeface="Calibri"/>
                          <a:cs typeface="Calibri"/>
                        </a:rPr>
                        <a:t>49%</a:t>
                      </a:r>
                      <a:endParaRPr lang="en-US" sz="900" b="0" kern="1200" dirty="0">
                        <a:solidFill>
                          <a:schemeClr val="tx1"/>
                        </a:solidFill>
                        <a:effectLst/>
                        <a:latin typeface="+mn-lt"/>
                        <a:ea typeface="Calibri"/>
                        <a:cs typeface="Calibri"/>
                      </a:endParaRPr>
                    </a:p>
                  </a:txBody>
                  <a:tcPr marL="68580" marR="68580" marT="0" marB="0" anchor="ctr">
                    <a:lnL w="12700" cmpd="sng">
                      <a:noFill/>
                    </a:lnL>
                    <a:lnR w="6350" cap="flat" cmpd="sng" algn="ctr">
                      <a:solidFill>
                        <a:srgbClr val="5388FF"/>
                      </a:solidFill>
                      <a:prstDash val="solid"/>
                      <a:round/>
                      <a:headEnd type="none" w="med" len="med"/>
                      <a:tailEnd type="none" w="med" len="med"/>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212432">
                <a:tc>
                  <a:txBody>
                    <a:bodyPr/>
                    <a:lstStyle/>
                    <a:p>
                      <a:pPr>
                        <a:lnSpc>
                          <a:spcPts val="1000"/>
                        </a:lnSpc>
                      </a:pPr>
                      <a:r>
                        <a:rPr lang="en-US" sz="900" b="1" dirty="0" smtClean="0">
                          <a:solidFill>
                            <a:schemeClr val="tx1">
                              <a:lumMod val="75000"/>
                              <a:lumOff val="25000"/>
                            </a:schemeClr>
                          </a:solidFill>
                        </a:rPr>
                        <a:t>Participants</a:t>
                      </a:r>
                      <a:r>
                        <a:rPr lang="en-US" sz="900" b="1" baseline="0" dirty="0" smtClean="0">
                          <a:solidFill>
                            <a:schemeClr val="tx1">
                              <a:lumMod val="75000"/>
                              <a:lumOff val="25000"/>
                            </a:schemeClr>
                          </a:solidFill>
                        </a:rPr>
                        <a:t> of color</a:t>
                      </a:r>
                      <a:endParaRPr lang="en-US" sz="900" b="1"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12700" cmpd="sng">
                      <a:noFill/>
                    </a:lnT>
                    <a:lnB w="6350" cap="flat" cmpd="sng" algn="ctr">
                      <a:noFill/>
                      <a:prstDash val="lgDash"/>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marL="0" marR="0" algn="ctr" defTabSz="914400" rtl="0" eaLnBrk="1" latinLnBrk="0" hangingPunct="1">
                        <a:lnSpc>
                          <a:spcPct val="115000"/>
                        </a:lnSpc>
                        <a:spcBef>
                          <a:spcPts val="0"/>
                        </a:spcBef>
                        <a:spcAft>
                          <a:spcPts val="0"/>
                        </a:spcAft>
                      </a:pPr>
                      <a:r>
                        <a:rPr lang="en-US" sz="900" b="1" kern="1200" dirty="0" smtClean="0">
                          <a:solidFill>
                            <a:schemeClr val="tx1"/>
                          </a:solidFill>
                          <a:effectLst/>
                          <a:latin typeface="+mn-lt"/>
                          <a:ea typeface="Calibri"/>
                          <a:cs typeface="Calibri"/>
                        </a:rPr>
                        <a:t>66%</a:t>
                      </a:r>
                      <a:endParaRPr lang="en-US" sz="900" b="1" kern="1200" dirty="0">
                        <a:solidFill>
                          <a:schemeClr val="tx1"/>
                        </a:solidFill>
                        <a:effectLst/>
                        <a:latin typeface="+mn-lt"/>
                        <a:ea typeface="Calibri"/>
                        <a:cs typeface="Calibri"/>
                      </a:endParaRPr>
                    </a:p>
                  </a:txBody>
                  <a:tcPr marL="68580" marR="68580" marT="0" marB="0" anchor="ctr">
                    <a:lnL w="12700" cmpd="sng">
                      <a:noFill/>
                    </a:lnL>
                    <a:lnR w="6350" cap="flat" cmpd="sng" algn="ctr">
                      <a:solidFill>
                        <a:srgbClr val="5388FF"/>
                      </a:solidFill>
                      <a:prstDash val="solid"/>
                      <a:round/>
                      <a:headEnd type="none" w="med" len="med"/>
                      <a:tailEnd type="none" w="med" len="med"/>
                    </a:lnR>
                    <a:lnT w="12700" cmpd="sng">
                      <a:noFill/>
                    </a:lnT>
                    <a:lnB w="6350" cap="flat" cmpd="sng" algn="ctr">
                      <a:noFill/>
                      <a:prstDash val="lgDash"/>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r>
              <a:tr h="212432">
                <a:tc>
                  <a:txBody>
                    <a:bodyPr/>
                    <a:lstStyle/>
                    <a:p>
                      <a:pPr>
                        <a:lnSpc>
                          <a:spcPts val="1000"/>
                        </a:lnSpc>
                      </a:pPr>
                      <a:r>
                        <a:rPr lang="en-US" sz="900" b="1" dirty="0" smtClean="0">
                          <a:solidFill>
                            <a:schemeClr val="tx1">
                              <a:lumMod val="75000"/>
                              <a:lumOff val="25000"/>
                            </a:schemeClr>
                          </a:solidFill>
                        </a:rPr>
                        <a:t>African</a:t>
                      </a:r>
                      <a:r>
                        <a:rPr lang="en-US" sz="900" b="1" baseline="0" dirty="0" smtClean="0">
                          <a:solidFill>
                            <a:schemeClr val="tx1">
                              <a:lumMod val="75000"/>
                              <a:lumOff val="25000"/>
                            </a:schemeClr>
                          </a:solidFill>
                        </a:rPr>
                        <a:t> Americans</a:t>
                      </a:r>
                      <a:endParaRPr lang="en-US" sz="900" b="1"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lgDash"/>
                      <a:round/>
                      <a:headEnd type="none" w="med" len="med"/>
                      <a:tailEnd type="none" w="med" len="med"/>
                    </a:lnT>
                    <a:lnB w="6350" cap="flat" cmpd="sng" algn="ctr">
                      <a:solidFill>
                        <a:schemeClr val="accent2"/>
                      </a:solidFill>
                      <a:prstDash val="lgDash"/>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marL="0" marR="0" algn="ctr" defTabSz="914400" rtl="0" eaLnBrk="1" latinLnBrk="0" hangingPunct="1">
                        <a:lnSpc>
                          <a:spcPct val="115000"/>
                        </a:lnSpc>
                        <a:spcBef>
                          <a:spcPts val="0"/>
                        </a:spcBef>
                        <a:spcAft>
                          <a:spcPts val="0"/>
                        </a:spcAft>
                      </a:pPr>
                      <a:r>
                        <a:rPr lang="en-US" sz="900" b="1" kern="1200" dirty="0" smtClean="0">
                          <a:solidFill>
                            <a:schemeClr val="tx1"/>
                          </a:solidFill>
                          <a:effectLst/>
                          <a:latin typeface="+mn-lt"/>
                          <a:ea typeface="Calibri"/>
                          <a:cs typeface="Calibri"/>
                        </a:rPr>
                        <a:t>64%</a:t>
                      </a:r>
                      <a:endParaRPr lang="en-US" sz="900" b="1" kern="1200" dirty="0">
                        <a:solidFill>
                          <a:schemeClr val="tx1"/>
                        </a:solidFill>
                        <a:effectLst/>
                        <a:latin typeface="+mn-lt"/>
                        <a:ea typeface="Calibri"/>
                        <a:cs typeface="Calibri"/>
                      </a:endParaRPr>
                    </a:p>
                  </a:txBody>
                  <a:tcPr marL="68580" marR="68580" marT="0" marB="0" anchor="ctr">
                    <a:lnL w="12700" cmpd="sng">
                      <a:noFill/>
                    </a:lnL>
                    <a:lnR w="6350" cap="flat" cmpd="sng" algn="ctr">
                      <a:solidFill>
                        <a:srgbClr val="5388FF"/>
                      </a:solidFill>
                      <a:prstDash val="solid"/>
                      <a:round/>
                      <a:headEnd type="none" w="med" len="med"/>
                      <a:tailEnd type="none" w="med" len="med"/>
                    </a:lnR>
                    <a:lnT w="6350" cap="flat" cmpd="sng" algn="ctr">
                      <a:noFill/>
                      <a:prstDash val="lgDash"/>
                      <a:round/>
                      <a:headEnd type="none" w="med" len="med"/>
                      <a:tailEnd type="none" w="med" len="med"/>
                    </a:lnT>
                    <a:lnB w="6350" cap="flat" cmpd="sng" algn="ctr">
                      <a:solidFill>
                        <a:schemeClr val="accent2"/>
                      </a:solidFill>
                      <a:prstDash val="lgDash"/>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r>
              <a:tr h="212432">
                <a:tc>
                  <a:txBody>
                    <a:bodyPr/>
                    <a:lstStyle/>
                    <a:p>
                      <a:pPr>
                        <a:lnSpc>
                          <a:spcPts val="1000"/>
                        </a:lnSpc>
                      </a:pPr>
                      <a:r>
                        <a:rPr lang="en-US" sz="900" b="0" dirty="0" smtClean="0">
                          <a:solidFill>
                            <a:schemeClr val="tx1">
                              <a:lumMod val="75000"/>
                              <a:lumOff val="25000"/>
                            </a:schemeClr>
                          </a:solidFill>
                        </a:rPr>
                        <a:t>North</a:t>
                      </a:r>
                      <a:endParaRPr lang="en-US" sz="900" b="0"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2"/>
                      </a:solid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algn="ctr" defTabSz="914400" rtl="0" eaLnBrk="1" latinLnBrk="0" hangingPunct="1">
                        <a:lnSpc>
                          <a:spcPct val="115000"/>
                        </a:lnSpc>
                        <a:spcBef>
                          <a:spcPts val="0"/>
                        </a:spcBef>
                        <a:spcAft>
                          <a:spcPts val="0"/>
                        </a:spcAft>
                      </a:pPr>
                      <a:r>
                        <a:rPr lang="en-US" sz="900" b="0" kern="1200" dirty="0" smtClean="0">
                          <a:solidFill>
                            <a:schemeClr val="tx1"/>
                          </a:solidFill>
                          <a:effectLst/>
                          <a:latin typeface="+mn-lt"/>
                          <a:ea typeface="Calibri"/>
                          <a:cs typeface="Calibri"/>
                        </a:rPr>
                        <a:t>50%</a:t>
                      </a:r>
                      <a:endParaRPr lang="en-US" sz="900" b="0" kern="1200" dirty="0">
                        <a:solidFill>
                          <a:schemeClr val="tx1"/>
                        </a:solidFill>
                        <a:effectLst/>
                        <a:latin typeface="+mn-lt"/>
                        <a:ea typeface="Calibri"/>
                        <a:cs typeface="Calibri"/>
                      </a:endParaRPr>
                    </a:p>
                  </a:txBody>
                  <a:tcPr marL="68580" marR="68580" marT="0" marB="0" anchor="ctr">
                    <a:lnL w="12700" cmpd="sng">
                      <a:noFill/>
                    </a:lnL>
                    <a:lnR w="6350" cap="flat" cmpd="sng" algn="ctr">
                      <a:solidFill>
                        <a:srgbClr val="5388FF"/>
                      </a:solidFill>
                      <a:prstDash val="solid"/>
                      <a:round/>
                      <a:headEnd type="none" w="med" len="med"/>
                      <a:tailEnd type="none" w="med" len="med"/>
                    </a:lnR>
                    <a:lnT w="6350" cap="flat" cmpd="sng" algn="ctr">
                      <a:solidFill>
                        <a:schemeClr val="accent2"/>
                      </a:solid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r>
              <a:tr h="212432">
                <a:tc>
                  <a:txBody>
                    <a:bodyPr/>
                    <a:lstStyle/>
                    <a:p>
                      <a:pPr>
                        <a:lnSpc>
                          <a:spcPts val="1000"/>
                        </a:lnSpc>
                      </a:pPr>
                      <a:r>
                        <a:rPr lang="en-US" sz="900" b="1" dirty="0" smtClean="0">
                          <a:solidFill>
                            <a:schemeClr val="tx1">
                              <a:lumMod val="75000"/>
                              <a:lumOff val="25000"/>
                            </a:schemeClr>
                          </a:solidFill>
                        </a:rPr>
                        <a:t>South</a:t>
                      </a:r>
                      <a:endParaRPr lang="en-US" sz="900" b="1"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lgDash"/>
                      <a:round/>
                      <a:headEnd type="none" w="med" len="med"/>
                      <a:tailEnd type="none" w="med" len="med"/>
                    </a:lnT>
                    <a:lnB w="12700" cmpd="sng">
                      <a:noFill/>
                    </a:lnB>
                    <a:lnTlToBr w="12700" cmpd="sng">
                      <a:noFill/>
                      <a:prstDash val="solid"/>
                    </a:lnTlToBr>
                    <a:lnBlToTr w="12700" cmpd="sng">
                      <a:noFill/>
                      <a:prstDash val="solid"/>
                    </a:lnBlToTr>
                    <a:solidFill>
                      <a:schemeClr val="accent2">
                        <a:lumMod val="40000"/>
                        <a:lumOff val="6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900" b="1" kern="1200" dirty="0" smtClean="0">
                          <a:solidFill>
                            <a:schemeClr val="tx1"/>
                          </a:solidFill>
                          <a:effectLst/>
                          <a:latin typeface="+mn-lt"/>
                          <a:ea typeface="Calibri"/>
                          <a:cs typeface="Calibri"/>
                        </a:rPr>
                        <a:t>66%</a:t>
                      </a:r>
                      <a:endParaRPr lang="en-US" sz="900" b="1" kern="1200" dirty="0">
                        <a:solidFill>
                          <a:schemeClr val="tx1"/>
                        </a:solidFill>
                        <a:effectLst/>
                        <a:latin typeface="+mn-lt"/>
                        <a:ea typeface="Calibri"/>
                        <a:cs typeface="Calibri"/>
                      </a:endParaRPr>
                    </a:p>
                  </a:txBody>
                  <a:tcPr marL="68580" marR="68580" marT="0" marB="0" anchor="ctr">
                    <a:lnL w="12700" cmpd="sng">
                      <a:noFill/>
                    </a:lnL>
                    <a:lnR w="6350" cap="flat" cmpd="sng" algn="ctr">
                      <a:solidFill>
                        <a:srgbClr val="5388FF"/>
                      </a:solidFill>
                      <a:prstDash val="solid"/>
                      <a:round/>
                      <a:headEnd type="none" w="med" len="med"/>
                      <a:tailEnd type="none" w="med" len="med"/>
                    </a:lnR>
                    <a:lnT w="6350" cap="flat" cmpd="sng" algn="ctr">
                      <a:noFill/>
                      <a:prstDash val="lgDash"/>
                      <a:round/>
                      <a:headEnd type="none" w="med" len="med"/>
                      <a:tailEnd type="none" w="med" len="med"/>
                    </a:lnT>
                    <a:lnB w="12700" cmpd="sng">
                      <a:noFill/>
                    </a:lnB>
                    <a:lnTlToBr w="12700" cmpd="sng">
                      <a:noFill/>
                      <a:prstDash val="solid"/>
                    </a:lnTlToBr>
                    <a:lnBlToTr w="12700" cmpd="sng">
                      <a:noFill/>
                      <a:prstDash val="solid"/>
                    </a:lnBlToTr>
                    <a:solidFill>
                      <a:schemeClr val="accent2">
                        <a:lumMod val="40000"/>
                        <a:lumOff val="60000"/>
                      </a:schemeClr>
                    </a:solidFill>
                  </a:tcPr>
                </a:tc>
              </a:tr>
              <a:tr h="212432">
                <a:tc>
                  <a:txBody>
                    <a:bodyPr/>
                    <a:lstStyle/>
                    <a:p>
                      <a:pPr>
                        <a:lnSpc>
                          <a:spcPts val="1000"/>
                        </a:lnSpc>
                      </a:pPr>
                      <a:r>
                        <a:rPr lang="en-US" sz="900" b="1" dirty="0" smtClean="0">
                          <a:solidFill>
                            <a:schemeClr val="tx1">
                              <a:lumMod val="75000"/>
                              <a:lumOff val="25000"/>
                            </a:schemeClr>
                          </a:solidFill>
                        </a:rPr>
                        <a:t>East</a:t>
                      </a:r>
                      <a:endParaRPr lang="en-US" sz="900" b="1"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40000"/>
                        <a:lumOff val="6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900" b="1" kern="1200" dirty="0" smtClean="0">
                          <a:solidFill>
                            <a:schemeClr val="tx1"/>
                          </a:solidFill>
                          <a:effectLst/>
                          <a:latin typeface="+mn-lt"/>
                          <a:ea typeface="Calibri"/>
                          <a:cs typeface="Calibri"/>
                        </a:rPr>
                        <a:t>65%</a:t>
                      </a:r>
                      <a:endParaRPr lang="en-US" sz="900" b="1" kern="1200" dirty="0">
                        <a:solidFill>
                          <a:schemeClr val="tx1"/>
                        </a:solidFill>
                        <a:effectLst/>
                        <a:latin typeface="+mn-lt"/>
                        <a:ea typeface="Calibri"/>
                        <a:cs typeface="Calibri"/>
                      </a:endParaRPr>
                    </a:p>
                  </a:txBody>
                  <a:tcPr marL="68580" marR="68580" marT="0" marB="0" anchor="ctr">
                    <a:lnL w="12700" cmpd="sng">
                      <a:noFill/>
                    </a:lnL>
                    <a:lnR w="6350" cap="flat" cmpd="sng" algn="ctr">
                      <a:solidFill>
                        <a:srgbClr val="5388FF"/>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40000"/>
                        <a:lumOff val="60000"/>
                      </a:schemeClr>
                    </a:solidFill>
                  </a:tcPr>
                </a:tc>
              </a:tr>
              <a:tr h="162710">
                <a:tc>
                  <a:txBody>
                    <a:bodyPr/>
                    <a:lstStyle/>
                    <a:p>
                      <a:pPr>
                        <a:lnSpc>
                          <a:spcPts val="1000"/>
                        </a:lnSpc>
                      </a:pPr>
                      <a:r>
                        <a:rPr lang="en-US" sz="900" dirty="0" smtClean="0">
                          <a:solidFill>
                            <a:schemeClr val="tx1">
                              <a:lumMod val="75000"/>
                              <a:lumOff val="25000"/>
                            </a:schemeClr>
                          </a:solidFill>
                        </a:rPr>
                        <a:t>West</a:t>
                      </a:r>
                      <a:endParaRPr lang="en-US" sz="900"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12700" cmpd="sng">
                      <a:noFill/>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900" b="0" kern="1200" dirty="0" smtClean="0">
                          <a:solidFill>
                            <a:schemeClr val="tx1"/>
                          </a:solidFill>
                          <a:effectLst/>
                          <a:latin typeface="+mn-lt"/>
                          <a:ea typeface="Calibri"/>
                          <a:cs typeface="Calibri"/>
                        </a:rPr>
                        <a:t>61%</a:t>
                      </a:r>
                      <a:endParaRPr lang="en-US" sz="900" b="0" kern="1200" dirty="0">
                        <a:solidFill>
                          <a:schemeClr val="tx1"/>
                        </a:solidFill>
                        <a:effectLst/>
                        <a:latin typeface="+mn-lt"/>
                        <a:ea typeface="Calibri"/>
                        <a:cs typeface="Calibri"/>
                      </a:endParaRPr>
                    </a:p>
                  </a:txBody>
                  <a:tcPr anchor="ctr">
                    <a:lnL w="12700" cmpd="sng">
                      <a:noFill/>
                    </a:lnL>
                    <a:lnR w="6350" cap="flat" cmpd="sng" algn="ctr">
                      <a:solidFill>
                        <a:srgbClr val="5388FF"/>
                      </a:solidFill>
                      <a:prstDash val="solid"/>
                      <a:round/>
                      <a:headEnd type="none" w="med" len="med"/>
                      <a:tailEnd type="none" w="med" len="med"/>
                    </a:lnR>
                    <a:lnT w="12700" cmpd="sng">
                      <a:noFill/>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r>
              <a:tr h="229229">
                <a:tc>
                  <a:txBody>
                    <a:bodyPr/>
                    <a:lstStyle/>
                    <a:p>
                      <a:pPr>
                        <a:lnSpc>
                          <a:spcPts val="1000"/>
                        </a:lnSpc>
                      </a:pPr>
                      <a:r>
                        <a:rPr lang="en-US" sz="900" dirty="0" smtClean="0">
                          <a:solidFill>
                            <a:schemeClr val="tx1">
                              <a:lumMod val="75000"/>
                              <a:lumOff val="25000"/>
                            </a:schemeClr>
                          </a:solidFill>
                        </a:rPr>
                        <a:t>Downtown</a:t>
                      </a:r>
                      <a:endParaRPr lang="en-US" sz="900"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lgDash"/>
                      <a:round/>
                      <a:headEnd type="none" w="med" len="med"/>
                      <a:tailEnd type="none" w="med" len="med"/>
                    </a:lnT>
                    <a:lnB w="6350" cap="flat" cmpd="sng" algn="ctr">
                      <a:solidFill>
                        <a:srgbClr val="5388FF"/>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900" b="0" kern="1200" dirty="0" smtClean="0">
                          <a:solidFill>
                            <a:schemeClr val="tx1"/>
                          </a:solidFill>
                          <a:effectLst/>
                          <a:latin typeface="+mn-lt"/>
                          <a:ea typeface="Calibri"/>
                          <a:cs typeface="Calibri"/>
                        </a:rPr>
                        <a:t>60%</a:t>
                      </a:r>
                      <a:endParaRPr lang="en-US" sz="900" b="0" kern="1200" dirty="0">
                        <a:solidFill>
                          <a:schemeClr val="tx1"/>
                        </a:solidFill>
                        <a:effectLst/>
                        <a:latin typeface="+mn-lt"/>
                        <a:ea typeface="Calibri"/>
                        <a:cs typeface="Calibri"/>
                      </a:endParaRPr>
                    </a:p>
                  </a:txBody>
                  <a:tcPr anchor="ctr">
                    <a:lnL w="12700" cmpd="sng">
                      <a:noFill/>
                    </a:lnL>
                    <a:lnR w="6350" cap="flat" cmpd="sng" algn="ctr">
                      <a:solidFill>
                        <a:srgbClr val="5388FF"/>
                      </a:solidFill>
                      <a:prstDash val="solid"/>
                      <a:round/>
                      <a:headEnd type="none" w="med" len="med"/>
                      <a:tailEnd type="none" w="med" len="med"/>
                    </a:lnR>
                    <a:lnT w="6350" cap="flat" cmpd="sng" algn="ctr">
                      <a:noFill/>
                      <a:prstDash val="lgDash"/>
                      <a:round/>
                      <a:headEnd type="none" w="med" len="med"/>
                      <a:tailEnd type="none" w="med" len="med"/>
                    </a:lnT>
                    <a:lnB w="6350" cap="flat" cmpd="sng" algn="ctr">
                      <a:solidFill>
                        <a:srgbClr val="5388FF"/>
                      </a:solidFill>
                      <a:prstDash val="lgDash"/>
                      <a:round/>
                      <a:headEnd type="none" w="med" len="med"/>
                      <a:tailEnd type="none" w="med" len="med"/>
                    </a:lnB>
                    <a:lnTlToBr w="12700" cmpd="sng">
                      <a:noFill/>
                      <a:prstDash val="solid"/>
                    </a:lnTlToBr>
                    <a:lnBlToTr w="12700" cmpd="sng">
                      <a:noFill/>
                      <a:prstDash val="solid"/>
                    </a:lnBlToTr>
                    <a:noFill/>
                  </a:tcPr>
                </a:tc>
              </a:tr>
              <a:tr h="212432">
                <a:tc>
                  <a:txBody>
                    <a:bodyPr/>
                    <a:lstStyle/>
                    <a:p>
                      <a:pPr>
                        <a:lnSpc>
                          <a:spcPts val="1000"/>
                        </a:lnSpc>
                      </a:pPr>
                      <a:r>
                        <a:rPr lang="en-US" sz="900" dirty="0" smtClean="0">
                          <a:solidFill>
                            <a:schemeClr val="tx1">
                              <a:lumMod val="75000"/>
                              <a:lumOff val="25000"/>
                            </a:schemeClr>
                          </a:solidFill>
                        </a:rPr>
                        <a:t>Age</a:t>
                      </a:r>
                      <a:r>
                        <a:rPr lang="en-US" sz="900" baseline="0" dirty="0" smtClean="0">
                          <a:solidFill>
                            <a:schemeClr val="tx1">
                              <a:lumMod val="75000"/>
                              <a:lumOff val="25000"/>
                            </a:schemeClr>
                          </a:solidFill>
                        </a:rPr>
                        <a:t> 18 to 34</a:t>
                      </a:r>
                      <a:endParaRPr lang="en-US" sz="900"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5388FF"/>
                      </a:solid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900" b="0" dirty="0" smtClean="0">
                          <a:solidFill>
                            <a:schemeClr val="tx1"/>
                          </a:solidFill>
                          <a:effectLst/>
                          <a:latin typeface="+mn-lt"/>
                          <a:ea typeface="Calibri"/>
                          <a:cs typeface="Calibri"/>
                        </a:rPr>
                        <a:t>60%</a:t>
                      </a:r>
                      <a:endParaRPr lang="en-US" sz="900" b="0" dirty="0">
                        <a:solidFill>
                          <a:schemeClr val="tx1"/>
                        </a:solidFill>
                        <a:effectLst/>
                        <a:latin typeface="+mn-lt"/>
                        <a:ea typeface="Calibri"/>
                        <a:cs typeface="Times New Roman"/>
                      </a:endParaRPr>
                    </a:p>
                  </a:txBody>
                  <a:tcPr marL="68580" marR="68580" marT="0" marB="0" anchor="ctr">
                    <a:lnL w="12700" cmpd="sng">
                      <a:noFill/>
                    </a:lnL>
                    <a:lnR w="6350" cap="flat" cmpd="sng" algn="ctr">
                      <a:solidFill>
                        <a:srgbClr val="5388FF"/>
                      </a:solidFill>
                      <a:prstDash val="solid"/>
                      <a:round/>
                      <a:headEnd type="none" w="med" len="med"/>
                      <a:tailEnd type="none" w="med" len="med"/>
                    </a:lnR>
                    <a:lnT w="6350" cap="flat" cmpd="sng" algn="ctr">
                      <a:solidFill>
                        <a:srgbClr val="5388FF"/>
                      </a:solid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r>
              <a:tr h="212432">
                <a:tc>
                  <a:txBody>
                    <a:bodyPr/>
                    <a:lstStyle/>
                    <a:p>
                      <a:pPr>
                        <a:lnSpc>
                          <a:spcPts val="1000"/>
                        </a:lnSpc>
                      </a:pPr>
                      <a:r>
                        <a:rPr lang="en-US" sz="900" dirty="0" smtClean="0">
                          <a:solidFill>
                            <a:schemeClr val="tx1">
                              <a:lumMod val="75000"/>
                              <a:lumOff val="25000"/>
                            </a:schemeClr>
                          </a:solidFill>
                        </a:rPr>
                        <a:t>Age 35 to 49</a:t>
                      </a:r>
                      <a:endParaRPr lang="en-US" sz="900"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900" b="0" dirty="0" smtClean="0">
                          <a:solidFill>
                            <a:schemeClr val="tx1"/>
                          </a:solidFill>
                          <a:effectLst/>
                          <a:latin typeface="+mn-lt"/>
                          <a:ea typeface="Calibri"/>
                          <a:cs typeface="Calibri"/>
                        </a:rPr>
                        <a:t>59%</a:t>
                      </a:r>
                      <a:endParaRPr lang="en-US" sz="900" b="0" dirty="0">
                        <a:solidFill>
                          <a:schemeClr val="tx1"/>
                        </a:solidFill>
                        <a:effectLst/>
                        <a:latin typeface="+mn-lt"/>
                        <a:ea typeface="Calibri"/>
                        <a:cs typeface="Times New Roman"/>
                      </a:endParaRPr>
                    </a:p>
                  </a:txBody>
                  <a:tcPr marL="68580" marR="68580" marT="0" marB="0" anchor="ctr">
                    <a:lnL w="12700" cmpd="sng">
                      <a:noFill/>
                    </a:lnL>
                    <a:lnR w="6350" cap="flat" cmpd="sng" algn="ctr">
                      <a:solidFill>
                        <a:srgbClr val="5388FF"/>
                      </a:solidFill>
                      <a:prstDash val="solid"/>
                      <a:round/>
                      <a:headEnd type="none" w="med" len="med"/>
                      <a:tailEnd type="none" w="med" len="med"/>
                    </a:lnR>
                    <a:lnT w="6350" cap="flat" cmpd="sng" algn="ctr">
                      <a:no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r>
              <a:tr h="212432">
                <a:tc>
                  <a:txBody>
                    <a:bodyPr/>
                    <a:lstStyle/>
                    <a:p>
                      <a:pPr>
                        <a:lnSpc>
                          <a:spcPts val="1000"/>
                        </a:lnSpc>
                      </a:pPr>
                      <a:r>
                        <a:rPr lang="en-US" sz="900" b="0" dirty="0" smtClean="0">
                          <a:solidFill>
                            <a:schemeClr val="tx1">
                              <a:lumMod val="75000"/>
                              <a:lumOff val="25000"/>
                            </a:schemeClr>
                          </a:solidFill>
                        </a:rPr>
                        <a:t>Age 50 to 64</a:t>
                      </a:r>
                      <a:endParaRPr lang="en-US" sz="900" b="0"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900" b="0" dirty="0" smtClean="0">
                          <a:solidFill>
                            <a:schemeClr val="tx1"/>
                          </a:solidFill>
                          <a:effectLst/>
                          <a:latin typeface="+mn-lt"/>
                          <a:ea typeface="Calibri"/>
                          <a:cs typeface="Calibri"/>
                        </a:rPr>
                        <a:t>50%</a:t>
                      </a:r>
                      <a:endParaRPr lang="en-US" sz="900" b="0" dirty="0">
                        <a:solidFill>
                          <a:schemeClr val="tx1"/>
                        </a:solidFill>
                        <a:effectLst/>
                        <a:latin typeface="+mn-lt"/>
                        <a:ea typeface="Calibri"/>
                        <a:cs typeface="Times New Roman"/>
                      </a:endParaRPr>
                    </a:p>
                  </a:txBody>
                  <a:tcPr marL="68580" marR="68580" marT="0" marB="0" anchor="ctr">
                    <a:lnL w="12700" cmpd="sng">
                      <a:noFill/>
                    </a:lnL>
                    <a:lnR w="6350" cap="flat" cmpd="sng" algn="ctr">
                      <a:solidFill>
                        <a:srgbClr val="5388FF"/>
                      </a:solidFill>
                      <a:prstDash val="solid"/>
                      <a:round/>
                      <a:headEnd type="none" w="med" len="med"/>
                      <a:tailEnd type="none" w="med" len="med"/>
                    </a:lnR>
                    <a:lnT w="6350" cap="flat" cmpd="sng" algn="ctr">
                      <a:no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r>
              <a:tr h="212432">
                <a:tc>
                  <a:txBody>
                    <a:bodyPr/>
                    <a:lstStyle/>
                    <a:p>
                      <a:pPr>
                        <a:lnSpc>
                          <a:spcPts val="1000"/>
                        </a:lnSpc>
                      </a:pPr>
                      <a:r>
                        <a:rPr lang="en-US" sz="900" b="0" dirty="0" smtClean="0">
                          <a:solidFill>
                            <a:schemeClr val="tx1">
                              <a:lumMod val="75000"/>
                              <a:lumOff val="25000"/>
                            </a:schemeClr>
                          </a:solidFill>
                        </a:rPr>
                        <a:t>Age 65/older</a:t>
                      </a:r>
                      <a:endParaRPr lang="en-US" sz="900" b="0"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lgDash"/>
                      <a:round/>
                      <a:headEnd type="none" w="med" len="med"/>
                      <a:tailEnd type="none" w="med" len="med"/>
                    </a:lnT>
                    <a:lnB w="6350" cap="flat" cmpd="sng" algn="ctr">
                      <a:solidFill>
                        <a:srgbClr val="5388FF"/>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900" b="0" dirty="0" smtClean="0">
                          <a:solidFill>
                            <a:schemeClr val="tx1"/>
                          </a:solidFill>
                          <a:effectLst/>
                          <a:latin typeface="+mn-lt"/>
                          <a:ea typeface="Calibri"/>
                          <a:cs typeface="Calibri"/>
                        </a:rPr>
                        <a:t>60%</a:t>
                      </a:r>
                      <a:endParaRPr lang="en-US" sz="900" b="0" dirty="0">
                        <a:solidFill>
                          <a:schemeClr val="tx1"/>
                        </a:solidFill>
                        <a:effectLst/>
                        <a:latin typeface="+mn-lt"/>
                        <a:ea typeface="Calibri"/>
                        <a:cs typeface="Times New Roman"/>
                      </a:endParaRPr>
                    </a:p>
                  </a:txBody>
                  <a:tcPr marL="68580" marR="68580" marT="0" marB="0" anchor="ctr">
                    <a:lnL w="12700" cmpd="sng">
                      <a:noFill/>
                    </a:lnL>
                    <a:lnR w="6350" cap="flat" cmpd="sng" algn="ctr">
                      <a:solidFill>
                        <a:srgbClr val="5388FF"/>
                      </a:solidFill>
                      <a:prstDash val="solid"/>
                      <a:round/>
                      <a:headEnd type="none" w="med" len="med"/>
                      <a:tailEnd type="none" w="med" len="med"/>
                    </a:lnR>
                    <a:lnT w="6350" cap="flat" cmpd="sng" algn="ctr">
                      <a:noFill/>
                      <a:prstDash val="lgDash"/>
                      <a:round/>
                      <a:headEnd type="none" w="med" len="med"/>
                      <a:tailEnd type="none" w="med" len="med"/>
                    </a:lnT>
                    <a:lnB w="6350" cap="flat" cmpd="sng" algn="ctr">
                      <a:solidFill>
                        <a:srgbClr val="5388FF"/>
                      </a:solidFill>
                      <a:prstDash val="lgDash"/>
                      <a:round/>
                      <a:headEnd type="none" w="med" len="med"/>
                      <a:tailEnd type="none" w="med" len="med"/>
                    </a:lnB>
                    <a:lnTlToBr w="12700" cmpd="sng">
                      <a:noFill/>
                      <a:prstDash val="solid"/>
                    </a:lnTlToBr>
                    <a:lnBlToTr w="12700" cmpd="sng">
                      <a:noFill/>
                      <a:prstDash val="solid"/>
                    </a:lnBlToTr>
                    <a:noFill/>
                  </a:tcPr>
                </a:tc>
              </a:tr>
              <a:tr h="222312">
                <a:tc>
                  <a:txBody>
                    <a:bodyPr/>
                    <a:lstStyle/>
                    <a:p>
                      <a:r>
                        <a:rPr lang="en-US" sz="900" dirty="0" smtClean="0">
                          <a:solidFill>
                            <a:schemeClr val="tx1">
                              <a:lumMod val="75000"/>
                              <a:lumOff val="25000"/>
                            </a:schemeClr>
                          </a:solidFill>
                        </a:rPr>
                        <a:t>Parents</a:t>
                      </a:r>
                      <a:endParaRPr lang="en-US" sz="900" dirty="0">
                        <a:solidFill>
                          <a:schemeClr val="tx1">
                            <a:lumMod val="75000"/>
                            <a:lumOff val="25000"/>
                          </a:schemeClr>
                        </a:solidFill>
                      </a:endParaRPr>
                    </a:p>
                  </a:txBody>
                  <a:tcPr anchor="ctr">
                    <a:lnL w="6350" cap="flat" cmpd="sng" algn="ctr">
                      <a:solidFill>
                        <a:srgbClr val="5388FF"/>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5388FF"/>
                      </a:solidFill>
                      <a:prstDash val="lgDash"/>
                      <a:round/>
                      <a:headEnd type="none" w="med" len="med"/>
                      <a:tailEnd type="none" w="med" len="med"/>
                    </a:lnT>
                    <a:lnB w="6350" cap="flat" cmpd="sng" algn="ctr">
                      <a:solidFill>
                        <a:srgbClr val="5388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dirty="0" smtClean="0"/>
                        <a:t>60%</a:t>
                      </a:r>
                      <a:endParaRPr lang="en-US" sz="900" dirty="0"/>
                    </a:p>
                  </a:txBody>
                  <a:tcPr marL="68580" marR="68580" marT="0" marB="0" anchor="ctr">
                    <a:lnL w="12700" cmpd="sng">
                      <a:noFill/>
                    </a:lnL>
                    <a:lnR w="6350" cap="flat" cmpd="sng" algn="ctr">
                      <a:solidFill>
                        <a:srgbClr val="5388FF"/>
                      </a:solidFill>
                      <a:prstDash val="solid"/>
                      <a:round/>
                      <a:headEnd type="none" w="med" len="med"/>
                      <a:tailEnd type="none" w="med" len="med"/>
                    </a:lnR>
                    <a:lnT w="6350" cap="flat" cmpd="sng" algn="ctr">
                      <a:solidFill>
                        <a:srgbClr val="5388FF"/>
                      </a:solidFill>
                      <a:prstDash val="lgDash"/>
                      <a:round/>
                      <a:headEnd type="none" w="med" len="med"/>
                      <a:tailEnd type="none" w="med" len="med"/>
                    </a:lnT>
                    <a:lnB w="6350" cap="flat" cmpd="sng" algn="ctr">
                      <a:solidFill>
                        <a:srgbClr val="5388FF"/>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Rectangle 9"/>
          <p:cNvSpPr/>
          <p:nvPr/>
        </p:nvSpPr>
        <p:spPr>
          <a:xfrm>
            <a:off x="2302624" y="1832288"/>
            <a:ext cx="1803862" cy="769441"/>
          </a:xfrm>
          <a:prstGeom prst="rect">
            <a:avLst/>
          </a:prstGeom>
          <a:ln>
            <a:solidFill>
              <a:schemeClr val="accent1"/>
            </a:solidFill>
          </a:ln>
        </p:spPr>
        <p:txBody>
          <a:bodyPr wrap="square">
            <a:spAutoFit/>
          </a:bodyPr>
          <a:lstStyle/>
          <a:p>
            <a:r>
              <a:rPr lang="en-US" sz="1100" dirty="0" smtClean="0"/>
              <a:t>97% say they are very </a:t>
            </a:r>
            <a:r>
              <a:rPr lang="en-US" sz="1100" dirty="0"/>
              <a:t>or somewhat likely to take part in </a:t>
            </a:r>
            <a:r>
              <a:rPr lang="en-US" sz="1100" dirty="0" smtClean="0"/>
              <a:t>an </a:t>
            </a:r>
            <a:r>
              <a:rPr lang="en-US" sz="1100" i="1" dirty="0" smtClean="0"/>
              <a:t>On </a:t>
            </a:r>
            <a:r>
              <a:rPr lang="en-US" sz="1100" i="1" dirty="0"/>
              <a:t>the Table</a:t>
            </a:r>
            <a:r>
              <a:rPr lang="en-US" sz="1100" dirty="0"/>
              <a:t> conversation next year.</a:t>
            </a:r>
          </a:p>
        </p:txBody>
      </p:sp>
    </p:spTree>
    <p:extLst>
      <p:ext uri="{BB962C8B-B14F-4D97-AF65-F5344CB8AC3E}">
        <p14:creationId xmlns:p14="http://schemas.microsoft.com/office/powerpoint/2010/main" val="2605770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895" y="265329"/>
            <a:ext cx="8353585" cy="857250"/>
          </a:xfrm>
        </p:spPr>
        <p:txBody>
          <a:bodyPr/>
          <a:lstStyle/>
          <a:p>
            <a:r>
              <a:rPr lang="en-US" dirty="0"/>
              <a:t>Actions </a:t>
            </a:r>
            <a:r>
              <a:rPr lang="en-US" dirty="0" smtClean="0"/>
              <a:t>Participants Will Take </a:t>
            </a:r>
            <a:r>
              <a:rPr lang="en-US" dirty="0"/>
              <a:t>as a </a:t>
            </a:r>
            <a:r>
              <a:rPr lang="en-US" dirty="0" smtClean="0"/>
              <a:t>Result </a:t>
            </a:r>
            <a:r>
              <a:rPr lang="en-US" dirty="0"/>
              <a:t>of </a:t>
            </a:r>
            <a:r>
              <a:rPr lang="en-US" i="1" smtClean="0"/>
              <a:t>On </a:t>
            </a:r>
            <a:r>
              <a:rPr lang="en-US" i="1" smtClean="0"/>
              <a:t>The Table Macon</a:t>
            </a:r>
            <a:r>
              <a:rPr lang="en-US" smtClean="0"/>
              <a:t> </a:t>
            </a:r>
            <a:r>
              <a:rPr lang="en-US" dirty="0" smtClean="0"/>
              <a:t>Conversation</a:t>
            </a:r>
            <a:endParaRPr lang="en-US"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35</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913" y="1062830"/>
            <a:ext cx="7352611" cy="3698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949730" y="971791"/>
            <a:ext cx="7244541" cy="307777"/>
          </a:xfrm>
          <a:prstGeom prst="rect">
            <a:avLst/>
          </a:prstGeom>
        </p:spPr>
        <p:txBody>
          <a:bodyPr wrap="square">
            <a:spAutoFit/>
          </a:bodyPr>
          <a:lstStyle/>
          <a:p>
            <a:pPr hangingPunct="0"/>
            <a:r>
              <a:rPr lang="en-US" i="1" dirty="0" smtClean="0">
                <a:solidFill>
                  <a:schemeClr val="tx1">
                    <a:lumMod val="65000"/>
                    <a:lumOff val="35000"/>
                  </a:schemeClr>
                </a:solidFill>
              </a:rPr>
              <a:t>What specific </a:t>
            </a:r>
            <a:r>
              <a:rPr lang="en-US" i="1" dirty="0">
                <a:solidFill>
                  <a:schemeClr val="tx1">
                    <a:lumMod val="65000"/>
                    <a:lumOff val="35000"/>
                  </a:schemeClr>
                </a:solidFill>
              </a:rPr>
              <a:t>actions </a:t>
            </a:r>
            <a:r>
              <a:rPr lang="en-US" i="1" dirty="0" smtClean="0">
                <a:solidFill>
                  <a:schemeClr val="tx1">
                    <a:lumMod val="65000"/>
                    <a:lumOff val="35000"/>
                  </a:schemeClr>
                </a:solidFill>
              </a:rPr>
              <a:t>do you </a:t>
            </a:r>
            <a:r>
              <a:rPr lang="en-US" i="1" dirty="0">
                <a:solidFill>
                  <a:schemeClr val="tx1">
                    <a:lumMod val="65000"/>
                    <a:lumOff val="35000"/>
                  </a:schemeClr>
                </a:solidFill>
              </a:rPr>
              <a:t>plan to take as a result of your conversation</a:t>
            </a:r>
            <a:r>
              <a:rPr lang="en-US" i="1" dirty="0" smtClean="0">
                <a:solidFill>
                  <a:schemeClr val="tx1">
                    <a:lumMod val="65000"/>
                    <a:lumOff val="35000"/>
                  </a:schemeClr>
                </a:solidFill>
              </a:rPr>
              <a:t>?</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71694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41"/>
          <p:cNvGraphicFramePr/>
          <p:nvPr>
            <p:extLst>
              <p:ext uri="{D42A27DB-BD31-4B8C-83A1-F6EECF244321}">
                <p14:modId xmlns:p14="http://schemas.microsoft.com/office/powerpoint/2010/main" val="2142663938"/>
              </p:ext>
            </p:extLst>
          </p:nvPr>
        </p:nvGraphicFramePr>
        <p:xfrm>
          <a:off x="5313462" y="1829017"/>
          <a:ext cx="3018451" cy="24318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4" name="Chart 33"/>
          <p:cNvGraphicFramePr/>
          <p:nvPr>
            <p:extLst>
              <p:ext uri="{D42A27DB-BD31-4B8C-83A1-F6EECF244321}">
                <p14:modId xmlns:p14="http://schemas.microsoft.com/office/powerpoint/2010/main" val="65010819"/>
              </p:ext>
            </p:extLst>
          </p:nvPr>
        </p:nvGraphicFramePr>
        <p:xfrm>
          <a:off x="483067" y="1064582"/>
          <a:ext cx="2899594" cy="1793451"/>
        </p:xfrm>
        <a:graphic>
          <a:graphicData uri="http://schemas.openxmlformats.org/drawingml/2006/chart">
            <c:chart xmlns:c="http://schemas.openxmlformats.org/drawingml/2006/chart" xmlns:r="http://schemas.openxmlformats.org/officeDocument/2006/relationships" r:id="rId4"/>
          </a:graphicData>
        </a:graphic>
      </p:graphicFrame>
      <p:sp>
        <p:nvSpPr>
          <p:cNvPr id="7" name="Title 6"/>
          <p:cNvSpPr>
            <a:spLocks noGrp="1"/>
          </p:cNvSpPr>
          <p:nvPr>
            <p:ph type="title"/>
          </p:nvPr>
        </p:nvSpPr>
        <p:spPr>
          <a:xfrm>
            <a:off x="231576" y="635615"/>
            <a:ext cx="8353585" cy="308054"/>
          </a:xfrm>
        </p:spPr>
        <p:txBody>
          <a:bodyPr/>
          <a:lstStyle/>
          <a:p>
            <a:r>
              <a:rPr lang="en-US" dirty="0"/>
              <a:t>Profile of </a:t>
            </a:r>
            <a:r>
              <a:rPr lang="en-US" i="1" dirty="0"/>
              <a:t>On The </a:t>
            </a:r>
            <a:r>
              <a:rPr lang="en-US" i="1" dirty="0" smtClean="0"/>
              <a:t>Table Macon</a:t>
            </a:r>
            <a:r>
              <a:rPr lang="en-US" dirty="0" smtClean="0"/>
              <a:t> </a:t>
            </a:r>
            <a:r>
              <a:rPr lang="en-US" dirty="0"/>
              <a:t>Participants Who Completed the Survey</a:t>
            </a:r>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4</a:t>
            </a:fld>
            <a:endParaRPr lang="en-US" dirty="0"/>
          </a:p>
        </p:txBody>
      </p:sp>
      <p:cxnSp>
        <p:nvCxnSpPr>
          <p:cNvPr id="3" name="Straight Connector 2"/>
          <p:cNvCxnSpPr/>
          <p:nvPr/>
        </p:nvCxnSpPr>
        <p:spPr bwMode="auto">
          <a:xfrm>
            <a:off x="159391" y="2858033"/>
            <a:ext cx="3187816" cy="0"/>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3432488" y="909362"/>
            <a:ext cx="0" cy="3849516"/>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Chart 12"/>
          <p:cNvGraphicFramePr/>
          <p:nvPr>
            <p:extLst>
              <p:ext uri="{D42A27DB-BD31-4B8C-83A1-F6EECF244321}">
                <p14:modId xmlns:p14="http://schemas.microsoft.com/office/powerpoint/2010/main" val="3778952679"/>
              </p:ext>
            </p:extLst>
          </p:nvPr>
        </p:nvGraphicFramePr>
        <p:xfrm>
          <a:off x="532085" y="2793230"/>
          <a:ext cx="3050609" cy="1886857"/>
        </p:xfrm>
        <a:graphic>
          <a:graphicData uri="http://schemas.openxmlformats.org/drawingml/2006/chart">
            <c:chart xmlns:c="http://schemas.openxmlformats.org/drawingml/2006/chart" xmlns:r="http://schemas.openxmlformats.org/officeDocument/2006/relationships" r:id="rId5"/>
          </a:graphicData>
        </a:graphic>
      </p:graphicFrame>
      <p:sp>
        <p:nvSpPr>
          <p:cNvPr id="21" name="TextBox 20"/>
          <p:cNvSpPr txBox="1"/>
          <p:nvPr/>
        </p:nvSpPr>
        <p:spPr>
          <a:xfrm>
            <a:off x="284186" y="982934"/>
            <a:ext cx="954107" cy="307777"/>
          </a:xfrm>
          <a:prstGeom prst="rect">
            <a:avLst/>
          </a:prstGeom>
          <a:noFill/>
        </p:spPr>
        <p:txBody>
          <a:bodyPr wrap="none" rtlCol="0">
            <a:spAutoFit/>
          </a:bodyPr>
          <a:lstStyle/>
          <a:p>
            <a:r>
              <a:rPr lang="en-US" b="1" dirty="0" smtClean="0"/>
              <a:t>GENDER</a:t>
            </a:r>
            <a:endParaRPr lang="en-US" b="1" dirty="0"/>
          </a:p>
        </p:txBody>
      </p:sp>
      <p:pic>
        <p:nvPicPr>
          <p:cNvPr id="2053" name="Picture 5" descr="C:\Users\lsteinmetz\Downloads\noun_250956_81bbdc.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58451" y="972016"/>
            <a:ext cx="636915" cy="636915"/>
          </a:xfrm>
          <a:prstGeom prst="rect">
            <a:avLst/>
          </a:prstGeom>
          <a:noFill/>
          <a:extLst>
            <a:ext uri="{909E8E84-426E-40DD-AFC4-6F175D3DCCD1}">
              <a14:hiddenFill xmlns:a14="http://schemas.microsoft.com/office/drawing/2010/main">
                <a:solidFill>
                  <a:srgbClr val="FFFFFF"/>
                </a:solidFill>
              </a14:hiddenFill>
            </a:ext>
          </a:extLst>
        </p:spPr>
      </p:pic>
      <p:sp>
        <p:nvSpPr>
          <p:cNvPr id="54" name="TextBox 53"/>
          <p:cNvSpPr txBox="1"/>
          <p:nvPr/>
        </p:nvSpPr>
        <p:spPr>
          <a:xfrm>
            <a:off x="7919401" y="1651149"/>
            <a:ext cx="925253" cy="646331"/>
          </a:xfrm>
          <a:prstGeom prst="rect">
            <a:avLst/>
          </a:prstGeom>
          <a:noFill/>
        </p:spPr>
        <p:txBody>
          <a:bodyPr wrap="none" rtlCol="0">
            <a:spAutoFit/>
          </a:bodyPr>
          <a:lstStyle/>
          <a:p>
            <a:r>
              <a:rPr lang="en-US" sz="1200" dirty="0"/>
              <a:t>3</a:t>
            </a:r>
            <a:r>
              <a:rPr lang="en-US" sz="1200" dirty="0" smtClean="0"/>
              <a:t>5%</a:t>
            </a:r>
            <a:br>
              <a:rPr lang="en-US" sz="1200" dirty="0" smtClean="0"/>
            </a:br>
            <a:r>
              <a:rPr lang="en-US" sz="1200" dirty="0" smtClean="0"/>
              <a:t>Parent of </a:t>
            </a:r>
            <a:br>
              <a:rPr lang="en-US" sz="1200" dirty="0" smtClean="0"/>
            </a:br>
            <a:r>
              <a:rPr lang="en-US" sz="1200" dirty="0" smtClean="0"/>
              <a:t>minor child</a:t>
            </a:r>
            <a:endParaRPr lang="en-US" sz="1200" b="1" dirty="0"/>
          </a:p>
        </p:txBody>
      </p:sp>
      <p:sp>
        <p:nvSpPr>
          <p:cNvPr id="28" name="TextBox 27"/>
          <p:cNvSpPr txBox="1"/>
          <p:nvPr/>
        </p:nvSpPr>
        <p:spPr>
          <a:xfrm>
            <a:off x="2572755" y="4182843"/>
            <a:ext cx="686406" cy="253916"/>
          </a:xfrm>
          <a:prstGeom prst="rect">
            <a:avLst/>
          </a:prstGeom>
          <a:noFill/>
        </p:spPr>
        <p:txBody>
          <a:bodyPr wrap="none" rtlCol="0">
            <a:spAutoFit/>
          </a:bodyPr>
          <a:lstStyle/>
          <a:p>
            <a:r>
              <a:rPr lang="en-US" sz="1050" b="1" dirty="0" smtClean="0"/>
              <a:t>35 to 49</a:t>
            </a:r>
            <a:endParaRPr lang="en-US" sz="1050" b="1" dirty="0"/>
          </a:p>
        </p:txBody>
      </p:sp>
      <p:sp>
        <p:nvSpPr>
          <p:cNvPr id="30" name="TextBox 29"/>
          <p:cNvSpPr txBox="1"/>
          <p:nvPr/>
        </p:nvSpPr>
        <p:spPr>
          <a:xfrm>
            <a:off x="536498" y="4055885"/>
            <a:ext cx="686406" cy="253916"/>
          </a:xfrm>
          <a:prstGeom prst="rect">
            <a:avLst/>
          </a:prstGeom>
          <a:noFill/>
        </p:spPr>
        <p:txBody>
          <a:bodyPr wrap="none" rtlCol="0">
            <a:spAutoFit/>
          </a:bodyPr>
          <a:lstStyle/>
          <a:p>
            <a:r>
              <a:rPr lang="en-US" sz="1050" b="1" dirty="0" smtClean="0"/>
              <a:t>50 to 64</a:t>
            </a:r>
            <a:endParaRPr lang="en-US" sz="1050" b="1" dirty="0"/>
          </a:p>
        </p:txBody>
      </p:sp>
      <p:sp>
        <p:nvSpPr>
          <p:cNvPr id="31" name="TextBox 30"/>
          <p:cNvSpPr txBox="1"/>
          <p:nvPr/>
        </p:nvSpPr>
        <p:spPr>
          <a:xfrm>
            <a:off x="879701" y="2988762"/>
            <a:ext cx="700833" cy="253916"/>
          </a:xfrm>
          <a:prstGeom prst="rect">
            <a:avLst/>
          </a:prstGeom>
          <a:noFill/>
        </p:spPr>
        <p:txBody>
          <a:bodyPr wrap="none" rtlCol="0">
            <a:spAutoFit/>
          </a:bodyPr>
          <a:lstStyle/>
          <a:p>
            <a:r>
              <a:rPr lang="en-US" sz="1050" b="1" dirty="0" smtClean="0"/>
              <a:t>65/older</a:t>
            </a:r>
            <a:endParaRPr lang="en-US" sz="1050" b="1" dirty="0"/>
          </a:p>
        </p:txBody>
      </p:sp>
      <p:sp>
        <p:nvSpPr>
          <p:cNvPr id="32" name="TextBox 31"/>
          <p:cNvSpPr txBox="1"/>
          <p:nvPr/>
        </p:nvSpPr>
        <p:spPr>
          <a:xfrm>
            <a:off x="2371766" y="2960466"/>
            <a:ext cx="686406" cy="253916"/>
          </a:xfrm>
          <a:prstGeom prst="rect">
            <a:avLst/>
          </a:prstGeom>
          <a:noFill/>
        </p:spPr>
        <p:txBody>
          <a:bodyPr wrap="none" rtlCol="0">
            <a:spAutoFit/>
          </a:bodyPr>
          <a:lstStyle/>
          <a:p>
            <a:r>
              <a:rPr lang="en-US" sz="1050" b="1" dirty="0" smtClean="0"/>
              <a:t>18 to 34</a:t>
            </a:r>
            <a:endParaRPr lang="en-US" sz="1050" b="1" dirty="0"/>
          </a:p>
        </p:txBody>
      </p:sp>
      <p:sp>
        <p:nvSpPr>
          <p:cNvPr id="36" name="TextBox 35"/>
          <p:cNvSpPr txBox="1"/>
          <p:nvPr/>
        </p:nvSpPr>
        <p:spPr>
          <a:xfrm>
            <a:off x="2676831" y="1667771"/>
            <a:ext cx="670376" cy="253916"/>
          </a:xfrm>
          <a:prstGeom prst="rect">
            <a:avLst/>
          </a:prstGeom>
          <a:noFill/>
        </p:spPr>
        <p:txBody>
          <a:bodyPr wrap="none" rtlCol="0">
            <a:spAutoFit/>
          </a:bodyPr>
          <a:lstStyle/>
          <a:p>
            <a:r>
              <a:rPr lang="en-US" sz="1050" b="1" dirty="0" smtClean="0"/>
              <a:t>Women</a:t>
            </a:r>
            <a:endParaRPr lang="en-US" sz="1050" b="1" dirty="0"/>
          </a:p>
        </p:txBody>
      </p:sp>
      <p:sp>
        <p:nvSpPr>
          <p:cNvPr id="38" name="TextBox 37"/>
          <p:cNvSpPr txBox="1"/>
          <p:nvPr/>
        </p:nvSpPr>
        <p:spPr>
          <a:xfrm>
            <a:off x="842465" y="1545688"/>
            <a:ext cx="453970" cy="253916"/>
          </a:xfrm>
          <a:prstGeom prst="rect">
            <a:avLst/>
          </a:prstGeom>
          <a:noFill/>
        </p:spPr>
        <p:txBody>
          <a:bodyPr wrap="none" rtlCol="0">
            <a:spAutoFit/>
          </a:bodyPr>
          <a:lstStyle/>
          <a:p>
            <a:r>
              <a:rPr lang="en-US" sz="1050" b="1" dirty="0" smtClean="0"/>
              <a:t>Men</a:t>
            </a:r>
            <a:endParaRPr lang="en-US" sz="1050" b="1" dirty="0"/>
          </a:p>
        </p:txBody>
      </p:sp>
      <p:sp>
        <p:nvSpPr>
          <p:cNvPr id="41" name="TextBox 40"/>
          <p:cNvSpPr txBox="1"/>
          <p:nvPr/>
        </p:nvSpPr>
        <p:spPr>
          <a:xfrm>
            <a:off x="1653437" y="3663577"/>
            <a:ext cx="574196" cy="307777"/>
          </a:xfrm>
          <a:prstGeom prst="rect">
            <a:avLst/>
          </a:prstGeom>
          <a:noFill/>
        </p:spPr>
        <p:txBody>
          <a:bodyPr wrap="none" rtlCol="0">
            <a:spAutoFit/>
          </a:bodyPr>
          <a:lstStyle/>
          <a:p>
            <a:r>
              <a:rPr lang="en-US" b="1" dirty="0" smtClean="0"/>
              <a:t>AGE</a:t>
            </a:r>
            <a:endParaRPr lang="en-US" b="1" dirty="0"/>
          </a:p>
        </p:txBody>
      </p:sp>
      <p:sp>
        <p:nvSpPr>
          <p:cNvPr id="43" name="TextBox 42"/>
          <p:cNvSpPr txBox="1"/>
          <p:nvPr/>
        </p:nvSpPr>
        <p:spPr>
          <a:xfrm>
            <a:off x="5279440" y="4260902"/>
            <a:ext cx="604653" cy="220573"/>
          </a:xfrm>
          <a:prstGeom prst="rect">
            <a:avLst/>
          </a:prstGeom>
          <a:noFill/>
        </p:spPr>
        <p:txBody>
          <a:bodyPr wrap="none" rtlCol="0">
            <a:spAutoFit/>
          </a:bodyPr>
          <a:lstStyle/>
          <a:p>
            <a:pPr>
              <a:lnSpc>
                <a:spcPts val="1000"/>
              </a:lnSpc>
            </a:pPr>
            <a:r>
              <a:rPr lang="en-US" sz="1000" b="1" dirty="0" smtClean="0"/>
              <a:t>Whites</a:t>
            </a:r>
            <a:endParaRPr lang="en-US" sz="1000" b="1" dirty="0"/>
          </a:p>
        </p:txBody>
      </p:sp>
      <p:sp>
        <p:nvSpPr>
          <p:cNvPr id="47" name="TextBox 46"/>
          <p:cNvSpPr txBox="1"/>
          <p:nvPr/>
        </p:nvSpPr>
        <p:spPr>
          <a:xfrm>
            <a:off x="5734681" y="4260902"/>
            <a:ext cx="837089" cy="348813"/>
          </a:xfrm>
          <a:prstGeom prst="rect">
            <a:avLst/>
          </a:prstGeom>
          <a:noFill/>
        </p:spPr>
        <p:txBody>
          <a:bodyPr wrap="none" rtlCol="0">
            <a:spAutoFit/>
          </a:bodyPr>
          <a:lstStyle/>
          <a:p>
            <a:pPr>
              <a:lnSpc>
                <a:spcPts val="1000"/>
              </a:lnSpc>
            </a:pPr>
            <a:r>
              <a:rPr lang="en-US" sz="1000" b="1" dirty="0" smtClean="0"/>
              <a:t>African </a:t>
            </a:r>
            <a:br>
              <a:rPr lang="en-US" sz="1000" b="1" dirty="0" smtClean="0"/>
            </a:br>
            <a:r>
              <a:rPr lang="en-US" sz="1000" b="1" dirty="0" smtClean="0"/>
              <a:t>Americans</a:t>
            </a:r>
            <a:endParaRPr lang="en-US" sz="1000" b="1" dirty="0"/>
          </a:p>
        </p:txBody>
      </p:sp>
      <p:sp>
        <p:nvSpPr>
          <p:cNvPr id="48" name="TextBox 47"/>
          <p:cNvSpPr txBox="1"/>
          <p:nvPr/>
        </p:nvSpPr>
        <p:spPr>
          <a:xfrm>
            <a:off x="6422614" y="4260902"/>
            <a:ext cx="603049" cy="220573"/>
          </a:xfrm>
          <a:prstGeom prst="rect">
            <a:avLst/>
          </a:prstGeom>
          <a:noFill/>
        </p:spPr>
        <p:txBody>
          <a:bodyPr wrap="none" rtlCol="0">
            <a:spAutoFit/>
          </a:bodyPr>
          <a:lstStyle/>
          <a:p>
            <a:pPr>
              <a:lnSpc>
                <a:spcPts val="1000"/>
              </a:lnSpc>
            </a:pPr>
            <a:r>
              <a:rPr lang="en-US" sz="1000" b="1" dirty="0" smtClean="0"/>
              <a:t>Asians</a:t>
            </a:r>
            <a:endParaRPr lang="en-US" sz="1000" b="1" dirty="0"/>
          </a:p>
        </p:txBody>
      </p:sp>
      <p:sp>
        <p:nvSpPr>
          <p:cNvPr id="49" name="TextBox 48"/>
          <p:cNvSpPr txBox="1"/>
          <p:nvPr/>
        </p:nvSpPr>
        <p:spPr>
          <a:xfrm>
            <a:off x="6923529" y="4260902"/>
            <a:ext cx="596637" cy="220573"/>
          </a:xfrm>
          <a:prstGeom prst="rect">
            <a:avLst/>
          </a:prstGeom>
          <a:noFill/>
        </p:spPr>
        <p:txBody>
          <a:bodyPr wrap="none" rtlCol="0">
            <a:spAutoFit/>
          </a:bodyPr>
          <a:lstStyle/>
          <a:p>
            <a:pPr>
              <a:lnSpc>
                <a:spcPts val="1000"/>
              </a:lnSpc>
            </a:pPr>
            <a:r>
              <a:rPr lang="en-US" sz="1000" b="1" dirty="0" smtClean="0"/>
              <a:t>Others</a:t>
            </a:r>
            <a:endParaRPr lang="en-US" sz="1000" b="1" dirty="0"/>
          </a:p>
        </p:txBody>
      </p:sp>
      <p:sp>
        <p:nvSpPr>
          <p:cNvPr id="51" name="TextBox 50"/>
          <p:cNvSpPr txBox="1"/>
          <p:nvPr/>
        </p:nvSpPr>
        <p:spPr>
          <a:xfrm>
            <a:off x="7373860" y="4260902"/>
            <a:ext cx="822661" cy="348813"/>
          </a:xfrm>
          <a:prstGeom prst="rect">
            <a:avLst/>
          </a:prstGeom>
          <a:noFill/>
        </p:spPr>
        <p:txBody>
          <a:bodyPr wrap="none" rtlCol="0">
            <a:spAutoFit/>
          </a:bodyPr>
          <a:lstStyle/>
          <a:p>
            <a:pPr>
              <a:lnSpc>
                <a:spcPts val="1000"/>
              </a:lnSpc>
            </a:pPr>
            <a:r>
              <a:rPr lang="en-US" sz="1000" b="1" dirty="0" smtClean="0"/>
              <a:t>Biracial/</a:t>
            </a:r>
            <a:br>
              <a:rPr lang="en-US" sz="1000" b="1" dirty="0" smtClean="0"/>
            </a:br>
            <a:r>
              <a:rPr lang="en-US" sz="1000" b="1" dirty="0" smtClean="0"/>
              <a:t>multiracial</a:t>
            </a:r>
            <a:endParaRPr lang="en-US" sz="1000" b="1" dirty="0"/>
          </a:p>
        </p:txBody>
      </p:sp>
      <p:graphicFrame>
        <p:nvGraphicFramePr>
          <p:cNvPr id="56" name="Chart 55"/>
          <p:cNvGraphicFramePr/>
          <p:nvPr>
            <p:extLst>
              <p:ext uri="{D42A27DB-BD31-4B8C-83A1-F6EECF244321}">
                <p14:modId xmlns:p14="http://schemas.microsoft.com/office/powerpoint/2010/main" val="3428584007"/>
              </p:ext>
            </p:extLst>
          </p:nvPr>
        </p:nvGraphicFramePr>
        <p:xfrm>
          <a:off x="3577215" y="1966859"/>
          <a:ext cx="1731523" cy="2431885"/>
        </p:xfrm>
        <a:graphic>
          <a:graphicData uri="http://schemas.openxmlformats.org/drawingml/2006/chart">
            <c:chart xmlns:c="http://schemas.openxmlformats.org/drawingml/2006/chart" xmlns:r="http://schemas.openxmlformats.org/officeDocument/2006/relationships" r:id="rId7"/>
          </a:graphicData>
        </a:graphic>
      </p:graphicFrame>
      <p:sp>
        <p:nvSpPr>
          <p:cNvPr id="57" name="TextBox 56"/>
          <p:cNvSpPr txBox="1"/>
          <p:nvPr/>
        </p:nvSpPr>
        <p:spPr>
          <a:xfrm>
            <a:off x="3897141" y="4260902"/>
            <a:ext cx="752129" cy="348813"/>
          </a:xfrm>
          <a:prstGeom prst="rect">
            <a:avLst/>
          </a:prstGeom>
          <a:noFill/>
        </p:spPr>
        <p:txBody>
          <a:bodyPr wrap="none" rtlCol="0">
            <a:spAutoFit/>
          </a:bodyPr>
          <a:lstStyle/>
          <a:p>
            <a:pPr>
              <a:lnSpc>
                <a:spcPts val="1000"/>
              </a:lnSpc>
            </a:pPr>
            <a:r>
              <a:rPr lang="en-US" sz="1000" b="1" dirty="0" smtClean="0"/>
              <a:t>Hispanic/</a:t>
            </a:r>
            <a:br>
              <a:rPr lang="en-US" sz="1000" b="1" dirty="0" smtClean="0"/>
            </a:br>
            <a:r>
              <a:rPr lang="en-US" sz="1000" b="1" dirty="0" smtClean="0"/>
              <a:t>Latino</a:t>
            </a:r>
            <a:endParaRPr lang="en-US" sz="1000" b="1" dirty="0"/>
          </a:p>
        </p:txBody>
      </p:sp>
      <p:sp>
        <p:nvSpPr>
          <p:cNvPr id="58" name="TextBox 57"/>
          <p:cNvSpPr txBox="1"/>
          <p:nvPr/>
        </p:nvSpPr>
        <p:spPr>
          <a:xfrm>
            <a:off x="4556780" y="4260902"/>
            <a:ext cx="790602" cy="348813"/>
          </a:xfrm>
          <a:prstGeom prst="rect">
            <a:avLst/>
          </a:prstGeom>
          <a:noFill/>
        </p:spPr>
        <p:txBody>
          <a:bodyPr wrap="none" rtlCol="0">
            <a:spAutoFit/>
          </a:bodyPr>
          <a:lstStyle/>
          <a:p>
            <a:pPr>
              <a:lnSpc>
                <a:spcPts val="1000"/>
              </a:lnSpc>
            </a:pPr>
            <a:r>
              <a:rPr lang="en-US" sz="1000" b="1" dirty="0" smtClean="0"/>
              <a:t>Non-Hisp/</a:t>
            </a:r>
            <a:br>
              <a:rPr lang="en-US" sz="1000" b="1" dirty="0" smtClean="0"/>
            </a:br>
            <a:r>
              <a:rPr lang="en-US" sz="1000" b="1" dirty="0" smtClean="0"/>
              <a:t>Latino</a:t>
            </a:r>
            <a:endParaRPr lang="en-US" sz="1000" b="1" dirty="0"/>
          </a:p>
        </p:txBody>
      </p:sp>
      <p:cxnSp>
        <p:nvCxnSpPr>
          <p:cNvPr id="59" name="Straight Connector 58"/>
          <p:cNvCxnSpPr/>
          <p:nvPr/>
        </p:nvCxnSpPr>
        <p:spPr bwMode="auto">
          <a:xfrm>
            <a:off x="5313462" y="1966859"/>
            <a:ext cx="0" cy="2571490"/>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TextBox 59"/>
          <p:cNvSpPr txBox="1"/>
          <p:nvPr/>
        </p:nvSpPr>
        <p:spPr>
          <a:xfrm>
            <a:off x="3480884" y="1979479"/>
            <a:ext cx="1309975" cy="646331"/>
          </a:xfrm>
          <a:prstGeom prst="rect">
            <a:avLst/>
          </a:prstGeom>
          <a:noFill/>
        </p:spPr>
        <p:txBody>
          <a:bodyPr wrap="none" rtlCol="0">
            <a:spAutoFit/>
          </a:bodyPr>
          <a:lstStyle/>
          <a:p>
            <a:pPr algn="l"/>
            <a:r>
              <a:rPr lang="en-US" sz="1200" b="1" dirty="0" smtClean="0"/>
              <a:t>HISPANIC/</a:t>
            </a:r>
            <a:br>
              <a:rPr lang="en-US" sz="1200" b="1" dirty="0" smtClean="0"/>
            </a:br>
            <a:r>
              <a:rPr lang="en-US" sz="1200" b="1" dirty="0" smtClean="0"/>
              <a:t>LATINO</a:t>
            </a:r>
            <a:br>
              <a:rPr lang="en-US" sz="1200" b="1" dirty="0" smtClean="0"/>
            </a:br>
            <a:r>
              <a:rPr lang="en-US" sz="1200" b="1" dirty="0" smtClean="0"/>
              <a:t>BACKGROUND</a:t>
            </a:r>
            <a:endParaRPr lang="en-US" sz="1200" b="1" dirty="0"/>
          </a:p>
        </p:txBody>
      </p:sp>
      <p:sp>
        <p:nvSpPr>
          <p:cNvPr id="61" name="TextBox 60"/>
          <p:cNvSpPr txBox="1"/>
          <p:nvPr/>
        </p:nvSpPr>
        <p:spPr>
          <a:xfrm>
            <a:off x="6422614" y="2011001"/>
            <a:ext cx="619080" cy="276999"/>
          </a:xfrm>
          <a:prstGeom prst="rect">
            <a:avLst/>
          </a:prstGeom>
          <a:noFill/>
        </p:spPr>
        <p:txBody>
          <a:bodyPr wrap="none" rtlCol="0">
            <a:spAutoFit/>
          </a:bodyPr>
          <a:lstStyle/>
          <a:p>
            <a:pPr algn="l"/>
            <a:r>
              <a:rPr lang="en-US" sz="1200" b="1" dirty="0" smtClean="0"/>
              <a:t>RACE</a:t>
            </a:r>
            <a:endParaRPr lang="en-US" sz="1200" b="1" dirty="0"/>
          </a:p>
        </p:txBody>
      </p:sp>
      <p:pic>
        <p:nvPicPr>
          <p:cNvPr id="35" name="Picture 3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46367" y="73364"/>
            <a:ext cx="1509844" cy="575601"/>
          </a:xfrm>
          <a:prstGeom prst="rect">
            <a:avLst/>
          </a:prstGeom>
        </p:spPr>
      </p:pic>
      <p:sp>
        <p:nvSpPr>
          <p:cNvPr id="2" name="Rectangle 1"/>
          <p:cNvSpPr/>
          <p:nvPr/>
        </p:nvSpPr>
        <p:spPr bwMode="auto">
          <a:xfrm>
            <a:off x="7780704" y="906098"/>
            <a:ext cx="1180407" cy="1445736"/>
          </a:xfrm>
          <a:prstGeom prst="rect">
            <a:avLst/>
          </a:prstGeom>
          <a:noFill/>
          <a:ln w="9525" cap="flat" cmpd="sng" algn="ctr">
            <a:solidFill>
              <a:schemeClr val="tx1">
                <a:lumMod val="50000"/>
                <a:lumOff val="5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9139671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5</a:t>
            </a:fld>
            <a:endParaRPr lang="en-US" dirty="0"/>
          </a:p>
        </p:txBody>
      </p:sp>
      <p:cxnSp>
        <p:nvCxnSpPr>
          <p:cNvPr id="17" name="Straight Connector 16"/>
          <p:cNvCxnSpPr/>
          <p:nvPr/>
        </p:nvCxnSpPr>
        <p:spPr bwMode="auto">
          <a:xfrm>
            <a:off x="5101374" y="839495"/>
            <a:ext cx="0" cy="3849516"/>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Chart 12"/>
          <p:cNvGraphicFramePr/>
          <p:nvPr>
            <p:extLst>
              <p:ext uri="{D42A27DB-BD31-4B8C-83A1-F6EECF244321}">
                <p14:modId xmlns:p14="http://schemas.microsoft.com/office/powerpoint/2010/main" val="3991772268"/>
              </p:ext>
            </p:extLst>
          </p:nvPr>
        </p:nvGraphicFramePr>
        <p:xfrm>
          <a:off x="3961183" y="1417296"/>
          <a:ext cx="5091953" cy="2480841"/>
        </p:xfrm>
        <a:graphic>
          <a:graphicData uri="http://schemas.openxmlformats.org/drawingml/2006/chart">
            <c:chart xmlns:c="http://schemas.openxmlformats.org/drawingml/2006/chart" xmlns:r="http://schemas.openxmlformats.org/officeDocument/2006/relationships" r:id="rId3"/>
          </a:graphicData>
        </a:graphic>
      </p:graphicFrame>
      <p:sp>
        <p:nvSpPr>
          <p:cNvPr id="279" name="TextBox 278"/>
          <p:cNvSpPr txBox="1"/>
          <p:nvPr/>
        </p:nvSpPr>
        <p:spPr>
          <a:xfrm>
            <a:off x="1530801" y="1784128"/>
            <a:ext cx="543739" cy="307777"/>
          </a:xfrm>
          <a:prstGeom prst="rect">
            <a:avLst/>
          </a:prstGeom>
          <a:noFill/>
        </p:spPr>
        <p:txBody>
          <a:bodyPr wrap="none" rtlCol="0">
            <a:spAutoFit/>
          </a:bodyPr>
          <a:lstStyle/>
          <a:p>
            <a:r>
              <a:rPr lang="en-US" b="1" dirty="0" smtClean="0">
                <a:solidFill>
                  <a:schemeClr val="bg1"/>
                </a:solidFill>
              </a:rPr>
              <a:t>24%</a:t>
            </a:r>
            <a:endParaRPr lang="en-US" b="1" dirty="0">
              <a:solidFill>
                <a:schemeClr val="bg1"/>
              </a:solidFill>
            </a:endParaRPr>
          </a:p>
        </p:txBody>
      </p:sp>
      <p:sp>
        <p:nvSpPr>
          <p:cNvPr id="9" name="TextBox 8"/>
          <p:cNvSpPr txBox="1"/>
          <p:nvPr/>
        </p:nvSpPr>
        <p:spPr>
          <a:xfrm>
            <a:off x="1679480" y="2627437"/>
            <a:ext cx="1720086" cy="307777"/>
          </a:xfrm>
          <a:prstGeom prst="rect">
            <a:avLst/>
          </a:prstGeom>
          <a:noFill/>
        </p:spPr>
        <p:txBody>
          <a:bodyPr wrap="none" rtlCol="0">
            <a:spAutoFit/>
          </a:bodyPr>
          <a:lstStyle/>
          <a:p>
            <a:r>
              <a:rPr lang="en-US" b="1" dirty="0" smtClean="0"/>
              <a:t>Geographic Areas</a:t>
            </a:r>
            <a:endParaRPr lang="en-US" b="1" dirty="0"/>
          </a:p>
        </p:txBody>
      </p:sp>
      <p:sp>
        <p:nvSpPr>
          <p:cNvPr id="280" name="TextBox 279"/>
          <p:cNvSpPr txBox="1"/>
          <p:nvPr/>
        </p:nvSpPr>
        <p:spPr>
          <a:xfrm>
            <a:off x="5957998" y="1046813"/>
            <a:ext cx="2248244" cy="307777"/>
          </a:xfrm>
          <a:prstGeom prst="rect">
            <a:avLst/>
          </a:prstGeom>
          <a:noFill/>
        </p:spPr>
        <p:txBody>
          <a:bodyPr wrap="none" rtlCol="0">
            <a:spAutoFit/>
          </a:bodyPr>
          <a:lstStyle/>
          <a:p>
            <a:r>
              <a:rPr lang="en-US" b="1" dirty="0" smtClean="0"/>
              <a:t>PARTY IDENTIFICATION</a:t>
            </a:r>
            <a:endParaRPr lang="en-US" b="1" dirty="0"/>
          </a:p>
        </p:txBody>
      </p:sp>
      <p:pic>
        <p:nvPicPr>
          <p:cNvPr id="3075" name="Picture 3" descr="C:\Users\lsteinmetz\Downloads\noun_8486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62467" y="3836894"/>
            <a:ext cx="812659" cy="81265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7888601" y="3920057"/>
            <a:ext cx="1156788" cy="646331"/>
          </a:xfrm>
          <a:prstGeom prst="rect">
            <a:avLst/>
          </a:prstGeom>
          <a:noFill/>
        </p:spPr>
        <p:txBody>
          <a:bodyPr wrap="square" rtlCol="0">
            <a:spAutoFit/>
          </a:bodyPr>
          <a:lstStyle/>
          <a:p>
            <a:r>
              <a:rPr lang="en-US" sz="1200" b="1" dirty="0" smtClean="0"/>
              <a:t>62% VOTE </a:t>
            </a:r>
            <a:r>
              <a:rPr lang="en-US" sz="1200" dirty="0" smtClean="0"/>
              <a:t>in every local election</a:t>
            </a:r>
            <a:endParaRPr lang="en-US" sz="1200" dirty="0"/>
          </a:p>
        </p:txBody>
      </p:sp>
      <p:graphicFrame>
        <p:nvGraphicFramePr>
          <p:cNvPr id="8" name="Chart 7"/>
          <p:cNvGraphicFramePr/>
          <p:nvPr>
            <p:extLst>
              <p:ext uri="{D42A27DB-BD31-4B8C-83A1-F6EECF244321}">
                <p14:modId xmlns:p14="http://schemas.microsoft.com/office/powerpoint/2010/main" val="2011131962"/>
              </p:ext>
            </p:extLst>
          </p:nvPr>
        </p:nvGraphicFramePr>
        <p:xfrm>
          <a:off x="233435" y="2852713"/>
          <a:ext cx="4612176" cy="1836298"/>
        </p:xfrm>
        <a:graphic>
          <a:graphicData uri="http://schemas.openxmlformats.org/drawingml/2006/chart">
            <c:chart xmlns:c="http://schemas.openxmlformats.org/drawingml/2006/chart" xmlns:r="http://schemas.openxmlformats.org/officeDocument/2006/relationships" r:id="rId5"/>
          </a:graphicData>
        </a:graphic>
      </p:graphicFrame>
      <p:pic>
        <p:nvPicPr>
          <p:cNvPr id="20" name="Picture 9" descr="C:\Users\lsteinmetz\Downloads\noun_253649_4e70b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88595" y="1392292"/>
            <a:ext cx="473273" cy="47327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0" descr="C:\Users\lsteinmetz\Downloads\noun_253648_ea060a.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11567" y="1366356"/>
            <a:ext cx="493273" cy="493273"/>
          </a:xfrm>
          <a:prstGeom prst="rect">
            <a:avLst/>
          </a:prstGeom>
          <a:noFill/>
          <a:extLst>
            <a:ext uri="{909E8E84-426E-40DD-AFC4-6F175D3DCCD1}">
              <a14:hiddenFill xmlns:a14="http://schemas.microsoft.com/office/drawing/2010/main">
                <a:solidFill>
                  <a:srgbClr val="FFFFFF"/>
                </a:solidFill>
              </a14:hiddenFill>
            </a:ext>
          </a:extLst>
        </p:spPr>
      </p:pic>
      <p:sp>
        <p:nvSpPr>
          <p:cNvPr id="25" name="Title 6"/>
          <p:cNvSpPr txBox="1">
            <a:spLocks/>
          </p:cNvSpPr>
          <p:nvPr/>
        </p:nvSpPr>
        <p:spPr bwMode="auto">
          <a:xfrm>
            <a:off x="312613" y="578627"/>
            <a:ext cx="8353585" cy="390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lnSpc>
                <a:spcPct val="100000"/>
              </a:lnSpc>
              <a:spcBef>
                <a:spcPct val="0"/>
              </a:spcBef>
              <a:spcAft>
                <a:spcPct val="0"/>
              </a:spcAft>
              <a:defRPr sz="2000" b="1">
                <a:solidFill>
                  <a:schemeClr val="tx1">
                    <a:lumMod val="75000"/>
                    <a:lumOff val="25000"/>
                  </a:schemeClr>
                </a:solidFill>
                <a:latin typeface="Arial Narrow" pitchFamily="34" charset="0"/>
                <a:ea typeface="+mj-ea"/>
                <a:cs typeface="+mj-cs"/>
              </a:defRPr>
            </a:lvl1pPr>
            <a:lvl2pPr algn="l" rtl="0" eaLnBrk="0" fontAlgn="base" hangingPunct="0">
              <a:lnSpc>
                <a:spcPct val="80000"/>
              </a:lnSpc>
              <a:spcBef>
                <a:spcPct val="0"/>
              </a:spcBef>
              <a:spcAft>
                <a:spcPct val="0"/>
              </a:spcAft>
              <a:defRPr sz="2800" b="1">
                <a:solidFill>
                  <a:schemeClr val="tx2"/>
                </a:solidFill>
                <a:latin typeface="Arial" charset="0"/>
              </a:defRPr>
            </a:lvl2pPr>
            <a:lvl3pPr algn="l" rtl="0" eaLnBrk="0" fontAlgn="base" hangingPunct="0">
              <a:lnSpc>
                <a:spcPct val="80000"/>
              </a:lnSpc>
              <a:spcBef>
                <a:spcPct val="0"/>
              </a:spcBef>
              <a:spcAft>
                <a:spcPct val="0"/>
              </a:spcAft>
              <a:defRPr sz="2800" b="1">
                <a:solidFill>
                  <a:schemeClr val="tx2"/>
                </a:solidFill>
                <a:latin typeface="Arial" charset="0"/>
              </a:defRPr>
            </a:lvl3pPr>
            <a:lvl4pPr algn="l" rtl="0" eaLnBrk="0" fontAlgn="base" hangingPunct="0">
              <a:lnSpc>
                <a:spcPct val="80000"/>
              </a:lnSpc>
              <a:spcBef>
                <a:spcPct val="0"/>
              </a:spcBef>
              <a:spcAft>
                <a:spcPct val="0"/>
              </a:spcAft>
              <a:defRPr sz="2800" b="1">
                <a:solidFill>
                  <a:schemeClr val="tx2"/>
                </a:solidFill>
                <a:latin typeface="Arial" charset="0"/>
              </a:defRPr>
            </a:lvl4pPr>
            <a:lvl5pPr algn="l" rtl="0" eaLnBrk="0" fontAlgn="base" hangingPunct="0">
              <a:lnSpc>
                <a:spcPct val="80000"/>
              </a:lnSpc>
              <a:spcBef>
                <a:spcPct val="0"/>
              </a:spcBef>
              <a:spcAft>
                <a:spcPct val="0"/>
              </a:spcAft>
              <a:defRPr sz="2800" b="1">
                <a:solidFill>
                  <a:schemeClr val="tx2"/>
                </a:solidFill>
                <a:latin typeface="Arial" charset="0"/>
              </a:defRPr>
            </a:lvl5pPr>
            <a:lvl6pPr marL="457200" algn="l" rtl="0" fontAlgn="base">
              <a:lnSpc>
                <a:spcPct val="80000"/>
              </a:lnSpc>
              <a:spcBef>
                <a:spcPct val="0"/>
              </a:spcBef>
              <a:spcAft>
                <a:spcPct val="0"/>
              </a:spcAft>
              <a:defRPr sz="2800" b="1">
                <a:solidFill>
                  <a:schemeClr val="tx2"/>
                </a:solidFill>
                <a:latin typeface="Arial" charset="0"/>
              </a:defRPr>
            </a:lvl6pPr>
            <a:lvl7pPr marL="914400" algn="l" rtl="0" fontAlgn="base">
              <a:lnSpc>
                <a:spcPct val="80000"/>
              </a:lnSpc>
              <a:spcBef>
                <a:spcPct val="0"/>
              </a:spcBef>
              <a:spcAft>
                <a:spcPct val="0"/>
              </a:spcAft>
              <a:defRPr sz="2800" b="1">
                <a:solidFill>
                  <a:schemeClr val="tx2"/>
                </a:solidFill>
                <a:latin typeface="Arial" charset="0"/>
              </a:defRPr>
            </a:lvl7pPr>
            <a:lvl8pPr marL="1371600" algn="l" rtl="0" fontAlgn="base">
              <a:lnSpc>
                <a:spcPct val="80000"/>
              </a:lnSpc>
              <a:spcBef>
                <a:spcPct val="0"/>
              </a:spcBef>
              <a:spcAft>
                <a:spcPct val="0"/>
              </a:spcAft>
              <a:defRPr sz="2800" b="1">
                <a:solidFill>
                  <a:schemeClr val="tx2"/>
                </a:solidFill>
                <a:latin typeface="Arial" charset="0"/>
              </a:defRPr>
            </a:lvl8pPr>
            <a:lvl9pPr marL="1828800" algn="l" rtl="0" fontAlgn="base">
              <a:lnSpc>
                <a:spcPct val="80000"/>
              </a:lnSpc>
              <a:spcBef>
                <a:spcPct val="0"/>
              </a:spcBef>
              <a:spcAft>
                <a:spcPct val="0"/>
              </a:spcAft>
              <a:defRPr sz="2800" b="1">
                <a:solidFill>
                  <a:schemeClr val="tx2"/>
                </a:solidFill>
                <a:latin typeface="Arial" charset="0"/>
              </a:defRPr>
            </a:lvl9pPr>
          </a:lstStyle>
          <a:p>
            <a:r>
              <a:rPr lang="en-US" dirty="0"/>
              <a:t>Profile of </a:t>
            </a:r>
            <a:r>
              <a:rPr lang="en-US" i="1" dirty="0"/>
              <a:t>On The </a:t>
            </a:r>
            <a:r>
              <a:rPr lang="en-US" i="1" dirty="0" smtClean="0"/>
              <a:t>Table Macon</a:t>
            </a:r>
            <a:r>
              <a:rPr lang="en-US" dirty="0" smtClean="0"/>
              <a:t> </a:t>
            </a:r>
            <a:r>
              <a:rPr lang="en-US" dirty="0"/>
              <a:t>Participants Who Completed the Survey</a:t>
            </a:r>
          </a:p>
        </p:txBody>
      </p:sp>
      <p:pic>
        <p:nvPicPr>
          <p:cNvPr id="26" name="Picture 2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03076" y="99741"/>
            <a:ext cx="1509844" cy="575601"/>
          </a:xfrm>
          <a:prstGeom prst="rect">
            <a:avLst/>
          </a:prstGeom>
        </p:spPr>
      </p:pic>
      <p:graphicFrame>
        <p:nvGraphicFramePr>
          <p:cNvPr id="27" name="Chart 26"/>
          <p:cNvGraphicFramePr/>
          <p:nvPr>
            <p:extLst>
              <p:ext uri="{D42A27DB-BD31-4B8C-83A1-F6EECF244321}">
                <p14:modId xmlns:p14="http://schemas.microsoft.com/office/powerpoint/2010/main" val="998907815"/>
              </p:ext>
            </p:extLst>
          </p:nvPr>
        </p:nvGraphicFramePr>
        <p:xfrm>
          <a:off x="173375" y="1013689"/>
          <a:ext cx="4986712" cy="1728513"/>
        </p:xfrm>
        <a:graphic>
          <a:graphicData uri="http://schemas.openxmlformats.org/drawingml/2006/chart">
            <c:chart xmlns:c="http://schemas.openxmlformats.org/drawingml/2006/chart" xmlns:r="http://schemas.openxmlformats.org/officeDocument/2006/relationships" r:id="rId9"/>
          </a:graphicData>
        </a:graphic>
      </p:graphicFrame>
      <p:pic>
        <p:nvPicPr>
          <p:cNvPr id="28" name="Picture 3" descr="C:\Users\kfridley\AppData\Local\Microsoft\Windows\Temporary Internet Files\Content.IE5\RJA0XQ0R\1280px-Graduation_hat.svg[1].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3237067" y="1067056"/>
            <a:ext cx="836560" cy="471272"/>
          </a:xfrm>
          <a:prstGeom prst="rect">
            <a:avLst/>
          </a:prstGeom>
          <a:noFill/>
          <a:extLst>
            <a:ext uri="{909E8E84-426E-40DD-AFC4-6F175D3DCCD1}">
              <a14:hiddenFill xmlns:a14="http://schemas.microsoft.com/office/drawing/2010/main">
                <a:solidFill>
                  <a:srgbClr val="FFFFFF"/>
                </a:solidFill>
              </a14:hiddenFill>
            </a:ext>
          </a:extLst>
        </p:spPr>
      </p:pic>
      <p:cxnSp>
        <p:nvCxnSpPr>
          <p:cNvPr id="29" name="Straight Connector 28"/>
          <p:cNvCxnSpPr/>
          <p:nvPr/>
        </p:nvCxnSpPr>
        <p:spPr bwMode="auto">
          <a:xfrm>
            <a:off x="186327" y="2518751"/>
            <a:ext cx="4801309" cy="0"/>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537528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94" y="122985"/>
            <a:ext cx="8430935" cy="857250"/>
          </a:xfrm>
        </p:spPr>
        <p:txBody>
          <a:bodyPr/>
          <a:lstStyle/>
          <a:p>
            <a:r>
              <a:rPr lang="en-US" dirty="0" smtClean="0"/>
              <a:t>Key Takeaways </a:t>
            </a:r>
            <a:endParaRPr lang="en-US" dirty="0"/>
          </a:p>
        </p:txBody>
      </p:sp>
      <p:sp>
        <p:nvSpPr>
          <p:cNvPr id="3" name="Content Placeholder 2"/>
          <p:cNvSpPr>
            <a:spLocks noGrp="1"/>
          </p:cNvSpPr>
          <p:nvPr>
            <p:ph idx="1"/>
          </p:nvPr>
        </p:nvSpPr>
        <p:spPr>
          <a:xfrm>
            <a:off x="531445" y="794248"/>
            <a:ext cx="8002767" cy="3744519"/>
          </a:xfrm>
        </p:spPr>
        <p:txBody>
          <a:bodyPr/>
          <a:lstStyle/>
          <a:p>
            <a:pPr lvl="0" algn="just">
              <a:spcBef>
                <a:spcPts val="1200"/>
              </a:spcBef>
              <a:buClr>
                <a:schemeClr val="bg2"/>
              </a:buClr>
            </a:pPr>
            <a:r>
              <a:rPr lang="en-US" sz="1800" i="1" dirty="0" smtClean="0"/>
              <a:t>On </a:t>
            </a:r>
            <a:r>
              <a:rPr lang="en-US" sz="1800" i="1" dirty="0"/>
              <a:t>T</a:t>
            </a:r>
            <a:r>
              <a:rPr lang="en-US" sz="1800" i="1" dirty="0" smtClean="0"/>
              <a:t>he Table Macon </a:t>
            </a:r>
            <a:r>
              <a:rPr lang="en-US" sz="1800" dirty="0" smtClean="0"/>
              <a:t>participants who completed the </a:t>
            </a:r>
            <a:r>
              <a:rPr lang="en-US" sz="1800" dirty="0"/>
              <a:t>survey hold a broadly positive view of their community on key dimensions </a:t>
            </a:r>
            <a:r>
              <a:rPr lang="en-US" sz="1800" dirty="0" smtClean="0"/>
              <a:t>and are hopeful about the future.</a:t>
            </a:r>
          </a:p>
          <a:p>
            <a:pPr lvl="0" algn="just">
              <a:spcBef>
                <a:spcPts val="1200"/>
              </a:spcBef>
              <a:buClr>
                <a:schemeClr val="bg2"/>
              </a:buClr>
            </a:pPr>
            <a:r>
              <a:rPr lang="en-US" sz="1800" dirty="0" smtClean="0"/>
              <a:t>Participants are divided about whether their community provides opportunities for all, and they are as likely to think their community is more united as to think it is more divided.  Participants of color, particularly African Americans, are less positive than are whites.</a:t>
            </a:r>
          </a:p>
          <a:p>
            <a:pPr lvl="0" algn="just">
              <a:spcBef>
                <a:spcPts val="1200"/>
              </a:spcBef>
              <a:buClr>
                <a:schemeClr val="bg2"/>
              </a:buClr>
            </a:pPr>
            <a:r>
              <a:rPr lang="en-US" sz="1800" dirty="0" smtClean="0"/>
              <a:t>Participants rank crime/public safety and poverty/economic security as the most </a:t>
            </a:r>
            <a:r>
              <a:rPr lang="en-US" sz="1800" dirty="0"/>
              <a:t>important issues for their community to address.</a:t>
            </a:r>
          </a:p>
          <a:p>
            <a:pPr lvl="1" algn="just">
              <a:spcBef>
                <a:spcPts val="1200"/>
              </a:spcBef>
              <a:buClr>
                <a:schemeClr val="bg2"/>
              </a:buClr>
            </a:pPr>
            <a:r>
              <a:rPr lang="en-US" sz="1800" dirty="0">
                <a:ea typeface="+mn-ea"/>
                <a:cs typeface="+mn-cs"/>
              </a:rPr>
              <a:t>Good jobs/economic development, local schools, and race relations are their </a:t>
            </a:r>
            <a:r>
              <a:rPr lang="en-US" sz="1800" dirty="0" smtClean="0">
                <a:ea typeface="+mn-ea"/>
                <a:cs typeface="+mn-cs"/>
              </a:rPr>
              <a:t>second-tier </a:t>
            </a:r>
            <a:r>
              <a:rPr lang="en-US" sz="1800" dirty="0">
                <a:ea typeface="+mn-ea"/>
                <a:cs typeface="+mn-cs"/>
              </a:rPr>
              <a:t>priorities for improvement in the community.</a:t>
            </a:r>
          </a:p>
          <a:p>
            <a:pPr lvl="0" algn="just">
              <a:spcBef>
                <a:spcPts val="1200"/>
              </a:spcBef>
              <a:buClr>
                <a:schemeClr val="bg2"/>
              </a:buClr>
            </a:pPr>
            <a:endParaRPr lang="en-US" sz="1800" dirty="0"/>
          </a:p>
          <a:p>
            <a:pPr lvl="0" algn="just">
              <a:spcBef>
                <a:spcPts val="1200"/>
              </a:spcBef>
              <a:buClr>
                <a:schemeClr val="bg2"/>
              </a:buClr>
            </a:pPr>
            <a:endParaRPr lang="en-US" sz="1800" dirty="0"/>
          </a:p>
          <a:p>
            <a:pPr lvl="0" algn="just">
              <a:spcBef>
                <a:spcPts val="1200"/>
              </a:spcBef>
              <a:buClr>
                <a:schemeClr val="bg2"/>
              </a:buClr>
            </a:pPr>
            <a:endParaRPr lang="en-US" sz="1800"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6</a:t>
            </a:fld>
            <a:endParaRPr lang="en-US" dirty="0"/>
          </a:p>
        </p:txBody>
      </p:sp>
    </p:spTree>
    <p:extLst>
      <p:ext uri="{BB962C8B-B14F-4D97-AF65-F5344CB8AC3E}">
        <p14:creationId xmlns:p14="http://schemas.microsoft.com/office/powerpoint/2010/main" val="33931778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262" y="774482"/>
            <a:ext cx="8385908" cy="3744519"/>
          </a:xfrm>
        </p:spPr>
        <p:txBody>
          <a:bodyPr/>
          <a:lstStyle/>
          <a:p>
            <a:pPr lvl="0" algn="just">
              <a:spcBef>
                <a:spcPts val="600"/>
              </a:spcBef>
            </a:pPr>
            <a:r>
              <a:rPr lang="en-US" sz="1800" dirty="0" smtClean="0"/>
              <a:t>Participants have varied perceptions about the direction of some specific aspects of life within the Macon-Bibb County community.</a:t>
            </a:r>
          </a:p>
          <a:p>
            <a:pPr lvl="1" algn="just">
              <a:spcBef>
                <a:spcPts val="600"/>
              </a:spcBef>
            </a:pPr>
            <a:r>
              <a:rPr lang="en-US" sz="1400" dirty="0" smtClean="0"/>
              <a:t>The large majority thinks that public parks and green spaces have gotten better, and they perceive net positive movement for private sector leadership, </a:t>
            </a:r>
            <a:r>
              <a:rPr lang="en-US" sz="1400" dirty="0"/>
              <a:t>K-12 education, and job availability.</a:t>
            </a:r>
          </a:p>
          <a:p>
            <a:pPr lvl="1" algn="just">
              <a:spcBef>
                <a:spcPts val="600"/>
              </a:spcBef>
            </a:pPr>
            <a:r>
              <a:rPr lang="en-US" sz="1400" dirty="0"/>
              <a:t>When it comes to some other aspects of the community, however, </a:t>
            </a:r>
            <a:r>
              <a:rPr lang="en-US" sz="1400" dirty="0" smtClean="0"/>
              <a:t>participants are </a:t>
            </a:r>
            <a:r>
              <a:rPr lang="en-US" sz="1400" dirty="0"/>
              <a:t>more likely to think they have gotten worse than better.  They are </a:t>
            </a:r>
            <a:r>
              <a:rPr lang="en-US" sz="1400" dirty="0" smtClean="0"/>
              <a:t>particularly likely </a:t>
            </a:r>
            <a:r>
              <a:rPr lang="en-US" sz="1400" dirty="0"/>
              <a:t>to think local government’s management of the Macon-Bibb County budget, government leadership, and poverty have gotten </a:t>
            </a:r>
            <a:r>
              <a:rPr lang="en-US" sz="1400" dirty="0" smtClean="0"/>
              <a:t>worse.</a:t>
            </a:r>
          </a:p>
          <a:p>
            <a:pPr lvl="1" algn="just">
              <a:spcBef>
                <a:spcPts val="600"/>
              </a:spcBef>
            </a:pPr>
            <a:r>
              <a:rPr lang="en-US" sz="1400" dirty="0" smtClean="0"/>
              <a:t>In each case, whites are more likely than participants of color to think things have improved.</a:t>
            </a:r>
          </a:p>
          <a:p>
            <a:pPr lvl="0" algn="just">
              <a:spcBef>
                <a:spcPts val="600"/>
              </a:spcBef>
            </a:pPr>
            <a:r>
              <a:rPr lang="en-US" sz="1600" dirty="0" smtClean="0">
                <a:ea typeface="+mn-ea"/>
                <a:cs typeface="+mn-cs"/>
              </a:rPr>
              <a:t>Among a list of seven potential areas of improvement for Macon-Bibb County, participants prioritize two above all else as most likely to improve the community: a) offering more workforce training and financial education for unemployed and low-income citizens and b) improving the fiscal stability of Macon-Bibb County government.  These are the same </a:t>
            </a:r>
            <a:r>
              <a:rPr lang="en-US" sz="1600" dirty="0" smtClean="0"/>
              <a:t>areas that participants are most likely to think have gotten worse over the past five years.</a:t>
            </a:r>
            <a:endParaRPr lang="en-US" sz="1600" dirty="0" smtClean="0">
              <a:ea typeface="+mn-ea"/>
              <a:cs typeface="+mn-cs"/>
            </a:endParaRPr>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7</a:t>
            </a:fld>
            <a:endParaRPr lang="en-US" dirty="0"/>
          </a:p>
        </p:txBody>
      </p:sp>
      <p:sp>
        <p:nvSpPr>
          <p:cNvPr id="6" name="Title 1"/>
          <p:cNvSpPr txBox="1">
            <a:spLocks/>
          </p:cNvSpPr>
          <p:nvPr/>
        </p:nvSpPr>
        <p:spPr bwMode="auto">
          <a:xfrm>
            <a:off x="418994" y="122985"/>
            <a:ext cx="843093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lnSpc>
                <a:spcPct val="100000"/>
              </a:lnSpc>
              <a:spcBef>
                <a:spcPct val="0"/>
              </a:spcBef>
              <a:spcAft>
                <a:spcPct val="0"/>
              </a:spcAft>
              <a:defRPr sz="2000" b="1">
                <a:solidFill>
                  <a:schemeClr val="tx1">
                    <a:lumMod val="75000"/>
                    <a:lumOff val="25000"/>
                  </a:schemeClr>
                </a:solidFill>
                <a:latin typeface="Arial Narrow" pitchFamily="34" charset="0"/>
                <a:ea typeface="+mj-ea"/>
                <a:cs typeface="+mj-cs"/>
              </a:defRPr>
            </a:lvl1pPr>
            <a:lvl2pPr algn="l" rtl="0" eaLnBrk="0" fontAlgn="base" hangingPunct="0">
              <a:lnSpc>
                <a:spcPct val="80000"/>
              </a:lnSpc>
              <a:spcBef>
                <a:spcPct val="0"/>
              </a:spcBef>
              <a:spcAft>
                <a:spcPct val="0"/>
              </a:spcAft>
              <a:defRPr sz="2800" b="1">
                <a:solidFill>
                  <a:schemeClr val="tx2"/>
                </a:solidFill>
                <a:latin typeface="Arial" charset="0"/>
              </a:defRPr>
            </a:lvl2pPr>
            <a:lvl3pPr algn="l" rtl="0" eaLnBrk="0" fontAlgn="base" hangingPunct="0">
              <a:lnSpc>
                <a:spcPct val="80000"/>
              </a:lnSpc>
              <a:spcBef>
                <a:spcPct val="0"/>
              </a:spcBef>
              <a:spcAft>
                <a:spcPct val="0"/>
              </a:spcAft>
              <a:defRPr sz="2800" b="1">
                <a:solidFill>
                  <a:schemeClr val="tx2"/>
                </a:solidFill>
                <a:latin typeface="Arial" charset="0"/>
              </a:defRPr>
            </a:lvl3pPr>
            <a:lvl4pPr algn="l" rtl="0" eaLnBrk="0" fontAlgn="base" hangingPunct="0">
              <a:lnSpc>
                <a:spcPct val="80000"/>
              </a:lnSpc>
              <a:spcBef>
                <a:spcPct val="0"/>
              </a:spcBef>
              <a:spcAft>
                <a:spcPct val="0"/>
              </a:spcAft>
              <a:defRPr sz="2800" b="1">
                <a:solidFill>
                  <a:schemeClr val="tx2"/>
                </a:solidFill>
                <a:latin typeface="Arial" charset="0"/>
              </a:defRPr>
            </a:lvl4pPr>
            <a:lvl5pPr algn="l" rtl="0" eaLnBrk="0" fontAlgn="base" hangingPunct="0">
              <a:lnSpc>
                <a:spcPct val="80000"/>
              </a:lnSpc>
              <a:spcBef>
                <a:spcPct val="0"/>
              </a:spcBef>
              <a:spcAft>
                <a:spcPct val="0"/>
              </a:spcAft>
              <a:defRPr sz="2800" b="1">
                <a:solidFill>
                  <a:schemeClr val="tx2"/>
                </a:solidFill>
                <a:latin typeface="Arial" charset="0"/>
              </a:defRPr>
            </a:lvl5pPr>
            <a:lvl6pPr marL="457200" algn="l" rtl="0" fontAlgn="base">
              <a:lnSpc>
                <a:spcPct val="80000"/>
              </a:lnSpc>
              <a:spcBef>
                <a:spcPct val="0"/>
              </a:spcBef>
              <a:spcAft>
                <a:spcPct val="0"/>
              </a:spcAft>
              <a:defRPr sz="2800" b="1">
                <a:solidFill>
                  <a:schemeClr val="tx2"/>
                </a:solidFill>
                <a:latin typeface="Arial" charset="0"/>
              </a:defRPr>
            </a:lvl6pPr>
            <a:lvl7pPr marL="914400" algn="l" rtl="0" fontAlgn="base">
              <a:lnSpc>
                <a:spcPct val="80000"/>
              </a:lnSpc>
              <a:spcBef>
                <a:spcPct val="0"/>
              </a:spcBef>
              <a:spcAft>
                <a:spcPct val="0"/>
              </a:spcAft>
              <a:defRPr sz="2800" b="1">
                <a:solidFill>
                  <a:schemeClr val="tx2"/>
                </a:solidFill>
                <a:latin typeface="Arial" charset="0"/>
              </a:defRPr>
            </a:lvl7pPr>
            <a:lvl8pPr marL="1371600" algn="l" rtl="0" fontAlgn="base">
              <a:lnSpc>
                <a:spcPct val="80000"/>
              </a:lnSpc>
              <a:spcBef>
                <a:spcPct val="0"/>
              </a:spcBef>
              <a:spcAft>
                <a:spcPct val="0"/>
              </a:spcAft>
              <a:defRPr sz="2800" b="1">
                <a:solidFill>
                  <a:schemeClr val="tx2"/>
                </a:solidFill>
                <a:latin typeface="Arial" charset="0"/>
              </a:defRPr>
            </a:lvl8pPr>
            <a:lvl9pPr marL="1828800" algn="l" rtl="0" fontAlgn="base">
              <a:lnSpc>
                <a:spcPct val="80000"/>
              </a:lnSpc>
              <a:spcBef>
                <a:spcPct val="0"/>
              </a:spcBef>
              <a:spcAft>
                <a:spcPct val="0"/>
              </a:spcAft>
              <a:defRPr sz="2800" b="1">
                <a:solidFill>
                  <a:schemeClr val="tx2"/>
                </a:solidFill>
                <a:latin typeface="Arial" charset="0"/>
              </a:defRPr>
            </a:lvl9pPr>
          </a:lstStyle>
          <a:p>
            <a:r>
              <a:rPr lang="en-US" kern="0" dirty="0" smtClean="0"/>
              <a:t>Key Takeaways </a:t>
            </a:r>
            <a:r>
              <a:rPr lang="en-US" b="0" i="1" kern="0" dirty="0" smtClean="0"/>
              <a:t>(cont’d)</a:t>
            </a:r>
            <a:endParaRPr lang="en-US" kern="0" dirty="0"/>
          </a:p>
        </p:txBody>
      </p:sp>
    </p:spTree>
    <p:extLst>
      <p:ext uri="{BB962C8B-B14F-4D97-AF65-F5344CB8AC3E}">
        <p14:creationId xmlns:p14="http://schemas.microsoft.com/office/powerpoint/2010/main" val="2725205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94" y="122985"/>
            <a:ext cx="8430935" cy="857250"/>
          </a:xfrm>
        </p:spPr>
        <p:txBody>
          <a:bodyPr/>
          <a:lstStyle/>
          <a:p>
            <a:r>
              <a:rPr lang="en-US" dirty="0" smtClean="0"/>
              <a:t>Key Takeaways </a:t>
            </a:r>
            <a:r>
              <a:rPr lang="en-US" b="0" i="1" dirty="0"/>
              <a:t>(cont’d)</a:t>
            </a:r>
            <a:endParaRPr lang="en-US" dirty="0"/>
          </a:p>
        </p:txBody>
      </p:sp>
      <p:sp>
        <p:nvSpPr>
          <p:cNvPr id="3" name="Content Placeholder 2"/>
          <p:cNvSpPr>
            <a:spLocks noGrp="1"/>
          </p:cNvSpPr>
          <p:nvPr>
            <p:ph idx="1"/>
          </p:nvPr>
        </p:nvSpPr>
        <p:spPr>
          <a:xfrm>
            <a:off x="531637" y="723438"/>
            <a:ext cx="7924426" cy="3744519"/>
          </a:xfrm>
        </p:spPr>
        <p:txBody>
          <a:bodyPr/>
          <a:lstStyle/>
          <a:p>
            <a:pPr lvl="0" algn="just">
              <a:spcBef>
                <a:spcPts val="300"/>
              </a:spcBef>
            </a:pPr>
            <a:r>
              <a:rPr lang="en-US" sz="1800" dirty="0" smtClean="0"/>
              <a:t>Participants identify nonprofits and faith communities </a:t>
            </a:r>
            <a:r>
              <a:rPr lang="en-US" sz="1800" dirty="0"/>
              <a:t>as the most impactful partners for community </a:t>
            </a:r>
            <a:r>
              <a:rPr lang="en-US" sz="1800" dirty="0" smtClean="0"/>
              <a:t>progress, followed by residents, employers/ businesses, and school teachers and leaders.</a:t>
            </a:r>
          </a:p>
          <a:p>
            <a:pPr algn="just">
              <a:spcBef>
                <a:spcPts val="300"/>
              </a:spcBef>
            </a:pPr>
            <a:r>
              <a:rPr lang="en-US" sz="1800" dirty="0" smtClean="0"/>
              <a:t>They are </a:t>
            </a:r>
            <a:r>
              <a:rPr lang="en-US" sz="1800" dirty="0"/>
              <a:t>optimistic that they can effect positive change in their community </a:t>
            </a:r>
            <a:r>
              <a:rPr lang="en-US" sz="1800" dirty="0" smtClean="0"/>
              <a:t>themselves, and express interest in getting involved in a variety of ways.  </a:t>
            </a:r>
            <a:r>
              <a:rPr lang="en-US" sz="1800" dirty="0"/>
              <a:t>They are most interested in participating in a volunteer service event and </a:t>
            </a:r>
            <a:r>
              <a:rPr lang="en-US" sz="1800" dirty="0" smtClean="0"/>
              <a:t>volunteering with residents from different parts of Macon-Bibb County.  </a:t>
            </a:r>
          </a:p>
          <a:p>
            <a:pPr algn="just">
              <a:spcBef>
                <a:spcPts val="300"/>
              </a:spcBef>
            </a:pPr>
            <a:r>
              <a:rPr lang="en-US" sz="1800" dirty="0" smtClean="0"/>
              <a:t>They are most motivated to engage to ensure the community is strong for future generations and because they are concerned about the direction in which the community is headed.</a:t>
            </a:r>
          </a:p>
          <a:p>
            <a:pPr lvl="0" algn="just">
              <a:spcBef>
                <a:spcPts val="300"/>
              </a:spcBef>
            </a:pPr>
            <a:r>
              <a:rPr lang="en-US" sz="1800" dirty="0"/>
              <a:t>Majorities </a:t>
            </a:r>
            <a:r>
              <a:rPr lang="en-US" sz="1800" dirty="0" smtClean="0"/>
              <a:t>say </a:t>
            </a:r>
            <a:r>
              <a:rPr lang="en-US" sz="1800" dirty="0"/>
              <a:t>they engaged with new people, gained a better understanding of </a:t>
            </a:r>
            <a:r>
              <a:rPr lang="en-US" sz="1800" dirty="0" smtClean="0"/>
              <a:t>how to take action to address issues in their community, and learned </a:t>
            </a:r>
            <a:r>
              <a:rPr lang="en-US" sz="1800" dirty="0"/>
              <a:t>more about their </a:t>
            </a:r>
            <a:r>
              <a:rPr lang="en-US" sz="1800" dirty="0" smtClean="0"/>
              <a:t>community through their </a:t>
            </a:r>
            <a:r>
              <a:rPr lang="en-US" sz="1800" i="1" dirty="0" smtClean="0"/>
              <a:t>On The </a:t>
            </a:r>
            <a:r>
              <a:rPr lang="en-US" sz="1800" i="1" dirty="0" smtClean="0"/>
              <a:t>Table Macon </a:t>
            </a:r>
            <a:r>
              <a:rPr lang="en-US" sz="1800" dirty="0" smtClean="0"/>
              <a:t>experience.</a:t>
            </a:r>
          </a:p>
          <a:p>
            <a:pPr lvl="0" algn="just">
              <a:spcBef>
                <a:spcPts val="300"/>
              </a:spcBef>
            </a:pPr>
            <a:r>
              <a:rPr lang="en-US" sz="1800" dirty="0" smtClean="0"/>
              <a:t>Nearly all participants say they are likely to return next year.</a:t>
            </a:r>
            <a:endParaRPr lang="en-US" sz="1800" dirty="0"/>
          </a:p>
          <a:p>
            <a:pPr algn="just">
              <a:spcBef>
                <a:spcPts val="600"/>
              </a:spcBef>
            </a:pPr>
            <a:endParaRPr lang="en-US" sz="1800" dirty="0"/>
          </a:p>
          <a:p>
            <a:pPr lvl="0" algn="just">
              <a:spcBef>
                <a:spcPts val="600"/>
              </a:spcBef>
            </a:pPr>
            <a:endParaRPr lang="en-US" sz="1800" dirty="0"/>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8</a:t>
            </a:fld>
            <a:endParaRPr lang="en-US" dirty="0"/>
          </a:p>
        </p:txBody>
      </p:sp>
    </p:spTree>
    <p:extLst>
      <p:ext uri="{BB962C8B-B14F-4D97-AF65-F5344CB8AC3E}">
        <p14:creationId xmlns:p14="http://schemas.microsoft.com/office/powerpoint/2010/main" val="2034946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Arial Narrow" panose="020B0606020202030204" pitchFamily="34" charset="0"/>
              </a:rPr>
              <a:t>COMMUNITY OUTLOOK</a:t>
            </a:r>
            <a:endParaRPr lang="en-US"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pPr>
              <a:defRPr/>
            </a:pPr>
            <a:fld id="{92871B65-642A-4956-AD99-54792413B5FD}" type="slidenum">
              <a:rPr lang="en-US" smtClean="0"/>
              <a:pPr>
                <a:defRPr/>
              </a:pPr>
              <a:t>9</a:t>
            </a:fld>
            <a:endParaRPr lang="en-US" dirty="0"/>
          </a:p>
        </p:txBody>
      </p:sp>
    </p:spTree>
    <p:extLst>
      <p:ext uri="{BB962C8B-B14F-4D97-AF65-F5344CB8AC3E}">
        <p14:creationId xmlns:p14="http://schemas.microsoft.com/office/powerpoint/2010/main" val="36201319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Hart OTT Macon">
      <a:dk1>
        <a:srgbClr val="000000"/>
      </a:dk1>
      <a:lt1>
        <a:srgbClr val="FFFFFF"/>
      </a:lt1>
      <a:dk2>
        <a:srgbClr val="262626"/>
      </a:dk2>
      <a:lt2>
        <a:srgbClr val="808080"/>
      </a:lt2>
      <a:accent1>
        <a:srgbClr val="004386"/>
      </a:accent1>
      <a:accent2>
        <a:srgbClr val="79A4FF"/>
      </a:accent2>
      <a:accent3>
        <a:srgbClr val="FFC000"/>
      </a:accent3>
      <a:accent4>
        <a:srgbClr val="5C5C5C"/>
      </a:accent4>
      <a:accent5>
        <a:srgbClr val="B2B2B2"/>
      </a:accent5>
      <a:accent6>
        <a:srgbClr val="5C8AE7"/>
      </a:accent6>
      <a:hlink>
        <a:srgbClr val="00B050"/>
      </a:hlink>
      <a:folHlink>
        <a:srgbClr val="92D05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000000"/>
        </a:lt2>
        <a:accent1>
          <a:srgbClr val="000099"/>
        </a:accent1>
        <a:accent2>
          <a:srgbClr val="6699FF"/>
        </a:accent2>
        <a:accent3>
          <a:srgbClr val="FFFFFF"/>
        </a:accent3>
        <a:accent4>
          <a:srgbClr val="000000"/>
        </a:accent4>
        <a:accent5>
          <a:srgbClr val="AAAACA"/>
        </a:accent5>
        <a:accent6>
          <a:srgbClr val="5C8AE7"/>
        </a:accent6>
        <a:hlink>
          <a:srgbClr val="CC0000"/>
        </a:hlink>
        <a:folHlink>
          <a:srgbClr val="FF505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2801</Words>
  <Application>Microsoft Office PowerPoint</Application>
  <PresentationFormat>On-screen Show (16:9)</PresentationFormat>
  <Paragraphs>653</Paragraphs>
  <Slides>35</Slides>
  <Notes>34</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Default Design</vt:lpstr>
      <vt:lpstr>PowerPoint Presentation</vt:lpstr>
      <vt:lpstr>Methodology</vt:lpstr>
      <vt:lpstr>Methodology</vt:lpstr>
      <vt:lpstr>Profile of On The Table Macon Participants Who Completed the Survey</vt:lpstr>
      <vt:lpstr>PowerPoint Presentation</vt:lpstr>
      <vt:lpstr>Key Takeaways </vt:lpstr>
      <vt:lpstr>PowerPoint Presentation</vt:lpstr>
      <vt:lpstr>Key Takeaways (cont’d)</vt:lpstr>
      <vt:lpstr>COMMUNITY OUTLOOK</vt:lpstr>
      <vt:lpstr>A solid majority of On The Table Macon participants are hopeful about what the future holds for their community. </vt:lpstr>
      <vt:lpstr>Large majorities view their community in a positive light on key dimensions, but they are divided about opportunities for all.</vt:lpstr>
      <vt:lpstr>Participants of color, and in particular African Americans, are less likely than white participants to agree that their community provides opportunities for all.</vt:lpstr>
      <vt:lpstr>Participants who live in the West are the most likely to think their community provides opportunities for all.</vt:lpstr>
      <vt:lpstr>Nearly equal proportions of attendees feel a sense of unity and division, with whites feeling a greater sense of unity than participants of color.</vt:lpstr>
      <vt:lpstr>There are only small regional differences in attendees’ perceptions of their community as united.</vt:lpstr>
      <vt:lpstr>COMMUNITY PRIORITIES</vt:lpstr>
      <vt:lpstr>Crime/public safety and poverty/economic security rank as the most pressing issues for their community to address.</vt:lpstr>
      <vt:lpstr>Crime/public safety and poverty/economic security are top priorities across race/ethnicity.  Participants of color focus slightly more on jobs/economic development than whites, while whites focus more on schools. </vt:lpstr>
      <vt:lpstr>There are more notable variations in the focus on crime/public safety and economic factors by region.</vt:lpstr>
      <vt:lpstr>There are a number of aspects of the community that participants think have gotten worse rather than better over the past five years; they are most downbeat about poverty, government leadership, and management of the budget.</vt:lpstr>
      <vt:lpstr>Participants of color are less likely than whites to perceive improvement on key economic and social dimensions. Across race, majorities of participants think poverty has gotten worse.</vt:lpstr>
      <vt:lpstr>White participants are more positive than participants of color about both government and private sector leadership.  But feelings about local government management of the budget lean highly negative across race.</vt:lpstr>
      <vt:lpstr>Participants are most optimistic about improving the community through more workforce and financial training for unemployed and low-income citizens and improved fiscal stability of local government.</vt:lpstr>
      <vt:lpstr>White participants are more focused on improving local government’s fiscal stability, while participants of color are more focused on expanding workforce training and financial training for unemployed and low-income citizens.</vt:lpstr>
      <vt:lpstr>Effecting Change  in My Community</vt:lpstr>
      <vt:lpstr>Nonprofits and faith communities are seen as the strongest agents of change; residents, business, and school teachers and leaders are second tier.</vt:lpstr>
      <vt:lpstr>Large majorities are involved in their community and believe they can make their community a better place to live.</vt:lpstr>
      <vt:lpstr>Shoring up their community for future generations and concern about direction of the community are top motivators of community engagement.</vt:lpstr>
      <vt:lpstr>Participants are most interested in getting involved by volunteering and connecting with others across Macon-Bibb County.</vt:lpstr>
      <vt:lpstr>Local TV, Facebook, The Telegraph, and local radio are participants’ top sources for news and information about their community.</vt:lpstr>
      <vt:lpstr>Reliance on news sources varies by age and race/ethnicity.</vt:lpstr>
      <vt:lpstr>On THE TABLE CONVERSATION EXPERIENCE</vt:lpstr>
      <vt:lpstr>OTT conversations led to connections and better understanding of issues and how to address them.</vt:lpstr>
      <vt:lpstr>Nine in 10 are likely to take specific actions regarding something they discussed during their OTT conversation.</vt:lpstr>
      <vt:lpstr>Actions Participants Will Take as a Result of On The Table Macon Conversation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2014-02-06T22:17:30Z</dcterms:created>
  <dcterms:modified xsi:type="dcterms:W3CDTF">2019-01-10T16:39:37Z</dcterms:modified>
</cp:coreProperties>
</file>